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317" r:id="rId4"/>
    <p:sldId id="273" r:id="rId5"/>
    <p:sldId id="304" r:id="rId6"/>
    <p:sldId id="288" r:id="rId7"/>
    <p:sldId id="283" r:id="rId8"/>
    <p:sldId id="308" r:id="rId9"/>
    <p:sldId id="284" r:id="rId10"/>
    <p:sldId id="306" r:id="rId11"/>
    <p:sldId id="309" r:id="rId12"/>
    <p:sldId id="305" r:id="rId13"/>
    <p:sldId id="315" r:id="rId14"/>
    <p:sldId id="316" r:id="rId15"/>
    <p:sldId id="310" r:id="rId16"/>
    <p:sldId id="311" r:id="rId17"/>
    <p:sldId id="313" r:id="rId18"/>
    <p:sldId id="314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209EC-22D5-4CD7-A859-77C1A4BEE81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9B74E4A-7BB9-4752-9910-A28E8851F7DC}">
      <dgm:prSet phldrT="[Текст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consultation of the issuer</a:t>
          </a:r>
          <a:endParaRPr lang="uk-UA" sz="2000" dirty="0">
            <a:solidFill>
              <a:schemeClr val="bg1"/>
            </a:solidFill>
          </a:endParaRPr>
        </a:p>
      </dgm:t>
    </dgm:pt>
    <dgm:pt modelId="{A85A7093-12EC-4732-85FE-8A3DBC9E9C55}" type="parTrans" cxnId="{E4D9F476-A218-42C6-A985-433726E17532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35A64179-5646-47E1-A507-86DAB85A30DF}" type="sibTrans" cxnId="{E4D9F476-A218-42C6-A985-433726E17532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218CA5A9-CE34-46BD-929D-4D2CA9AB5A78}">
      <dgm:prSet phldrT="[Текст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purchase of part of securities or total</a:t>
          </a:r>
          <a:endParaRPr lang="uk-UA" sz="2000" dirty="0">
            <a:solidFill>
              <a:schemeClr val="bg1"/>
            </a:solidFill>
          </a:endParaRPr>
        </a:p>
      </dgm:t>
    </dgm:pt>
    <dgm:pt modelId="{CD8F209B-9AB7-4C06-A534-4F41049A7086}" type="parTrans" cxnId="{FB6BF94A-84B2-482E-BD7D-F21154662FAC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A5D984BA-688E-49A9-8C02-AE8B70D79634}" type="sibTrans" cxnId="{FB6BF94A-84B2-482E-BD7D-F21154662FAC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9EF9E859-500D-4228-BE3F-D636405A3C6B}">
      <dgm:prSet phldrT="[Текст]" custT="1"/>
      <dgm:spPr/>
      <dgm:t>
        <a:bodyPr/>
        <a:lstStyle/>
        <a:p>
          <a:r>
            <a:rPr lang="en-GB" sz="2000" b="1" dirty="0" smtClean="0">
              <a:solidFill>
                <a:schemeClr val="bg1"/>
              </a:solidFill>
            </a:rPr>
            <a:t>placement of issued securities</a:t>
          </a:r>
          <a:endParaRPr lang="uk-UA" sz="2000" dirty="0">
            <a:solidFill>
              <a:schemeClr val="bg1"/>
            </a:solidFill>
          </a:endParaRPr>
        </a:p>
      </dgm:t>
    </dgm:pt>
    <dgm:pt modelId="{324D62DF-9D3B-4420-8021-B964CC8505CA}" type="parTrans" cxnId="{CD7223A7-6C79-42B2-8222-209B430FDF33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8B49D453-106D-47B7-8C32-252B12FB39DA}" type="sibTrans" cxnId="{CD7223A7-6C79-42B2-8222-209B430FDF33}">
      <dgm:prSet/>
      <dgm:spPr/>
      <dgm:t>
        <a:bodyPr/>
        <a:lstStyle/>
        <a:p>
          <a:endParaRPr lang="uk-UA" sz="2000">
            <a:solidFill>
              <a:schemeClr val="bg1"/>
            </a:solidFill>
          </a:endParaRPr>
        </a:p>
      </dgm:t>
    </dgm:pt>
    <dgm:pt modelId="{8482BEE4-A3C8-4413-B646-E531592B683E}" type="pres">
      <dgm:prSet presAssocID="{2F0209EC-22D5-4CD7-A859-77C1A4BEE817}" presName="Name0" presStyleCnt="0">
        <dgm:presLayoutVars>
          <dgm:dir/>
          <dgm:animLvl val="lvl"/>
          <dgm:resizeHandles val="exact"/>
        </dgm:presLayoutVars>
      </dgm:prSet>
      <dgm:spPr/>
    </dgm:pt>
    <dgm:pt modelId="{B73258CF-D373-4457-84D0-E10BA90E7B77}" type="pres">
      <dgm:prSet presAssocID="{B9B74E4A-7BB9-4752-9910-A28E8851F7D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54933A5-29DC-493C-A756-043972A9D92E}" type="pres">
      <dgm:prSet presAssocID="{35A64179-5646-47E1-A507-86DAB85A30DF}" presName="parTxOnlySpace" presStyleCnt="0"/>
      <dgm:spPr/>
    </dgm:pt>
    <dgm:pt modelId="{8803FBA3-D291-44A4-A371-302BD5C77AF8}" type="pres">
      <dgm:prSet presAssocID="{218CA5A9-CE34-46BD-929D-4D2CA9AB5A7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D74B9AD-A9FD-4CEF-A8B6-DA695209F25E}" type="pres">
      <dgm:prSet presAssocID="{A5D984BA-688E-49A9-8C02-AE8B70D79634}" presName="parTxOnlySpace" presStyleCnt="0"/>
      <dgm:spPr/>
    </dgm:pt>
    <dgm:pt modelId="{8DECC78E-FADF-4AFA-ACC3-D94A38CC75EE}" type="pres">
      <dgm:prSet presAssocID="{9EF9E859-500D-4228-BE3F-D636405A3C6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E375BF2-5506-4F74-8C7F-6AC863AA86EC}" type="presOf" srcId="{218CA5A9-CE34-46BD-929D-4D2CA9AB5A78}" destId="{8803FBA3-D291-44A4-A371-302BD5C77AF8}" srcOrd="0" destOrd="0" presId="urn:microsoft.com/office/officeart/2005/8/layout/chevron1"/>
    <dgm:cxn modelId="{012D5E5E-A9FD-4077-8C5D-20023133B21C}" type="presOf" srcId="{B9B74E4A-7BB9-4752-9910-A28E8851F7DC}" destId="{B73258CF-D373-4457-84D0-E10BA90E7B77}" srcOrd="0" destOrd="0" presId="urn:microsoft.com/office/officeart/2005/8/layout/chevron1"/>
    <dgm:cxn modelId="{FB6BF94A-84B2-482E-BD7D-F21154662FAC}" srcId="{2F0209EC-22D5-4CD7-A859-77C1A4BEE817}" destId="{218CA5A9-CE34-46BD-929D-4D2CA9AB5A78}" srcOrd="1" destOrd="0" parTransId="{CD8F209B-9AB7-4C06-A534-4F41049A7086}" sibTransId="{A5D984BA-688E-49A9-8C02-AE8B70D79634}"/>
    <dgm:cxn modelId="{CD7223A7-6C79-42B2-8222-209B430FDF33}" srcId="{2F0209EC-22D5-4CD7-A859-77C1A4BEE817}" destId="{9EF9E859-500D-4228-BE3F-D636405A3C6B}" srcOrd="2" destOrd="0" parTransId="{324D62DF-9D3B-4420-8021-B964CC8505CA}" sibTransId="{8B49D453-106D-47B7-8C32-252B12FB39DA}"/>
    <dgm:cxn modelId="{698F04E4-E0E5-4483-B7CF-F594D0DBE54A}" type="presOf" srcId="{9EF9E859-500D-4228-BE3F-D636405A3C6B}" destId="{8DECC78E-FADF-4AFA-ACC3-D94A38CC75EE}" srcOrd="0" destOrd="0" presId="urn:microsoft.com/office/officeart/2005/8/layout/chevron1"/>
    <dgm:cxn modelId="{E4D9F476-A218-42C6-A985-433726E17532}" srcId="{2F0209EC-22D5-4CD7-A859-77C1A4BEE817}" destId="{B9B74E4A-7BB9-4752-9910-A28E8851F7DC}" srcOrd="0" destOrd="0" parTransId="{A85A7093-12EC-4732-85FE-8A3DBC9E9C55}" sibTransId="{35A64179-5646-47E1-A507-86DAB85A30DF}"/>
    <dgm:cxn modelId="{7DD7397E-7962-481A-96AB-B1C8825C468D}" type="presOf" srcId="{2F0209EC-22D5-4CD7-A859-77C1A4BEE817}" destId="{8482BEE4-A3C8-4413-B646-E531592B683E}" srcOrd="0" destOrd="0" presId="urn:microsoft.com/office/officeart/2005/8/layout/chevron1"/>
    <dgm:cxn modelId="{A1AD0E20-C948-40C1-A956-2FEDC28D5BC3}" type="presParOf" srcId="{8482BEE4-A3C8-4413-B646-E531592B683E}" destId="{B73258CF-D373-4457-84D0-E10BA90E7B77}" srcOrd="0" destOrd="0" presId="urn:microsoft.com/office/officeart/2005/8/layout/chevron1"/>
    <dgm:cxn modelId="{9CB74963-EE5F-4FB0-9BE3-A3E0CED05538}" type="presParOf" srcId="{8482BEE4-A3C8-4413-B646-E531592B683E}" destId="{654933A5-29DC-493C-A756-043972A9D92E}" srcOrd="1" destOrd="0" presId="urn:microsoft.com/office/officeart/2005/8/layout/chevron1"/>
    <dgm:cxn modelId="{196BA3C2-B570-4BEE-B401-60F4991D5C7E}" type="presParOf" srcId="{8482BEE4-A3C8-4413-B646-E531592B683E}" destId="{8803FBA3-D291-44A4-A371-302BD5C77AF8}" srcOrd="2" destOrd="0" presId="urn:microsoft.com/office/officeart/2005/8/layout/chevron1"/>
    <dgm:cxn modelId="{A1AF077B-F668-4D78-8E62-B5F860B640A5}" type="presParOf" srcId="{8482BEE4-A3C8-4413-B646-E531592B683E}" destId="{0D74B9AD-A9FD-4CEF-A8B6-DA695209F25E}" srcOrd="3" destOrd="0" presId="urn:microsoft.com/office/officeart/2005/8/layout/chevron1"/>
    <dgm:cxn modelId="{99FBB357-0D71-412D-9FA9-E7D60965610E}" type="presParOf" srcId="{8482BEE4-A3C8-4413-B646-E531592B683E}" destId="{8DECC78E-FADF-4AFA-ACC3-D94A38CC75E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258CF-D373-4457-84D0-E10BA90E7B77}">
      <dsp:nvSpPr>
        <dsp:cNvPr id="0" name=""/>
        <dsp:cNvSpPr/>
      </dsp:nvSpPr>
      <dsp:spPr>
        <a:xfrm>
          <a:off x="2478" y="1376221"/>
          <a:ext cx="3019993" cy="1207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consultation of the issuer</a:t>
          </a:r>
          <a:endParaRPr lang="uk-UA" sz="2000" kern="1200" dirty="0">
            <a:solidFill>
              <a:schemeClr val="bg1"/>
            </a:solidFill>
          </a:endParaRPr>
        </a:p>
      </dsp:txBody>
      <dsp:txXfrm>
        <a:off x="606477" y="1376221"/>
        <a:ext cx="1811996" cy="1207997"/>
      </dsp:txXfrm>
    </dsp:sp>
    <dsp:sp modelId="{8803FBA3-D291-44A4-A371-302BD5C77AF8}">
      <dsp:nvSpPr>
        <dsp:cNvPr id="0" name=""/>
        <dsp:cNvSpPr/>
      </dsp:nvSpPr>
      <dsp:spPr>
        <a:xfrm>
          <a:off x="2720473" y="1376221"/>
          <a:ext cx="3019993" cy="1207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purchase of part of securities or total</a:t>
          </a:r>
          <a:endParaRPr lang="uk-UA" sz="2000" kern="1200" dirty="0">
            <a:solidFill>
              <a:schemeClr val="bg1"/>
            </a:solidFill>
          </a:endParaRPr>
        </a:p>
      </dsp:txBody>
      <dsp:txXfrm>
        <a:off x="3324472" y="1376221"/>
        <a:ext cx="1811996" cy="1207997"/>
      </dsp:txXfrm>
    </dsp:sp>
    <dsp:sp modelId="{8DECC78E-FADF-4AFA-ACC3-D94A38CC75EE}">
      <dsp:nvSpPr>
        <dsp:cNvPr id="0" name=""/>
        <dsp:cNvSpPr/>
      </dsp:nvSpPr>
      <dsp:spPr>
        <a:xfrm>
          <a:off x="5438467" y="1376221"/>
          <a:ext cx="3019993" cy="1207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bg1"/>
              </a:solidFill>
            </a:rPr>
            <a:t>placement of issued securities</a:t>
          </a:r>
          <a:endParaRPr lang="uk-UA" sz="2000" kern="1200" dirty="0">
            <a:solidFill>
              <a:schemeClr val="bg1"/>
            </a:solidFill>
          </a:endParaRPr>
        </a:p>
      </dsp:txBody>
      <dsp:txXfrm>
        <a:off x="6042466" y="1376221"/>
        <a:ext cx="1811996" cy="1207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vestopedia.com/articles/trading/06/daytradingretail.asp#ixzz5Akz6xXrR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932" y="1254777"/>
            <a:ext cx="8458200" cy="26031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  <a:t>Lecture 6. Professional activities in the stock exchange market</a:t>
            </a:r>
            <a:br>
              <a:rPr lang="en-GB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81128"/>
            <a:ext cx="9144000" cy="1800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V.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</a:rPr>
              <a:t>Yavorska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PhD in economics, associate professor of the Department of exchange activities and trade NULES of Ukraine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7" y="3459646"/>
            <a:ext cx="5762625" cy="115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71599" y="40134"/>
            <a:ext cx="64008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FF00"/>
                </a:solidFill>
              </a:rPr>
              <a:t>COURSE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STOCK EXCHANGE MARKET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476676" cy="316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336704" cy="39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764704"/>
            <a:ext cx="8208912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3600" b="1" dirty="0" smtClean="0">
                <a:solidFill>
                  <a:srgbClr val="002060"/>
                </a:solidFill>
              </a:rPr>
              <a:t>Day trading – the act of buying and selling a financial instrument within the same day.</a:t>
            </a:r>
            <a:r>
              <a:rPr lang="en-GB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66103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903671" cy="38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650776" cy="38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416824" cy="48320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2060"/>
                </a:solidFill>
              </a:rPr>
              <a:t>Day Trading Tips You Need to Know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1) Knowledge is Power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2) Set an Amount Aside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3) Set Aside Time, Too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4) Start Small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dirty="0" smtClean="0">
                <a:solidFill>
                  <a:srgbClr val="002060"/>
                </a:solidFill>
              </a:rPr>
              <a:t>5) Avoid Penny Stocks</a:t>
            </a:r>
          </a:p>
          <a:p>
            <a:r>
              <a:rPr lang="en-GB" sz="2800" b="1" dirty="0" smtClean="0">
                <a:solidFill>
                  <a:srgbClr val="002060"/>
                </a:solidFill>
              </a:rPr>
              <a:t>6) Time Those Trades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7) Cut Losses with Limit Orders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8) Be Realistic About Profits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 9) Stay Cool…</a:t>
            </a:r>
            <a:endParaRPr lang="en-GB" sz="2800" dirty="0" smtClean="0">
              <a:solidFill>
                <a:srgbClr val="002060"/>
              </a:solidFill>
            </a:endParaRPr>
          </a:p>
          <a:p>
            <a:r>
              <a:rPr lang="en-GB" sz="2800" b="1" dirty="0" smtClean="0">
                <a:solidFill>
                  <a:srgbClr val="002060"/>
                </a:solidFill>
              </a:rPr>
              <a:t>10) …And Stick to The Plan[3]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8532440" cy="267765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sz="2800" dirty="0" smtClean="0"/>
              <a:t>Internet trading facilitates purchases and sales of securities on the stock exchange in the real-time mode through universal brokerage system interface and allows for instantaneous response to changes in market conditions, without the need to directly connect to the </a:t>
            </a:r>
            <a:r>
              <a:rPr lang="en-GB" sz="2800" dirty="0" smtClean="0"/>
              <a:t>broker.</a:t>
            </a:r>
            <a:endParaRPr lang="en-GB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6315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068960"/>
            <a:ext cx="8352928" cy="286232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GB" b="1" u="sng" dirty="0" smtClean="0"/>
              <a:t>The emergence of Internet trading in Ukraine</a:t>
            </a:r>
            <a:endParaRPr lang="en-GB" dirty="0" smtClean="0"/>
          </a:p>
          <a:p>
            <a:r>
              <a:rPr lang="en-GB" dirty="0" smtClean="0"/>
              <a:t>Some even now represent the stock exchange in the form of an "exchange pit" - a large hall where men emotionally waving some papers and showing each other something on their fingers.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 smtClean="0"/>
              <a:t>2009, after the launch of the Ukrainian Exchange, Internet trading appeared in Ukraine.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10039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83488" cy="568863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u="sng" dirty="0" smtClean="0">
                <a:solidFill>
                  <a:srgbClr val="002060"/>
                </a:solidFill>
              </a:rPr>
              <a:t>RE</a:t>
            </a:r>
            <a:r>
              <a:rPr lang="en-US" sz="2800" b="1" u="sng" dirty="0" smtClean="0">
                <a:solidFill>
                  <a:srgbClr val="002060"/>
                </a:solidFill>
              </a:rPr>
              <a:t>SOURSES</a:t>
            </a:r>
            <a:r>
              <a:rPr lang="ru-RU" sz="2800" b="1" u="sng" dirty="0" smtClean="0">
                <a:solidFill>
                  <a:srgbClr val="002060"/>
                </a:solidFill>
              </a:rPr>
              <a:t>:</a:t>
            </a:r>
            <a:r>
              <a:rPr lang="ru-RU" sz="2800" u="sng" dirty="0" smtClean="0">
                <a:solidFill>
                  <a:srgbClr val="002060"/>
                </a:solidFill>
              </a:rPr>
              <a:t/>
            </a:r>
            <a:br>
              <a:rPr lang="ru-RU" sz="2800" u="sng" dirty="0" smtClean="0">
                <a:solidFill>
                  <a:srgbClr val="002060"/>
                </a:solidFill>
              </a:rPr>
            </a:br>
            <a:r>
              <a:rPr lang="en-GB" sz="2800" b="0" dirty="0" smtClean="0">
                <a:solidFill>
                  <a:srgbClr val="002060"/>
                </a:solidFill>
              </a:rPr>
              <a:t/>
            </a:r>
            <a:br>
              <a:rPr lang="en-GB" sz="2800" b="0" dirty="0" smtClean="0">
                <a:solidFill>
                  <a:srgbClr val="002060"/>
                </a:solidFill>
              </a:rPr>
            </a:br>
            <a:r>
              <a:rPr lang="en-GB" sz="2700" b="0" i="1" dirty="0" smtClean="0">
                <a:solidFill>
                  <a:srgbClr val="002060"/>
                </a:solidFill>
              </a:rPr>
              <a:t>1. </a:t>
            </a:r>
            <a:r>
              <a:rPr lang="ru-RU" sz="2700" b="0" i="1" dirty="0" smtClean="0">
                <a:solidFill>
                  <a:srgbClr val="002060"/>
                </a:solidFill>
              </a:rPr>
              <a:t>Закон України "Про </a:t>
            </a:r>
            <a:r>
              <a:rPr lang="ru-RU" sz="2700" b="0" i="1" dirty="0" err="1" smtClean="0">
                <a:solidFill>
                  <a:srgbClr val="002060"/>
                </a:solidFill>
              </a:rPr>
              <a:t>цінні</a:t>
            </a:r>
            <a:r>
              <a:rPr lang="ru-RU" sz="2700" b="0" i="1" dirty="0" smtClean="0">
                <a:solidFill>
                  <a:srgbClr val="002060"/>
                </a:solidFill>
              </a:rPr>
              <a:t> </a:t>
            </a:r>
            <a:r>
              <a:rPr lang="ru-RU" sz="2700" b="0" i="1" dirty="0" err="1" smtClean="0">
                <a:solidFill>
                  <a:srgbClr val="002060"/>
                </a:solidFill>
              </a:rPr>
              <a:t>папери</a:t>
            </a:r>
            <a:r>
              <a:rPr lang="ru-RU" sz="2700" b="0" i="1" dirty="0" smtClean="0">
                <a:solidFill>
                  <a:srgbClr val="002060"/>
                </a:solidFill>
              </a:rPr>
              <a:t> та </a:t>
            </a:r>
            <a:r>
              <a:rPr lang="ru-RU" sz="2700" b="0" i="1" dirty="0" err="1" smtClean="0">
                <a:solidFill>
                  <a:srgbClr val="002060"/>
                </a:solidFill>
              </a:rPr>
              <a:t>фондовий</a:t>
            </a:r>
            <a:r>
              <a:rPr lang="ru-RU" sz="2700" b="0" i="1" dirty="0" smtClean="0">
                <a:solidFill>
                  <a:srgbClr val="002060"/>
                </a:solidFill>
              </a:rPr>
              <a:t> </a:t>
            </a:r>
            <a:r>
              <a:rPr lang="ru-RU" sz="2700" b="0" i="1" dirty="0" err="1" smtClean="0">
                <a:solidFill>
                  <a:srgbClr val="002060"/>
                </a:solidFill>
              </a:rPr>
              <a:t>ринок</a:t>
            </a:r>
            <a:r>
              <a:rPr lang="ru-RU" sz="2700" b="0" i="1" dirty="0" smtClean="0">
                <a:solidFill>
                  <a:srgbClr val="002060"/>
                </a:solidFill>
              </a:rPr>
              <a:t>". </a:t>
            </a:r>
            <a:r>
              <a:rPr lang="en-GB" sz="2700" b="0" i="1" dirty="0" smtClean="0">
                <a:solidFill>
                  <a:srgbClr val="002060"/>
                </a:solidFill>
              </a:rPr>
              <a:t>http://zakon2.rada.gov.ua/laws/show/3264-17</a:t>
            </a:r>
            <a:r>
              <a:rPr lang="en-GB" sz="2700" b="0" dirty="0" smtClean="0">
                <a:solidFill>
                  <a:srgbClr val="002060"/>
                </a:solidFill>
              </a:rPr>
              <a:t/>
            </a:r>
            <a:br>
              <a:rPr lang="en-GB" sz="2700" b="0" dirty="0" smtClean="0">
                <a:solidFill>
                  <a:srgbClr val="002060"/>
                </a:solidFill>
              </a:rPr>
            </a:br>
            <a:r>
              <a:rPr lang="en-GB" sz="2700" b="0" i="1" dirty="0" smtClean="0">
                <a:solidFill>
                  <a:srgbClr val="002060"/>
                </a:solidFill>
              </a:rPr>
              <a:t>2. </a:t>
            </a:r>
            <a:r>
              <a:rPr lang="ru-RU" sz="2700" b="0" i="1" dirty="0" smtClean="0">
                <a:solidFill>
                  <a:srgbClr val="002060"/>
                </a:solidFill>
              </a:rPr>
              <a:t>Сайт </a:t>
            </a:r>
            <a:r>
              <a:rPr lang="ru-RU" sz="2700" b="0" i="1" dirty="0" err="1" smtClean="0">
                <a:solidFill>
                  <a:srgbClr val="002060"/>
                </a:solidFill>
              </a:rPr>
              <a:t>Укрексімбанка</a:t>
            </a:r>
            <a:r>
              <a:rPr lang="ru-RU" sz="2700" b="0" i="1" dirty="0" smtClean="0">
                <a:solidFill>
                  <a:srgbClr val="002060"/>
                </a:solidFill>
              </a:rPr>
              <a:t>. </a:t>
            </a:r>
            <a:r>
              <a:rPr lang="en-GB" sz="2700" b="0" i="1" dirty="0" smtClean="0">
                <a:solidFill>
                  <a:srgbClr val="002060"/>
                </a:solidFill>
              </a:rPr>
              <a:t>www.eximb.com/ukr/sme/everyday/securities/underwriting/underwriting-details/</a:t>
            </a:r>
            <a:r>
              <a:rPr lang="en-GB" sz="2700" b="0" dirty="0" smtClean="0">
                <a:solidFill>
                  <a:srgbClr val="002060"/>
                </a:solidFill>
              </a:rPr>
              <a:t/>
            </a:r>
            <a:br>
              <a:rPr lang="en-GB" sz="2700" b="0" dirty="0" smtClean="0">
                <a:solidFill>
                  <a:srgbClr val="002060"/>
                </a:solidFill>
              </a:rPr>
            </a:br>
            <a:r>
              <a:rPr lang="en-GB" sz="2700" b="0" i="1" dirty="0" smtClean="0">
                <a:solidFill>
                  <a:srgbClr val="002060"/>
                </a:solidFill>
              </a:rPr>
              <a:t>3. </a:t>
            </a:r>
            <a:r>
              <a:rPr lang="en-GB" sz="2700" b="0" u="sng" dirty="0" smtClean="0">
                <a:solidFill>
                  <a:srgbClr val="002060"/>
                </a:solidFill>
                <a:hlinkClick r:id="rId2"/>
              </a:rPr>
              <a:t>Day Trading Strategies For Beginners</a:t>
            </a:r>
            <a:r>
              <a:rPr lang="en-GB" sz="2700" b="0" dirty="0" smtClean="0">
                <a:solidFill>
                  <a:srgbClr val="002060"/>
                </a:solidFill>
              </a:rPr>
              <a:t> </a:t>
            </a:r>
            <a:r>
              <a:rPr lang="en-GB" sz="2700" b="0" dirty="0" smtClean="0">
                <a:solidFill>
                  <a:srgbClr val="002060"/>
                </a:solidFill>
                <a:hlinkClick r:id="rId2"/>
              </a:rPr>
              <a:t>https://www.investopedia.com/articles/trading/06/daytradingretail.asp#ixzz5Akz6xXrR</a:t>
            </a:r>
            <a:r>
              <a:rPr lang="en-GB" sz="2700" b="0" dirty="0" smtClean="0">
                <a:solidFill>
                  <a:srgbClr val="002060"/>
                </a:solidFill>
              </a:rPr>
              <a:t>.</a:t>
            </a:r>
            <a:br>
              <a:rPr lang="en-GB" sz="2700" b="0" dirty="0" smtClean="0">
                <a:solidFill>
                  <a:srgbClr val="002060"/>
                </a:solidFill>
              </a:rPr>
            </a:br>
            <a:r>
              <a:rPr lang="en-GB" sz="2700" b="0" dirty="0" smtClean="0">
                <a:solidFill>
                  <a:srgbClr val="002060"/>
                </a:solidFill>
              </a:rPr>
              <a:t>4. http://artcapital.ua/en/intrade/trading.</a:t>
            </a:r>
            <a:br>
              <a:rPr lang="en-GB" sz="2700" b="0" dirty="0" smtClean="0">
                <a:solidFill>
                  <a:srgbClr val="002060"/>
                </a:solidFill>
              </a:rPr>
            </a:br>
            <a:r>
              <a:rPr lang="en-GB" sz="2700" b="0" dirty="0" smtClean="0">
                <a:solidFill>
                  <a:srgbClr val="002060"/>
                </a:solidFill>
              </a:rPr>
              <a:t>5. Ukrainian Exchange. http://www.ux.ua.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r>
              <a:rPr lang="en-GB" sz="2800" b="0" dirty="0" smtClean="0"/>
              <a:t/>
            </a:r>
            <a:br>
              <a:rPr lang="en-GB" sz="2800" b="0" dirty="0" smtClean="0"/>
            </a:br>
            <a:endParaRPr lang="en-GB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05800" cy="121500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Plan: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424936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1. Underwriting activity in the stock market.</a:t>
            </a:r>
            <a:b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2. The Commission and commercial activities in the stock market.</a:t>
            </a:r>
            <a:b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3. Day-trading.</a:t>
            </a:r>
            <a:b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</a:rPr>
              <a:t>4. Internet trading securities.</a:t>
            </a:r>
            <a:endParaRPr lang="en-GB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71094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3725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568863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3200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3200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3200" u="sng" dirty="0" smtClean="0">
                <a:solidFill>
                  <a:schemeClr val="accent5">
                    <a:lumMod val="50000"/>
                  </a:schemeClr>
                </a:solidFill>
              </a:rPr>
              <a:t>Underwriting </a:t>
            </a: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is the placement of securities by a trader of</a:t>
            </a:r>
            <a:r>
              <a:rPr lang="en-GB" sz="32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32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>securities on behalf of and at the expense of the issuer.</a:t>
            </a:r>
            <a:b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32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32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sz="32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Закон України </a:t>
            </a:r>
            <a:r>
              <a:rPr lang="uk-UA" sz="3200" u="sng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“Про</a:t>
            </a:r>
            <a:r>
              <a:rPr lang="uk-UA" sz="32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цінні папери та фондовий </a:t>
            </a:r>
            <a:r>
              <a:rPr lang="uk-UA" sz="3200" u="sng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ринок”</a:t>
            </a:r>
            <a:r>
              <a:rPr lang="uk-UA" sz="3200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3200" b="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GB" sz="32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GB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704856" cy="1077218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GB" sz="3200" b="1" dirty="0" smtClean="0"/>
              <a:t>In general the complex of underwriting services include</a:t>
            </a:r>
            <a:r>
              <a:rPr lang="en-GB" sz="3200" b="1" dirty="0" smtClean="0"/>
              <a:t>:</a:t>
            </a:r>
            <a:endParaRPr lang="en-GB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63478910"/>
              </p:ext>
            </p:extLst>
          </p:nvPr>
        </p:nvGraphicFramePr>
        <p:xfrm>
          <a:off x="593558" y="1844824"/>
          <a:ext cx="84609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414338"/>
            <a:ext cx="90773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8064896" cy="18002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The </a:t>
            </a:r>
            <a:r>
              <a:rPr lang="en-GB" sz="3200" b="1" dirty="0" smtClean="0">
                <a:solidFill>
                  <a:srgbClr val="FF0000"/>
                </a:solidFill>
              </a:rPr>
              <a:t>difference between the two prices is called the underwriting discount. </a:t>
            </a:r>
            <a:endParaRPr lang="en-GB" sz="3200" dirty="0" smtClean="0">
              <a:solidFill>
                <a:srgbClr val="FF0000"/>
              </a:solidFill>
            </a:endParaRPr>
          </a:p>
          <a:p>
            <a:pPr algn="ctr"/>
            <a:endParaRPr lang="en-GB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78402" cy="435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76672"/>
            <a:ext cx="8208912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2060"/>
                </a:solidFill>
              </a:rPr>
              <a:t/>
            </a:r>
            <a:br>
              <a:rPr lang="en-GB" sz="2800" b="1" u="sng" dirty="0" smtClean="0">
                <a:solidFill>
                  <a:srgbClr val="002060"/>
                </a:solidFill>
              </a:rPr>
            </a:br>
            <a:r>
              <a:rPr lang="en-GB" sz="2800" b="1" u="sng" dirty="0" smtClean="0">
                <a:solidFill>
                  <a:srgbClr val="002060"/>
                </a:solidFill>
              </a:rPr>
              <a:t>Brokering activities </a:t>
            </a:r>
            <a:r>
              <a:rPr lang="en-GB" sz="2800" b="1" dirty="0" smtClean="0">
                <a:solidFill>
                  <a:srgbClr val="002060"/>
                </a:solidFill>
              </a:rPr>
              <a:t>- activities aimed at the conclusion of securities transactions based on contracts commission. </a:t>
            </a:r>
            <a:r>
              <a:rPr lang="en-GB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33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935</TotalTime>
  <Words>248</Words>
  <Application>Microsoft Office PowerPoint</Application>
  <PresentationFormat>Екран (4:3)</PresentationFormat>
  <Paragraphs>35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Lecture 6. Professional activities in the stock exchange market </vt:lpstr>
      <vt:lpstr>Plan:</vt:lpstr>
      <vt:lpstr>Презентація PowerPoint</vt:lpstr>
      <vt:lpstr> Underwriting is the placement of securities by a trader of securities on behalf of and at the expense of the issuer.     Закон України “Про цінні папери та фондовий ринок”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RESOURSES:  1. Закон України "Про цінні папери та фондовий ринок". http://zakon2.rada.gov.ua/laws/show/3264-17 2. Сайт Укрексімбанка. www.eximb.com/ukr/sme/everyday/securities/underwriting/underwriting-details/ 3. Day Trading Strategies For Beginners https://www.investopedia.com/articles/trading/06/daytradingretail.asp#ixzz5Akz6xXrR. 4. http://artcapital.ua/en/intrade/trading. 5. Ukrainian Exchange. http://www.ux.ua.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2. Essence  of stock exchange market and its importance in the economy</dc:title>
  <dc:creator>Коля</dc:creator>
  <cp:lastModifiedBy>Користувач Windows</cp:lastModifiedBy>
  <cp:revision>16</cp:revision>
  <dcterms:modified xsi:type="dcterms:W3CDTF">2018-06-19T20:08:57Z</dcterms:modified>
</cp:coreProperties>
</file>