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33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91AB-79DD-4BA2-92C9-DEC22E7B5FC9}" type="datetimeFigureOut">
              <a:rPr lang="uk-UA" smtClean="0"/>
              <a:pPr/>
              <a:t>23.10.2018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C2F1-27E3-4CB8-B50C-79391F8AB10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73232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91AB-79DD-4BA2-92C9-DEC22E7B5FC9}" type="datetimeFigureOut">
              <a:rPr lang="uk-UA" smtClean="0"/>
              <a:pPr/>
              <a:t>23.10.2018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C2F1-27E3-4CB8-B50C-79391F8AB10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4567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91AB-79DD-4BA2-92C9-DEC22E7B5FC9}" type="datetimeFigureOut">
              <a:rPr lang="uk-UA" smtClean="0"/>
              <a:pPr/>
              <a:t>23.10.2018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C2F1-27E3-4CB8-B50C-79391F8AB10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02684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91AB-79DD-4BA2-92C9-DEC22E7B5FC9}" type="datetimeFigureOut">
              <a:rPr lang="uk-UA" smtClean="0"/>
              <a:pPr/>
              <a:t>23.10.2018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C2F1-27E3-4CB8-B50C-79391F8AB10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8830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91AB-79DD-4BA2-92C9-DEC22E7B5FC9}" type="datetimeFigureOut">
              <a:rPr lang="uk-UA" smtClean="0"/>
              <a:pPr/>
              <a:t>23.10.2018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C2F1-27E3-4CB8-B50C-79391F8AB10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447283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91AB-79DD-4BA2-92C9-DEC22E7B5FC9}" type="datetimeFigureOut">
              <a:rPr lang="uk-UA" smtClean="0"/>
              <a:pPr/>
              <a:t>23.10.2018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C2F1-27E3-4CB8-B50C-79391F8AB10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87942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91AB-79DD-4BA2-92C9-DEC22E7B5FC9}" type="datetimeFigureOut">
              <a:rPr lang="uk-UA" smtClean="0"/>
              <a:pPr/>
              <a:t>23.10.2018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C2F1-27E3-4CB8-B50C-79391F8AB10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6605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91AB-79DD-4BA2-92C9-DEC22E7B5FC9}" type="datetimeFigureOut">
              <a:rPr lang="uk-UA" smtClean="0"/>
              <a:pPr/>
              <a:t>23.10.2018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C2F1-27E3-4CB8-B50C-79391F8AB10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75771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91AB-79DD-4BA2-92C9-DEC22E7B5FC9}" type="datetimeFigureOut">
              <a:rPr lang="uk-UA" smtClean="0"/>
              <a:pPr/>
              <a:t>23.10.2018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C2F1-27E3-4CB8-B50C-79391F8AB10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4488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91AB-79DD-4BA2-92C9-DEC22E7B5FC9}" type="datetimeFigureOut">
              <a:rPr lang="uk-UA" smtClean="0"/>
              <a:pPr/>
              <a:t>23.10.2018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C2F1-27E3-4CB8-B50C-79391F8AB10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8972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91AB-79DD-4BA2-92C9-DEC22E7B5FC9}" type="datetimeFigureOut">
              <a:rPr lang="uk-UA" smtClean="0"/>
              <a:pPr/>
              <a:t>23.10.2018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C2F1-27E3-4CB8-B50C-79391F8AB10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86392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91AB-79DD-4BA2-92C9-DEC22E7B5FC9}" type="datetimeFigureOut">
              <a:rPr lang="uk-UA" smtClean="0"/>
              <a:pPr/>
              <a:t>23.10.2018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C2F1-27E3-4CB8-B50C-79391F8AB10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4706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91AB-79DD-4BA2-92C9-DEC22E7B5FC9}" type="datetimeFigureOut">
              <a:rPr lang="uk-UA" smtClean="0"/>
              <a:pPr/>
              <a:t>23.10.2018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C2F1-27E3-4CB8-B50C-79391F8AB10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0262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91AB-79DD-4BA2-92C9-DEC22E7B5FC9}" type="datetimeFigureOut">
              <a:rPr lang="uk-UA" smtClean="0"/>
              <a:pPr/>
              <a:t>23.10.2018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C2F1-27E3-4CB8-B50C-79391F8AB10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2470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91AB-79DD-4BA2-92C9-DEC22E7B5FC9}" type="datetimeFigureOut">
              <a:rPr lang="uk-UA" smtClean="0"/>
              <a:pPr/>
              <a:t>23.10.2018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C2F1-27E3-4CB8-B50C-79391F8AB10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7719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91AB-79DD-4BA2-92C9-DEC22E7B5FC9}" type="datetimeFigureOut">
              <a:rPr lang="uk-UA" smtClean="0"/>
              <a:pPr/>
              <a:t>23.10.2018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C2F1-27E3-4CB8-B50C-79391F8AB10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5084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91AB-79DD-4BA2-92C9-DEC22E7B5FC9}" type="datetimeFigureOut">
              <a:rPr lang="uk-UA" smtClean="0"/>
              <a:pPr/>
              <a:t>23.10.2018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C2F1-27E3-4CB8-B50C-79391F8AB10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1679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51391AB-79DD-4BA2-92C9-DEC22E7B5FC9}" type="datetimeFigureOut">
              <a:rPr lang="uk-UA" smtClean="0"/>
              <a:pPr/>
              <a:t>23.10.2018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7D8C2F1-27E3-4CB8-B50C-79391F8AB10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065926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uk.wikipedia.org/wiki/%D0%93%D0%BB%D1%83%D1%85%D1%96%D0%B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Музика як вид мистецтва</a:t>
            </a:r>
            <a:endParaRPr lang="uk-U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9029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852" y="464457"/>
            <a:ext cx="10353762" cy="970450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Музика княжої доби</a:t>
            </a:r>
            <a:endParaRPr lang="uk-UA" sz="48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588" y="1790020"/>
            <a:ext cx="5623185" cy="4059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кутник 6"/>
          <p:cNvSpPr/>
          <p:nvPr/>
        </p:nvSpPr>
        <p:spPr>
          <a:xfrm>
            <a:off x="6502400" y="2143474"/>
            <a:ext cx="5341258" cy="3033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Великий інтерес становить музика княжого двору. За свідченням істориків, починаючи з середини Х ст. прийоми іноземних послів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проходили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під музичний супровід. Цей звичай запровадила княгиня Ольга, яка під час свого перебування у Константинополі 945 р. була вражена грою на різних інструментах, зокрема органі. Імовірно, саме з того часу орган поширюється на Русі.</a:t>
            </a:r>
            <a:endParaRPr lang="uk-UA" sz="2000" dirty="0"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761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7084" y="1078935"/>
            <a:ext cx="2142791" cy="15091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62171" y="2786739"/>
            <a:ext cx="1018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err="1" smtClean="0">
                <a:solidFill>
                  <a:schemeClr val="bg2">
                    <a:lumMod val="50000"/>
                  </a:schemeClr>
                </a:solidFill>
              </a:rPr>
              <a:t>Гусля</a:t>
            </a:r>
            <a:endParaRPr lang="uk-UA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8343" y="2786738"/>
            <a:ext cx="1173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</a:rPr>
              <a:t>Лютня</a:t>
            </a:r>
            <a:endParaRPr lang="uk-UA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06641" y="1262743"/>
            <a:ext cx="2420025" cy="9075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82558" y="2726258"/>
            <a:ext cx="1085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</a:rPr>
              <a:t>Сурма</a:t>
            </a:r>
            <a:endParaRPr lang="uk-UA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695" y="3638514"/>
            <a:ext cx="2022373" cy="13474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52050" y="5145198"/>
            <a:ext cx="13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</a:rPr>
              <a:t>Сопілка</a:t>
            </a:r>
            <a:endParaRPr lang="uk-UA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8496" y="4302611"/>
            <a:ext cx="2201379" cy="6833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19169" y="4056339"/>
            <a:ext cx="2209655" cy="120495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25531" y="5194485"/>
            <a:ext cx="1067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</a:rPr>
              <a:t>Дудка</a:t>
            </a:r>
            <a:endParaRPr lang="uk-UA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54583" y="5261291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</a:rPr>
              <a:t>Тарілка</a:t>
            </a:r>
            <a:endParaRPr lang="uk-UA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6773" y="1332008"/>
            <a:ext cx="2978050" cy="129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2627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6560458" y="1364342"/>
            <a:ext cx="4673600" cy="3136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uk-UA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Унікальні відомості про інструментарій Київської Русі дають фрески Софійського собору. На них, зокрема, зображено музик, які грають на духових та струнно-щипкових інструментах</a:t>
            </a:r>
            <a:r>
              <a:rPr lang="uk-UA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 культурно-мистецькій 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спадщині Київської Русі чільне місце посідає церковний спів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endParaRPr lang="uk-UA" sz="20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715" y="1364342"/>
            <a:ext cx="4717144" cy="3641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8619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782" y="1291771"/>
            <a:ext cx="5806276" cy="4271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5888" y="1288518"/>
            <a:ext cx="5708397" cy="4201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61296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852" y="464457"/>
            <a:ext cx="10353762" cy="970450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Музичні братства</a:t>
            </a:r>
            <a:endParaRPr lang="uk-UA" sz="48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550" y="2069646"/>
            <a:ext cx="4000500" cy="3067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кутник 5"/>
          <p:cNvSpPr/>
          <p:nvPr/>
        </p:nvSpPr>
        <p:spPr>
          <a:xfrm>
            <a:off x="5742333" y="1918952"/>
            <a:ext cx="6096000" cy="4132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  Учні 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братських шкіл, крім слов’янської, грецької, польської, латинської мов, оволодівали програмою «семи вільних наук», що поділялася на «</a:t>
            </a:r>
            <a:r>
              <a:rPr lang="uk-UA" sz="20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тривіум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 (граматика, діалектика (логіка), риторика) і «</a:t>
            </a:r>
            <a:r>
              <a:rPr lang="uk-UA" sz="20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квадривіум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 (музика, арифметика, геометрія, астрономія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 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 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бібліотеці братства було зібрано велику колекцію нотних рукописів із записами партесного співу, книги з теорії музики, нотні видання братської друкарні. За описом нотних зошитів 1697 р., в якому було 467 хорових творів, можна дізнатися про багатьох невідомих композиторів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XVI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XVII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ст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uk-UA" sz="2000" dirty="0"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7019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852" y="464457"/>
            <a:ext cx="10353762" cy="970450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Музична освіта</a:t>
            </a:r>
            <a:endParaRPr lang="uk-UA" sz="48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5742333" y="2069646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Глухівська </a:t>
            </a:r>
            <a:r>
              <a:rPr lang="uk-UA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співоча школа</a:t>
            </a:r>
            <a:r>
              <a:rPr lang="uk-UA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спеціальна школа, що існувала у середині 18 століття у Глухов</a:t>
            </a:r>
            <a:r>
              <a:rPr lang="uk-UA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tooltip="Глухів"/>
              </a:rPr>
              <a:t>і</a:t>
            </a:r>
            <a:r>
              <a:rPr lang="uk-UA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яка готувала придворних співаків, її уже нема)</a:t>
            </a:r>
          </a:p>
          <a:p>
            <a:pPr algn="just"/>
            <a:r>
              <a:rPr lang="uk-UA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була заснована за іменним указом імператриці Анни Іванівни від 1738 року і проіснувала до кінця 18 століття. Основною метою цієї школи було постачання професійних співаків до імператорського двору.</a:t>
            </a:r>
          </a:p>
          <a:p>
            <a:pPr algn="just"/>
            <a:r>
              <a:rPr lang="uk-UA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Глухівська </a:t>
            </a:r>
            <a:r>
              <a:rPr lang="uk-UA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заклала міцний ґрунт для розвитку української національної культури, а також і для подальшого розвитку професійної культури Росії. Найвідомішими її вихованцями стали Бортнянський Дмитро та Березовський Максим, що піднесли українську музику на високий рівень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483" y="2069646"/>
            <a:ext cx="4484689" cy="335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518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852" y="464457"/>
            <a:ext cx="10353762" cy="970450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Церковна музика</a:t>
            </a:r>
            <a:endParaRPr lang="uk-UA" sz="48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323771" y="143490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Церковна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музика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вокальна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інструментальна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музика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християнської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церкви.</a:t>
            </a:r>
            <a:endParaRPr lang="uk-UA" sz="20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476" y="2353589"/>
            <a:ext cx="5626295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4985" y="2301821"/>
            <a:ext cx="4903172" cy="3608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075992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624115" y="360608"/>
            <a:ext cx="6096000" cy="6441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 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хрещенням України-Русі 988 разом з обрядами прийшли й церковні співи з Візантії і деякі за посередництвом Болгарії. Основною рисою української Церковної музики був і є її винятково вокальний характер. Ранні церковні співи були одноголосі. Важливе значення мала система поділу церковного співу на 8 мелодичних типів, які один від одного різняться обсягом мелодій і типовими мелодичними формулами. Упродовж віків форми цієї системи, званої </a:t>
            </a:r>
            <a:r>
              <a:rPr lang="uk-UA" sz="20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восьмиголоссям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uk-UA" sz="20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октоехос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поповнювалися українським народнопісенним змістом, перебудовувалися і пристосовувалися до українського сприймання. Першим огнищем, де українська церковна музика розвинула свої </a:t>
            </a:r>
            <a:r>
              <a:rPr lang="uk-UA" sz="20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питоменні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риси, була Києво-Печерська Лавра. Тут на основі давніх співів постав </a:t>
            </a:r>
            <a:r>
              <a:rPr lang="uk-UA" sz="20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києвопечерський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розспів. Відповідно до церковної музичної практики виробився і спосіб записування мелодій — знаменна нотація, яка складалася зі знаків (</a:t>
            </a:r>
            <a:r>
              <a:rPr lang="uk-UA" sz="20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невмів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крюки), писаних без нотних 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ліній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2000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6517" y="1901372"/>
            <a:ext cx="4556726" cy="3309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523987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ь">
  <a:themeElements>
    <a:clrScheme name="Настроювані 1">
      <a:dk1>
        <a:srgbClr val="FFFFFF"/>
      </a:dk1>
      <a:lt1>
        <a:sysClr val="window" lastClr="FFFFFF"/>
      </a:lt1>
      <a:dk2>
        <a:srgbClr val="242852"/>
      </a:dk2>
      <a:lt2>
        <a:srgbClr val="ACCBF9"/>
      </a:lt2>
      <a:accent1>
        <a:srgbClr val="FFFFFF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ланець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TM04033929[[fn=Сланець]]</Template>
  <TotalTime>362</TotalTime>
  <Words>335</Words>
  <Application>Microsoft Office PowerPoint</Application>
  <PresentationFormat>Произвольный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Сланець</vt:lpstr>
      <vt:lpstr>Музика як вид мистецтва</vt:lpstr>
      <vt:lpstr>Музика княжої доби</vt:lpstr>
      <vt:lpstr>Слайд 3</vt:lpstr>
      <vt:lpstr>Слайд 4</vt:lpstr>
      <vt:lpstr>Слайд 5</vt:lpstr>
      <vt:lpstr>Музичні братства</vt:lpstr>
      <vt:lpstr>Музична освіта</vt:lpstr>
      <vt:lpstr>Церковна музика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Музика як вид мистецтва</dc:title>
  <dc:creator>molibro</dc:creator>
  <cp:lastModifiedBy>Svt</cp:lastModifiedBy>
  <cp:revision>92</cp:revision>
  <dcterms:created xsi:type="dcterms:W3CDTF">2018-04-22T15:00:34Z</dcterms:created>
  <dcterms:modified xsi:type="dcterms:W3CDTF">2018-10-23T16:22:40Z</dcterms:modified>
</cp:coreProperties>
</file>