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67" r:id="rId3"/>
    <p:sldId id="268" r:id="rId4"/>
    <p:sldId id="269" r:id="rId5"/>
    <p:sldId id="270" r:id="rId6"/>
    <p:sldId id="271" r:id="rId7"/>
    <p:sldId id="272" r:id="rId8"/>
    <p:sldId id="273" r:id="rId9"/>
    <p:sldId id="274" r:id="rId10"/>
    <p:sldId id="276" r:id="rId11"/>
    <p:sldId id="277" r:id="rId12"/>
    <p:sldId id="275" r:id="rId13"/>
    <p:sldId id="278" r:id="rId14"/>
    <p:sldId id="279" r:id="rId15"/>
    <p:sldId id="280" r:id="rId1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74" d="100"/>
          <a:sy n="74" d="100"/>
        </p:scale>
        <p:origin x="-33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uk-UA" smtClean="0"/>
              <a:t>Зразок заголовка</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en-US" dirty="0"/>
          </a:p>
        </p:txBody>
      </p:sp>
      <p:sp>
        <p:nvSpPr>
          <p:cNvPr id="4" name="Date Placeholder 3"/>
          <p:cNvSpPr>
            <a:spLocks noGrp="1"/>
          </p:cNvSpPr>
          <p:nvPr>
            <p:ph type="dt" sz="half" idx="10"/>
          </p:nvPr>
        </p:nvSpPr>
        <p:spPr/>
        <p:txBody>
          <a:bodyPr/>
          <a:lstStyle/>
          <a:p>
            <a:fld id="{A51391AB-79DD-4BA2-92C9-DEC22E7B5FC9}" type="datetimeFigureOut">
              <a:rPr lang="uk-UA" smtClean="0"/>
              <a:pPr/>
              <a:t>23.10.2018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7D8C2F1-27E3-4CB8-B50C-79391F8AB108}" type="slidenum">
              <a:rPr lang="uk-UA" smtClean="0"/>
              <a:pPr/>
              <a:t>‹#›</a:t>
            </a:fld>
            <a:endParaRPr lang="uk-UA"/>
          </a:p>
        </p:txBody>
      </p:sp>
    </p:spTree>
    <p:extLst>
      <p:ext uri="{BB962C8B-B14F-4D97-AF65-F5344CB8AC3E}">
        <p14:creationId xmlns:p14="http://schemas.microsoft.com/office/powerpoint/2010/main" xmlns="" val="1773232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5" name="Date Placeholder 4"/>
          <p:cNvSpPr>
            <a:spLocks noGrp="1"/>
          </p:cNvSpPr>
          <p:nvPr>
            <p:ph type="dt" sz="half" idx="10"/>
          </p:nvPr>
        </p:nvSpPr>
        <p:spPr/>
        <p:txBody>
          <a:bodyPr/>
          <a:lstStyle/>
          <a:p>
            <a:fld id="{A51391AB-79DD-4BA2-92C9-DEC22E7B5FC9}" type="datetimeFigureOut">
              <a:rPr lang="uk-UA" smtClean="0"/>
              <a:pPr/>
              <a:t>23.10.2018</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7D8C2F1-27E3-4CB8-B50C-79391F8AB108}" type="slidenum">
              <a:rPr lang="uk-UA" smtClean="0"/>
              <a:pPr/>
              <a:t>‹#›</a:t>
            </a:fld>
            <a:endParaRPr lang="uk-UA"/>
          </a:p>
        </p:txBody>
      </p:sp>
    </p:spTree>
    <p:extLst>
      <p:ext uri="{BB962C8B-B14F-4D97-AF65-F5344CB8AC3E}">
        <p14:creationId xmlns:p14="http://schemas.microsoft.com/office/powerpoint/2010/main" xmlns="" val="4145677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uk-UA" smtClean="0"/>
              <a:t>Зразок заголовка</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5" name="Date Placeholder 4"/>
          <p:cNvSpPr>
            <a:spLocks noGrp="1"/>
          </p:cNvSpPr>
          <p:nvPr>
            <p:ph type="dt" sz="half" idx="10"/>
          </p:nvPr>
        </p:nvSpPr>
        <p:spPr/>
        <p:txBody>
          <a:bodyPr/>
          <a:lstStyle/>
          <a:p>
            <a:fld id="{A51391AB-79DD-4BA2-92C9-DEC22E7B5FC9}" type="datetimeFigureOut">
              <a:rPr lang="uk-UA" smtClean="0"/>
              <a:pPr/>
              <a:t>23.10.2018</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7D8C2F1-27E3-4CB8-B50C-79391F8AB108}" type="slidenum">
              <a:rPr lang="uk-UA" smtClean="0"/>
              <a:pPr/>
              <a:t>‹#›</a:t>
            </a:fld>
            <a:endParaRPr lang="uk-UA"/>
          </a:p>
        </p:txBody>
      </p:sp>
    </p:spTree>
    <p:extLst>
      <p:ext uri="{BB962C8B-B14F-4D97-AF65-F5344CB8AC3E}">
        <p14:creationId xmlns:p14="http://schemas.microsoft.com/office/powerpoint/2010/main" xmlns="" val="4002684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uk-UA" smtClean="0"/>
              <a:t>Зразок заголовка</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5" name="Date Placeholder 4"/>
          <p:cNvSpPr>
            <a:spLocks noGrp="1"/>
          </p:cNvSpPr>
          <p:nvPr>
            <p:ph type="dt" sz="half" idx="10"/>
          </p:nvPr>
        </p:nvSpPr>
        <p:spPr/>
        <p:txBody>
          <a:bodyPr/>
          <a:lstStyle/>
          <a:p>
            <a:fld id="{A51391AB-79DD-4BA2-92C9-DEC22E7B5FC9}" type="datetimeFigureOut">
              <a:rPr lang="uk-UA" smtClean="0"/>
              <a:pPr/>
              <a:t>23.10.2018</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7D8C2F1-27E3-4CB8-B50C-79391F8AB108}" type="slidenum">
              <a:rPr lang="uk-UA" smtClean="0"/>
              <a:pPr/>
              <a:t>‹#›</a:t>
            </a:fld>
            <a:endParaRPr lang="uk-UA"/>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128830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uk-UA" smtClean="0"/>
              <a:t>Зразок заголовка</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5" name="Date Placeholder 4"/>
          <p:cNvSpPr>
            <a:spLocks noGrp="1"/>
          </p:cNvSpPr>
          <p:nvPr>
            <p:ph type="dt" sz="half" idx="10"/>
          </p:nvPr>
        </p:nvSpPr>
        <p:spPr/>
        <p:txBody>
          <a:bodyPr/>
          <a:lstStyle/>
          <a:p>
            <a:fld id="{A51391AB-79DD-4BA2-92C9-DEC22E7B5FC9}" type="datetimeFigureOut">
              <a:rPr lang="uk-UA" smtClean="0"/>
              <a:pPr/>
              <a:t>23.10.2018</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7D8C2F1-27E3-4CB8-B50C-79391F8AB108}" type="slidenum">
              <a:rPr lang="uk-UA" smtClean="0"/>
              <a:pPr/>
              <a:t>‹#›</a:t>
            </a:fld>
            <a:endParaRPr lang="uk-UA"/>
          </a:p>
        </p:txBody>
      </p:sp>
    </p:spTree>
    <p:extLst>
      <p:ext uri="{BB962C8B-B14F-4D97-AF65-F5344CB8AC3E}">
        <p14:creationId xmlns:p14="http://schemas.microsoft.com/office/powerpoint/2010/main" xmlns="" val="1447283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uk-UA" smtClean="0"/>
              <a:t>Зразок заголовка</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3" name="Date Placeholder 2"/>
          <p:cNvSpPr>
            <a:spLocks noGrp="1"/>
          </p:cNvSpPr>
          <p:nvPr>
            <p:ph type="dt" sz="half" idx="10"/>
          </p:nvPr>
        </p:nvSpPr>
        <p:spPr/>
        <p:txBody>
          <a:bodyPr/>
          <a:lstStyle/>
          <a:p>
            <a:fld id="{A51391AB-79DD-4BA2-92C9-DEC22E7B5FC9}" type="datetimeFigureOut">
              <a:rPr lang="uk-UA" smtClean="0"/>
              <a:pPr/>
              <a:t>23.10.2018</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E7D8C2F1-27E3-4CB8-B50C-79391F8AB108}" type="slidenum">
              <a:rPr lang="uk-UA" smtClean="0"/>
              <a:pPr/>
              <a:t>‹#›</a:t>
            </a:fld>
            <a:endParaRPr lang="uk-UA"/>
          </a:p>
        </p:txBody>
      </p:sp>
    </p:spTree>
    <p:extLst>
      <p:ext uri="{BB962C8B-B14F-4D97-AF65-F5344CB8AC3E}">
        <p14:creationId xmlns:p14="http://schemas.microsoft.com/office/powerpoint/2010/main" xmlns="" val="887942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uk-UA" smtClean="0"/>
              <a:t>Зразок заголовка</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3" name="Date Placeholder 2"/>
          <p:cNvSpPr>
            <a:spLocks noGrp="1"/>
          </p:cNvSpPr>
          <p:nvPr>
            <p:ph type="dt" sz="half" idx="10"/>
          </p:nvPr>
        </p:nvSpPr>
        <p:spPr/>
        <p:txBody>
          <a:bodyPr/>
          <a:lstStyle/>
          <a:p>
            <a:fld id="{A51391AB-79DD-4BA2-92C9-DEC22E7B5FC9}" type="datetimeFigureOut">
              <a:rPr lang="uk-UA" smtClean="0"/>
              <a:pPr/>
              <a:t>23.10.2018</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E7D8C2F1-27E3-4CB8-B50C-79391F8AB108}" type="slidenum">
              <a:rPr lang="uk-UA" smtClean="0"/>
              <a:pPr/>
              <a:t>‹#›</a:t>
            </a:fld>
            <a:endParaRPr lang="uk-UA"/>
          </a:p>
        </p:txBody>
      </p:sp>
    </p:spTree>
    <p:extLst>
      <p:ext uri="{BB962C8B-B14F-4D97-AF65-F5344CB8AC3E}">
        <p14:creationId xmlns:p14="http://schemas.microsoft.com/office/powerpoint/2010/main" xmlns="" val="396605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A51391AB-79DD-4BA2-92C9-DEC22E7B5FC9}" type="datetimeFigureOut">
              <a:rPr lang="uk-UA" smtClean="0"/>
              <a:pPr/>
              <a:t>23.10.2018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7D8C2F1-27E3-4CB8-B50C-79391F8AB108}" type="slidenum">
              <a:rPr lang="uk-UA" smtClean="0"/>
              <a:pPr/>
              <a:t>‹#›</a:t>
            </a:fld>
            <a:endParaRPr lang="uk-UA"/>
          </a:p>
        </p:txBody>
      </p:sp>
    </p:spTree>
    <p:extLst>
      <p:ext uri="{BB962C8B-B14F-4D97-AF65-F5344CB8AC3E}">
        <p14:creationId xmlns:p14="http://schemas.microsoft.com/office/powerpoint/2010/main" xmlns="" val="2775771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uk-UA" smtClean="0"/>
              <a:t>Зразок заголовка</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A51391AB-79DD-4BA2-92C9-DEC22E7B5FC9}" type="datetimeFigureOut">
              <a:rPr lang="uk-UA" smtClean="0"/>
              <a:pPr/>
              <a:t>23.10.2018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7D8C2F1-27E3-4CB8-B50C-79391F8AB108}" type="slidenum">
              <a:rPr lang="uk-UA" smtClean="0"/>
              <a:pPr/>
              <a:t>‹#›</a:t>
            </a:fld>
            <a:endParaRPr lang="uk-UA"/>
          </a:p>
        </p:txBody>
      </p:sp>
    </p:spTree>
    <p:extLst>
      <p:ext uri="{BB962C8B-B14F-4D97-AF65-F5344CB8AC3E}">
        <p14:creationId xmlns:p14="http://schemas.microsoft.com/office/powerpoint/2010/main" xmlns="" val="264488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A51391AB-79DD-4BA2-92C9-DEC22E7B5FC9}" type="datetimeFigureOut">
              <a:rPr lang="uk-UA" smtClean="0"/>
              <a:pPr/>
              <a:t>23.10.2018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7D8C2F1-27E3-4CB8-B50C-79391F8AB108}" type="slidenum">
              <a:rPr lang="uk-UA" smtClean="0"/>
              <a:pPr/>
              <a:t>‹#›</a:t>
            </a:fld>
            <a:endParaRPr lang="uk-UA"/>
          </a:p>
        </p:txBody>
      </p:sp>
    </p:spTree>
    <p:extLst>
      <p:ext uri="{BB962C8B-B14F-4D97-AF65-F5344CB8AC3E}">
        <p14:creationId xmlns:p14="http://schemas.microsoft.com/office/powerpoint/2010/main" xmlns="" val="989726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A51391AB-79DD-4BA2-92C9-DEC22E7B5FC9}" type="datetimeFigureOut">
              <a:rPr lang="uk-UA" smtClean="0"/>
              <a:pPr/>
              <a:t>23.10.2018</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7D8C2F1-27E3-4CB8-B50C-79391F8AB108}" type="slidenum">
              <a:rPr lang="uk-UA" smtClean="0"/>
              <a:pPr/>
              <a:t>‹#›</a:t>
            </a:fld>
            <a:endParaRPr lang="uk-UA"/>
          </a:p>
        </p:txBody>
      </p:sp>
    </p:spTree>
    <p:extLst>
      <p:ext uri="{BB962C8B-B14F-4D97-AF65-F5344CB8AC3E}">
        <p14:creationId xmlns:p14="http://schemas.microsoft.com/office/powerpoint/2010/main" xmlns="" val="258639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A51391AB-79DD-4BA2-92C9-DEC22E7B5FC9}" type="datetimeFigureOut">
              <a:rPr lang="uk-UA" smtClean="0"/>
              <a:pPr/>
              <a:t>23.10.2018</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7D8C2F1-27E3-4CB8-B50C-79391F8AB108}" type="slidenum">
              <a:rPr lang="uk-UA" smtClean="0"/>
              <a:pPr/>
              <a:t>‹#›</a:t>
            </a:fld>
            <a:endParaRPr lang="uk-UA"/>
          </a:p>
        </p:txBody>
      </p:sp>
    </p:spTree>
    <p:extLst>
      <p:ext uri="{BB962C8B-B14F-4D97-AF65-F5344CB8AC3E}">
        <p14:creationId xmlns:p14="http://schemas.microsoft.com/office/powerpoint/2010/main" xmlns="" val="147062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A51391AB-79DD-4BA2-92C9-DEC22E7B5FC9}" type="datetimeFigureOut">
              <a:rPr lang="uk-UA" smtClean="0"/>
              <a:pPr/>
              <a:t>23.10.2018</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E7D8C2F1-27E3-4CB8-B50C-79391F8AB108}" type="slidenum">
              <a:rPr lang="uk-UA" smtClean="0"/>
              <a:pPr/>
              <a:t>‹#›</a:t>
            </a:fld>
            <a:endParaRPr lang="uk-UA"/>
          </a:p>
        </p:txBody>
      </p:sp>
    </p:spTree>
    <p:extLst>
      <p:ext uri="{BB962C8B-B14F-4D97-AF65-F5344CB8AC3E}">
        <p14:creationId xmlns:p14="http://schemas.microsoft.com/office/powerpoint/2010/main" xmlns="" val="1802627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A51391AB-79DD-4BA2-92C9-DEC22E7B5FC9}" type="datetimeFigureOut">
              <a:rPr lang="uk-UA" smtClean="0"/>
              <a:pPr/>
              <a:t>23.10.2018</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E7D8C2F1-27E3-4CB8-B50C-79391F8AB108}" type="slidenum">
              <a:rPr lang="uk-UA" smtClean="0"/>
              <a:pPr/>
              <a:t>‹#›</a:t>
            </a:fld>
            <a:endParaRPr lang="uk-UA"/>
          </a:p>
        </p:txBody>
      </p:sp>
    </p:spTree>
    <p:extLst>
      <p:ext uri="{BB962C8B-B14F-4D97-AF65-F5344CB8AC3E}">
        <p14:creationId xmlns:p14="http://schemas.microsoft.com/office/powerpoint/2010/main" xmlns="" val="2824702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391AB-79DD-4BA2-92C9-DEC22E7B5FC9}" type="datetimeFigureOut">
              <a:rPr lang="uk-UA" smtClean="0"/>
              <a:pPr/>
              <a:t>23.10.2018</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E7D8C2F1-27E3-4CB8-B50C-79391F8AB108}" type="slidenum">
              <a:rPr lang="uk-UA" smtClean="0"/>
              <a:pPr/>
              <a:t>‹#›</a:t>
            </a:fld>
            <a:endParaRPr lang="uk-UA"/>
          </a:p>
        </p:txBody>
      </p:sp>
    </p:spTree>
    <p:extLst>
      <p:ext uri="{BB962C8B-B14F-4D97-AF65-F5344CB8AC3E}">
        <p14:creationId xmlns:p14="http://schemas.microsoft.com/office/powerpoint/2010/main" xmlns="" val="247719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uk-UA" smtClean="0"/>
              <a:t>Зразок заголовка</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A51391AB-79DD-4BA2-92C9-DEC22E7B5FC9}" type="datetimeFigureOut">
              <a:rPr lang="uk-UA" smtClean="0"/>
              <a:pPr/>
              <a:t>23.10.2018</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7D8C2F1-27E3-4CB8-B50C-79391F8AB108}" type="slidenum">
              <a:rPr lang="uk-UA" smtClean="0"/>
              <a:pPr/>
              <a:t>‹#›</a:t>
            </a:fld>
            <a:endParaRPr lang="uk-UA"/>
          </a:p>
        </p:txBody>
      </p:sp>
    </p:spTree>
    <p:extLst>
      <p:ext uri="{BB962C8B-B14F-4D97-AF65-F5344CB8AC3E}">
        <p14:creationId xmlns:p14="http://schemas.microsoft.com/office/powerpoint/2010/main" xmlns="" val="3050847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A51391AB-79DD-4BA2-92C9-DEC22E7B5FC9}" type="datetimeFigureOut">
              <a:rPr lang="uk-UA" smtClean="0"/>
              <a:pPr/>
              <a:t>23.10.2018</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7D8C2F1-27E3-4CB8-B50C-79391F8AB108}" type="slidenum">
              <a:rPr lang="uk-UA" smtClean="0"/>
              <a:pPr/>
              <a:t>‹#›</a:t>
            </a:fld>
            <a:endParaRPr lang="uk-UA"/>
          </a:p>
        </p:txBody>
      </p:sp>
    </p:spTree>
    <p:extLst>
      <p:ext uri="{BB962C8B-B14F-4D97-AF65-F5344CB8AC3E}">
        <p14:creationId xmlns:p14="http://schemas.microsoft.com/office/powerpoint/2010/main" xmlns="" val="616790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51391AB-79DD-4BA2-92C9-DEC22E7B5FC9}" type="datetimeFigureOut">
              <a:rPr lang="uk-UA" smtClean="0"/>
              <a:pPr/>
              <a:t>23.10.2018</a:t>
            </a:fld>
            <a:endParaRPr lang="uk-UA"/>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uk-UA"/>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7D8C2F1-27E3-4CB8-B50C-79391F8AB108}" type="slidenum">
              <a:rPr lang="uk-UA" smtClean="0"/>
              <a:pPr/>
              <a:t>‹#›</a:t>
            </a:fld>
            <a:endParaRPr lang="uk-UA"/>
          </a:p>
        </p:txBody>
      </p:sp>
    </p:spTree>
    <p:extLst>
      <p:ext uri="{BB962C8B-B14F-4D97-AF65-F5344CB8AC3E}">
        <p14:creationId xmlns:p14="http://schemas.microsoft.com/office/powerpoint/2010/main" xmlns="" val="23065926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Прямокутник 1"/>
          <p:cNvSpPr/>
          <p:nvPr/>
        </p:nvSpPr>
        <p:spPr>
          <a:xfrm>
            <a:off x="696686" y="1530926"/>
            <a:ext cx="6096000" cy="4708981"/>
          </a:xfrm>
          <a:prstGeom prst="rect">
            <a:avLst/>
          </a:prstGeom>
        </p:spPr>
        <p:txBody>
          <a:bodyPr>
            <a:spAutoFit/>
          </a:bodyPr>
          <a:lstStyle/>
          <a:p>
            <a:pPr algn="just"/>
            <a:r>
              <a:rPr lang="uk-UA" sz="2000" dirty="0" smtClean="0">
                <a:solidFill>
                  <a:schemeClr val="bg2">
                    <a:lumMod val="50000"/>
                  </a:schemeClr>
                </a:solidFill>
                <a:effectLst/>
                <a:latin typeface="Times New Roman" pitchFamily="18" charset="0"/>
                <a:ea typeface="Calibri" panose="020F0502020204030204" pitchFamily="34" charset="0"/>
                <a:cs typeface="Times New Roman" pitchFamily="18" charset="0"/>
              </a:rPr>
              <a:t>       Від </a:t>
            </a:r>
            <a:r>
              <a:rPr lang="uk-UA" sz="2000" dirty="0" smtClean="0">
                <a:solidFill>
                  <a:schemeClr val="bg2">
                    <a:lumMod val="50000"/>
                  </a:schemeClr>
                </a:solidFill>
                <a:effectLst/>
                <a:latin typeface="Times New Roman" pitchFamily="18" charset="0"/>
                <a:ea typeface="Calibri" panose="020F0502020204030204" pitchFamily="34" charset="0"/>
                <a:cs typeface="Times New Roman" pitchFamily="18" charset="0"/>
              </a:rPr>
              <a:t>сер. 16 до кін. 17 ст. розвивався багатоголосий так званий партесний спів: спів поділений на голоси — партії. Для його точного запису прийнялася лінійна система нотації, звана київським </a:t>
            </a:r>
            <a:r>
              <a:rPr lang="uk-UA" sz="2000" dirty="0" err="1" smtClean="0">
                <a:solidFill>
                  <a:schemeClr val="bg2">
                    <a:lumMod val="50000"/>
                  </a:schemeClr>
                </a:solidFill>
                <a:effectLst/>
                <a:latin typeface="Times New Roman" pitchFamily="18" charset="0"/>
                <a:ea typeface="Calibri" panose="020F0502020204030204" pitchFamily="34" charset="0"/>
                <a:cs typeface="Times New Roman" pitchFamily="18" charset="0"/>
              </a:rPr>
              <a:t>знам'ям</a:t>
            </a:r>
            <a:r>
              <a:rPr lang="uk-UA" sz="2000" dirty="0" smtClean="0">
                <a:solidFill>
                  <a:schemeClr val="bg2">
                    <a:lumMod val="50000"/>
                  </a:schemeClr>
                </a:solidFill>
                <a:effectLst/>
                <a:latin typeface="Times New Roman" pitchFamily="18" charset="0"/>
                <a:ea typeface="Calibri" panose="020F0502020204030204" pitchFamily="34" charset="0"/>
                <a:cs typeface="Times New Roman" pitchFamily="18" charset="0"/>
              </a:rPr>
              <a:t>. Партесний спів плекали особливо хори, організовані при церковних братствах. Їх рівень був настільки високий, що вони </a:t>
            </a:r>
            <a:r>
              <a:rPr lang="uk-UA" sz="2000" dirty="0" err="1" smtClean="0">
                <a:solidFill>
                  <a:schemeClr val="bg2">
                    <a:lumMod val="50000"/>
                  </a:schemeClr>
                </a:solidFill>
                <a:effectLst/>
                <a:latin typeface="Times New Roman" pitchFamily="18" charset="0"/>
                <a:ea typeface="Calibri" panose="020F0502020204030204" pitchFamily="34" charset="0"/>
                <a:cs typeface="Times New Roman" pitchFamily="18" charset="0"/>
              </a:rPr>
              <a:t>справно</a:t>
            </a:r>
            <a:r>
              <a:rPr lang="uk-UA" sz="2000" dirty="0" smtClean="0">
                <a:solidFill>
                  <a:schemeClr val="bg2">
                    <a:lumMod val="50000"/>
                  </a:schemeClr>
                </a:solidFill>
                <a:effectLst/>
                <a:latin typeface="Times New Roman" pitchFamily="18" charset="0"/>
                <a:ea typeface="Calibri" panose="020F0502020204030204" pitchFamily="34" charset="0"/>
                <a:cs typeface="Times New Roman" pitchFamily="18" charset="0"/>
              </a:rPr>
              <a:t> виконували твори на 4, 6, 8 і 12 голосів. Улюбленою формою став хоровий одночастинний концерт, написаний до нелітургічного тексту. Між композиторами партесної музики відомі М. Дилецький, автор музично-теоретичного підручника «Музикальна граматика» (1677), А. Рачинський та ін. У другій половині 18 ст. з'явилися визначні українські композитори — М. Березовський, Д. Бортнянський, А. Ведель. </a:t>
            </a:r>
            <a:endParaRPr lang="uk-UA" sz="2000" dirty="0">
              <a:solidFill>
                <a:schemeClr val="bg2">
                  <a:lumMod val="50000"/>
                </a:schemeClr>
              </a:solidFill>
              <a:latin typeface="Times New Roman" pitchFamily="18" charset="0"/>
              <a:cs typeface="Times New Roman"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92299" y="1371269"/>
            <a:ext cx="3732259" cy="45906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Заголовок 1"/>
          <p:cNvSpPr>
            <a:spLocks noGrp="1"/>
          </p:cNvSpPr>
          <p:nvPr>
            <p:ph type="title"/>
          </p:nvPr>
        </p:nvSpPr>
        <p:spPr>
          <a:xfrm>
            <a:off x="942823" y="400819"/>
            <a:ext cx="10353762" cy="970450"/>
          </a:xfrm>
        </p:spPr>
        <p:txBody>
          <a:bodyPr>
            <a:normAutofit/>
          </a:bodyPr>
          <a:lstStyle/>
          <a:p>
            <a:r>
              <a:rPr lang="uk-UA" sz="4800" b="1" dirty="0" smtClean="0">
                <a:solidFill>
                  <a:schemeClr val="bg2"/>
                </a:solidFill>
                <a:latin typeface="Times New Roman" pitchFamily="18" charset="0"/>
                <a:cs typeface="Times New Roman" pitchFamily="18" charset="0"/>
              </a:rPr>
              <a:t>Партесний </a:t>
            </a:r>
            <a:r>
              <a:rPr lang="uk-UA" sz="4800" b="1" dirty="0" smtClean="0">
                <a:solidFill>
                  <a:schemeClr val="bg2"/>
                </a:solidFill>
                <a:latin typeface="Times New Roman" pitchFamily="18" charset="0"/>
                <a:cs typeface="Times New Roman" pitchFamily="18" charset="0"/>
              </a:rPr>
              <a:t>спів</a:t>
            </a:r>
            <a:endParaRPr lang="uk-UA" sz="4800" b="1" dirty="0">
              <a:solidFill>
                <a:schemeClr val="bg2"/>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26805927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1550" y="1686458"/>
            <a:ext cx="3559875" cy="40039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Прямокутник 7"/>
          <p:cNvSpPr/>
          <p:nvPr/>
        </p:nvSpPr>
        <p:spPr>
          <a:xfrm>
            <a:off x="1192775" y="1098629"/>
            <a:ext cx="2168542" cy="400110"/>
          </a:xfrm>
          <a:prstGeom prst="rect">
            <a:avLst/>
          </a:prstGeom>
        </p:spPr>
        <p:txBody>
          <a:bodyPr wrap="none">
            <a:spAutoFit/>
          </a:bodyPr>
          <a:lstStyle/>
          <a:p>
            <a:pPr algn="ctr"/>
            <a:r>
              <a:rPr lang="uk-UA" sz="2000" b="1" dirty="0" smtClean="0">
                <a:solidFill>
                  <a:schemeClr val="bg2">
                    <a:lumMod val="50000"/>
                  </a:schemeClr>
                </a:solidFill>
                <a:latin typeface="Times New Roman" pitchFamily="18" charset="0"/>
                <a:cs typeface="Times New Roman" pitchFamily="18" charset="0"/>
              </a:rPr>
              <a:t>Микола Лисенко</a:t>
            </a:r>
            <a:endParaRPr lang="uk-UA" sz="2000" b="1" dirty="0">
              <a:solidFill>
                <a:schemeClr val="bg2">
                  <a:lumMod val="50000"/>
                </a:schemeClr>
              </a:solidFill>
              <a:latin typeface="Times New Roman" pitchFamily="18" charset="0"/>
              <a:cs typeface="Times New Roman" pitchFamily="18" charset="0"/>
            </a:endParaRPr>
          </a:p>
        </p:txBody>
      </p:sp>
      <p:sp>
        <p:nvSpPr>
          <p:cNvPr id="5" name="Прямокутник 4"/>
          <p:cNvSpPr/>
          <p:nvPr/>
        </p:nvSpPr>
        <p:spPr>
          <a:xfrm>
            <a:off x="4262907" y="1558344"/>
            <a:ext cx="7566236" cy="3785652"/>
          </a:xfrm>
          <a:prstGeom prst="rect">
            <a:avLst/>
          </a:prstGeom>
          <a:solidFill>
            <a:schemeClr val="tx1">
              <a:lumMod val="95000"/>
            </a:schemeClr>
          </a:solidFill>
        </p:spPr>
        <p:txBody>
          <a:bodyPr wrap="square">
            <a:spAutoFit/>
          </a:bodyPr>
          <a:lstStyle/>
          <a:p>
            <a:pPr algn="just"/>
            <a:r>
              <a:rPr lang="uk-UA" sz="2000" dirty="0" smtClean="0">
                <a:solidFill>
                  <a:schemeClr val="bg2"/>
                </a:solidFill>
                <a:effectLst/>
                <a:latin typeface="Times New Roman" pitchFamily="18" charset="0"/>
                <a:ea typeface="Calibri" panose="020F0502020204030204" pitchFamily="34" charset="0"/>
                <a:cs typeface="Times New Roman" pitchFamily="18" charset="0"/>
              </a:rPr>
              <a:t>       Його </a:t>
            </a:r>
            <a:r>
              <a:rPr lang="uk-UA" sz="2000" dirty="0" smtClean="0">
                <a:solidFill>
                  <a:schemeClr val="bg2"/>
                </a:solidFill>
                <a:effectLst/>
                <a:latin typeface="Times New Roman" pitchFamily="18" charset="0"/>
                <a:ea typeface="Calibri" panose="020F0502020204030204" pitchFamily="34" charset="0"/>
                <a:cs typeface="Times New Roman" pitchFamily="18" charset="0"/>
              </a:rPr>
              <a:t>творчість відкривала новий етап - створення української національної музичної школи та прагнення піднести її на рівень європейської культури. М. Лисенко був одним із тих небагатьох українських композиторів, хто отримав професійну музичну освіту. Коло його інтересів було щонайширше. Діяльність М. Лисенка охоплювала всі галузі професійної музичної культури. У своїй особі він поєднував творчість композитора, </a:t>
            </a:r>
            <a:r>
              <a:rPr lang="uk-UA" sz="2000" dirty="0" smtClean="0">
                <a:solidFill>
                  <a:schemeClr val="bg2"/>
                </a:solidFill>
                <a:effectLst/>
                <a:latin typeface="Times New Roman" pitchFamily="18" charset="0"/>
                <a:ea typeface="Calibri" panose="020F0502020204030204" pitchFamily="34" charset="0"/>
                <a:cs typeface="Times New Roman" pitchFamily="18" charset="0"/>
              </a:rPr>
              <a:t>піаніста, </a:t>
            </a:r>
          </a:p>
          <a:p>
            <a:pPr algn="just"/>
            <a:r>
              <a:rPr lang="uk-UA" sz="2000" dirty="0" smtClean="0">
                <a:solidFill>
                  <a:schemeClr val="bg2"/>
                </a:solidFill>
                <a:effectLst/>
                <a:latin typeface="Times New Roman" pitchFamily="18" charset="0"/>
                <a:ea typeface="Calibri" panose="020F0502020204030204" pitchFamily="34" charset="0"/>
                <a:cs typeface="Times New Roman" pitchFamily="18" charset="0"/>
              </a:rPr>
              <a:t>педагога</a:t>
            </a:r>
            <a:r>
              <a:rPr lang="uk-UA" sz="2000" dirty="0" smtClean="0">
                <a:solidFill>
                  <a:schemeClr val="bg2"/>
                </a:solidFill>
                <a:effectLst/>
                <a:latin typeface="Times New Roman" pitchFamily="18" charset="0"/>
                <a:ea typeface="Calibri" panose="020F0502020204030204" pitchFamily="34" charset="0"/>
                <a:cs typeface="Times New Roman" pitchFamily="18" charset="0"/>
              </a:rPr>
              <a:t>, фольклориста, музичного </a:t>
            </a:r>
            <a:r>
              <a:rPr lang="uk-UA" sz="2000" dirty="0" smtClean="0">
                <a:solidFill>
                  <a:schemeClr val="bg2"/>
                </a:solidFill>
                <a:effectLst/>
                <a:latin typeface="Times New Roman" pitchFamily="18" charset="0"/>
                <a:ea typeface="Calibri" panose="020F0502020204030204" pitchFamily="34" charset="0"/>
                <a:cs typeface="Times New Roman" pitchFamily="18" charset="0"/>
              </a:rPr>
              <a:t>теоретика, громадського діяча.</a:t>
            </a:r>
          </a:p>
          <a:p>
            <a:pPr algn="just"/>
            <a:r>
              <a:rPr lang="uk-UA" sz="2000" dirty="0" smtClean="0">
                <a:solidFill>
                  <a:schemeClr val="bg2"/>
                </a:solidFill>
                <a:latin typeface="Times New Roman" panose="02020603050405020304" pitchFamily="18" charset="0"/>
                <a:ea typeface="Times New Roman" panose="02020603050405020304" pitchFamily="18" charset="0"/>
              </a:rPr>
              <a:t>       Микола </a:t>
            </a:r>
            <a:r>
              <a:rPr lang="uk-UA" sz="2000" dirty="0" smtClean="0">
                <a:solidFill>
                  <a:schemeClr val="bg2"/>
                </a:solidFill>
                <a:latin typeface="Times New Roman" panose="02020603050405020304" pitchFamily="18" charset="0"/>
                <a:ea typeface="Times New Roman" panose="02020603050405020304" pitchFamily="18" charset="0"/>
              </a:rPr>
              <a:t>Віталійович збиранням народних пісень займався все-своє життя. У його фондах є понад шістсот зразків. Він по праву вважається одним з найвизначніших музичних </a:t>
            </a:r>
            <a:r>
              <a:rPr lang="uk-UA" sz="2000" dirty="0" err="1" smtClean="0">
                <a:solidFill>
                  <a:schemeClr val="bg2"/>
                </a:solidFill>
                <a:latin typeface="Times New Roman" panose="02020603050405020304" pitchFamily="18" charset="0"/>
                <a:ea typeface="Times New Roman" panose="02020603050405020304" pitchFamily="18" charset="0"/>
              </a:rPr>
              <a:t>науковців-фолькло-ристів</a:t>
            </a:r>
            <a:r>
              <a:rPr lang="uk-UA" sz="2000" dirty="0" smtClean="0">
                <a:solidFill>
                  <a:schemeClr val="bg2"/>
                </a:solidFill>
                <a:latin typeface="Times New Roman" panose="02020603050405020304" pitchFamily="18" charset="0"/>
                <a:ea typeface="Times New Roman" panose="02020603050405020304" pitchFamily="18" charset="0"/>
              </a:rPr>
              <a:t> дожовтневого часу</a:t>
            </a:r>
            <a:r>
              <a:rPr lang="uk-UA" sz="2000" dirty="0" smtClean="0">
                <a:solidFill>
                  <a:schemeClr val="bg2"/>
                </a:solidFill>
                <a:latin typeface="Times New Roman" panose="02020603050405020304" pitchFamily="18" charset="0"/>
                <a:ea typeface="Times New Roman" panose="02020603050405020304" pitchFamily="18" charset="0"/>
              </a:rPr>
              <a:t>.</a:t>
            </a:r>
            <a:endParaRPr lang="uk-UA" sz="2000" dirty="0" smtClean="0">
              <a:solidFill>
                <a:schemeClr val="bg2"/>
              </a:solidFill>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xmlns="" val="3079963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Прямокутник 7"/>
          <p:cNvSpPr/>
          <p:nvPr/>
        </p:nvSpPr>
        <p:spPr>
          <a:xfrm>
            <a:off x="694429" y="1127658"/>
            <a:ext cx="3042372" cy="400110"/>
          </a:xfrm>
          <a:prstGeom prst="rect">
            <a:avLst/>
          </a:prstGeom>
        </p:spPr>
        <p:txBody>
          <a:bodyPr wrap="none">
            <a:spAutoFit/>
          </a:bodyPr>
          <a:lstStyle/>
          <a:p>
            <a:pPr algn="ctr"/>
            <a:r>
              <a:rPr lang="uk-UA" sz="2000" b="1" dirty="0">
                <a:solidFill>
                  <a:schemeClr val="bg2"/>
                </a:solidFill>
                <a:latin typeface="Times New Roman" pitchFamily="18" charset="0"/>
                <a:cs typeface="Times New Roman" pitchFamily="18" charset="0"/>
              </a:rPr>
              <a:t>Михайло </a:t>
            </a:r>
            <a:r>
              <a:rPr lang="uk-UA" sz="2000" b="1" dirty="0" err="1">
                <a:solidFill>
                  <a:schemeClr val="bg2"/>
                </a:solidFill>
                <a:latin typeface="Times New Roman" pitchFamily="18" charset="0"/>
                <a:cs typeface="Times New Roman" pitchFamily="18" charset="0"/>
              </a:rPr>
              <a:t>Калачевський</a:t>
            </a:r>
            <a:r>
              <a:rPr lang="uk-UA" sz="2000" b="1" dirty="0">
                <a:solidFill>
                  <a:schemeClr val="bg2"/>
                </a:solidFill>
                <a:latin typeface="Times New Roman" pitchFamily="18" charset="0"/>
                <a:cs typeface="Times New Roman" pitchFamily="18" charset="0"/>
              </a:rPr>
              <a:t> </a:t>
            </a:r>
          </a:p>
        </p:txBody>
      </p:sp>
      <p:sp>
        <p:nvSpPr>
          <p:cNvPr id="5" name="Прямокутник 4"/>
          <p:cNvSpPr/>
          <p:nvPr/>
        </p:nvSpPr>
        <p:spPr>
          <a:xfrm>
            <a:off x="4250029" y="1493949"/>
            <a:ext cx="7630630" cy="3785652"/>
          </a:xfrm>
          <a:prstGeom prst="rect">
            <a:avLst/>
          </a:prstGeom>
          <a:solidFill>
            <a:schemeClr val="tx1">
              <a:lumMod val="95000"/>
            </a:schemeClr>
          </a:solidFill>
        </p:spPr>
        <p:txBody>
          <a:bodyPr wrap="square">
            <a:spAutoFit/>
          </a:bodyPr>
          <a:lstStyle/>
          <a:p>
            <a:pPr algn="just"/>
            <a:r>
              <a:rPr lang="uk-UA" sz="2000" dirty="0" smtClean="0">
                <a:solidFill>
                  <a:schemeClr val="bg2"/>
                </a:solidFill>
                <a:latin typeface="Times New Roman" pitchFamily="18" charset="0"/>
                <a:cs typeface="Times New Roman" pitchFamily="18" charset="0"/>
              </a:rPr>
              <a:t>       Михайло </a:t>
            </a:r>
            <a:r>
              <a:rPr lang="uk-UA" sz="2000" dirty="0" err="1" smtClean="0">
                <a:solidFill>
                  <a:schemeClr val="bg2"/>
                </a:solidFill>
                <a:latin typeface="Times New Roman" pitchFamily="18" charset="0"/>
                <a:cs typeface="Times New Roman" pitchFamily="18" charset="0"/>
              </a:rPr>
              <a:t>Калачевський</a:t>
            </a:r>
            <a:r>
              <a:rPr lang="uk-UA" sz="2000" dirty="0" smtClean="0">
                <a:solidFill>
                  <a:schemeClr val="bg2"/>
                </a:solidFill>
                <a:latin typeface="Times New Roman" pitchFamily="18" charset="0"/>
                <a:cs typeface="Times New Roman" pitchFamily="18" charset="0"/>
              </a:rPr>
              <a:t> відомий </a:t>
            </a:r>
            <a:r>
              <a:rPr lang="uk-UA" sz="2000" dirty="0">
                <a:solidFill>
                  <a:schemeClr val="bg2"/>
                </a:solidFill>
                <a:latin typeface="Times New Roman" pitchFamily="18" charset="0"/>
                <a:cs typeface="Times New Roman" pitchFamily="18" charset="0"/>
              </a:rPr>
              <a:t>в історії української музики як один з перших авторів симфонії, які </a:t>
            </a:r>
            <a:r>
              <a:rPr lang="uk-UA" sz="2000" dirty="0" err="1">
                <a:solidFill>
                  <a:schemeClr val="bg2"/>
                </a:solidFill>
                <a:latin typeface="Times New Roman" pitchFamily="18" charset="0"/>
                <a:cs typeface="Times New Roman" pitchFamily="18" charset="0"/>
              </a:rPr>
              <a:t>грунтуються</a:t>
            </a:r>
            <a:r>
              <a:rPr lang="uk-UA" sz="2000" dirty="0">
                <a:solidFill>
                  <a:schemeClr val="bg2"/>
                </a:solidFill>
                <a:latin typeface="Times New Roman" pitchFamily="18" charset="0"/>
                <a:cs typeface="Times New Roman" pitchFamily="18" charset="0"/>
              </a:rPr>
              <a:t> на українських народних піснях. Як і його колеги-композитори, музика не стала для М. </a:t>
            </a:r>
            <a:r>
              <a:rPr lang="uk-UA" sz="2000" dirty="0" err="1">
                <a:solidFill>
                  <a:schemeClr val="bg2"/>
                </a:solidFill>
                <a:latin typeface="Times New Roman" pitchFamily="18" charset="0"/>
                <a:cs typeface="Times New Roman" pitchFamily="18" charset="0"/>
              </a:rPr>
              <a:t>Калачевського</a:t>
            </a:r>
            <a:r>
              <a:rPr lang="uk-UA" sz="2000" dirty="0">
                <a:solidFill>
                  <a:schemeClr val="bg2"/>
                </a:solidFill>
                <a:latin typeface="Times New Roman" pitchFamily="18" charset="0"/>
                <a:cs typeface="Times New Roman" pitchFamily="18" charset="0"/>
              </a:rPr>
              <a:t> сферою професійної діяльності. Він займався адвокатурою, хоча теж, як і М. Лисенко, закінчив </a:t>
            </a:r>
            <a:r>
              <a:rPr lang="uk-UA" sz="2000" dirty="0" err="1">
                <a:solidFill>
                  <a:schemeClr val="bg2"/>
                </a:solidFill>
                <a:latin typeface="Times New Roman" pitchFamily="18" charset="0"/>
                <a:cs typeface="Times New Roman" pitchFamily="18" charset="0"/>
              </a:rPr>
              <a:t>Лейпцигську</a:t>
            </a:r>
            <a:r>
              <a:rPr lang="uk-UA" sz="2000" dirty="0">
                <a:solidFill>
                  <a:schemeClr val="bg2"/>
                </a:solidFill>
                <a:latin typeface="Times New Roman" pitchFamily="18" charset="0"/>
                <a:cs typeface="Times New Roman" pitchFamily="18" charset="0"/>
              </a:rPr>
              <a:t> консерваторію. Його симфонія, яка має назву "Українська симфонія", написана як екзаменаційна робота до закінчення консерваторії</a:t>
            </a:r>
            <a:r>
              <a:rPr lang="uk-UA" sz="2000" dirty="0" smtClean="0">
                <a:solidFill>
                  <a:schemeClr val="bg2"/>
                </a:solidFill>
                <a:latin typeface="Times New Roman" pitchFamily="18" charset="0"/>
                <a:cs typeface="Times New Roman" pitchFamily="18" charset="0"/>
              </a:rPr>
              <a:t>.</a:t>
            </a:r>
          </a:p>
          <a:p>
            <a:pPr algn="just"/>
            <a:r>
              <a:rPr lang="uk-UA" sz="2000" dirty="0" smtClean="0">
                <a:solidFill>
                  <a:schemeClr val="bg2"/>
                </a:solidFill>
                <a:latin typeface="Times New Roman" pitchFamily="18" charset="0"/>
                <a:cs typeface="Times New Roman" pitchFamily="18" charset="0"/>
              </a:rPr>
              <a:t>       "</a:t>
            </a:r>
            <a:r>
              <a:rPr lang="uk-UA" sz="2000" dirty="0" smtClean="0">
                <a:solidFill>
                  <a:schemeClr val="bg2"/>
                </a:solidFill>
                <a:latin typeface="Times New Roman" pitchFamily="18" charset="0"/>
                <a:cs typeface="Times New Roman" pitchFamily="18" charset="0"/>
              </a:rPr>
              <a:t>Українська симфонія" - яскраво національний, глибоко народний твір. Композитор, використавши для тем симфонії народні мелодії, зумів зберегти їх жанрові особливості й створити своєрідні народні образи</a:t>
            </a:r>
            <a:r>
              <a:rPr lang="uk-UA" sz="2000" dirty="0" smtClean="0">
                <a:solidFill>
                  <a:schemeClr val="bg2"/>
                </a:solidFill>
                <a:latin typeface="Times New Roman" pitchFamily="18" charset="0"/>
                <a:cs typeface="Times New Roman" pitchFamily="18" charset="0"/>
              </a:rPr>
              <a:t>.</a:t>
            </a:r>
            <a:r>
              <a:rPr lang="uk-UA" sz="2000" dirty="0" smtClean="0">
                <a:solidFill>
                  <a:schemeClr val="bg2"/>
                </a:solidFill>
                <a:latin typeface="Times New Roman" pitchFamily="18" charset="0"/>
                <a:cs typeface="Times New Roman" pitchFamily="18" charset="0"/>
              </a:rPr>
              <a:t> </a:t>
            </a:r>
            <a:endParaRPr lang="uk-UA" sz="2000" dirty="0">
              <a:solidFill>
                <a:schemeClr val="bg2"/>
              </a:solidFill>
              <a:latin typeface="Times New Roman" pitchFamily="18" charset="0"/>
              <a:cs typeface="Times New Roman"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8239" y="1686458"/>
            <a:ext cx="2976790" cy="40666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8953251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6684" y="2564492"/>
            <a:ext cx="2295525" cy="3238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967739" y="2564492"/>
            <a:ext cx="2314575" cy="3238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088482" y="2564493"/>
            <a:ext cx="2313214" cy="3238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Прямокутник 9"/>
          <p:cNvSpPr/>
          <p:nvPr/>
        </p:nvSpPr>
        <p:spPr>
          <a:xfrm>
            <a:off x="455443" y="2024742"/>
            <a:ext cx="2971711" cy="400110"/>
          </a:xfrm>
          <a:prstGeom prst="rect">
            <a:avLst/>
          </a:prstGeom>
        </p:spPr>
        <p:txBody>
          <a:bodyPr wrap="none">
            <a:spAutoFit/>
          </a:bodyPr>
          <a:lstStyle/>
          <a:p>
            <a:pPr algn="ctr"/>
            <a:r>
              <a:rPr lang="uk-UA" sz="2000" b="1" dirty="0" smtClean="0">
                <a:solidFill>
                  <a:schemeClr val="bg2">
                    <a:lumMod val="50000"/>
                  </a:schemeClr>
                </a:solidFill>
                <a:latin typeface="Times New Roman" pitchFamily="18" charset="0"/>
                <a:cs typeface="Times New Roman" pitchFamily="18" charset="0"/>
              </a:rPr>
              <a:t>С. Гулак-Артемовський</a:t>
            </a:r>
            <a:endParaRPr lang="uk-UA" sz="2000" b="1" dirty="0">
              <a:solidFill>
                <a:schemeClr val="bg2">
                  <a:lumMod val="50000"/>
                </a:schemeClr>
              </a:solidFill>
              <a:latin typeface="Times New Roman" pitchFamily="18" charset="0"/>
              <a:cs typeface="Times New Roman" pitchFamily="18" charset="0"/>
            </a:endParaRPr>
          </a:p>
        </p:txBody>
      </p:sp>
      <p:sp>
        <p:nvSpPr>
          <p:cNvPr id="11" name="Прямокутник 10"/>
          <p:cNvSpPr/>
          <p:nvPr/>
        </p:nvSpPr>
        <p:spPr>
          <a:xfrm>
            <a:off x="5213560" y="2024742"/>
            <a:ext cx="1920719" cy="400110"/>
          </a:xfrm>
          <a:prstGeom prst="rect">
            <a:avLst/>
          </a:prstGeom>
        </p:spPr>
        <p:txBody>
          <a:bodyPr wrap="none">
            <a:spAutoFit/>
          </a:bodyPr>
          <a:lstStyle/>
          <a:p>
            <a:pPr algn="ctr"/>
            <a:r>
              <a:rPr lang="uk-UA" sz="2000" b="1" dirty="0" err="1" smtClean="0">
                <a:solidFill>
                  <a:schemeClr val="bg2">
                    <a:lumMod val="50000"/>
                  </a:schemeClr>
                </a:solidFill>
                <a:latin typeface="Times New Roman" pitchFamily="18" charset="0"/>
                <a:cs typeface="Times New Roman" pitchFamily="18" charset="0"/>
              </a:rPr>
              <a:t>П.Ніщинський</a:t>
            </a:r>
            <a:endParaRPr lang="uk-UA" sz="2000" b="1" dirty="0">
              <a:solidFill>
                <a:schemeClr val="bg2">
                  <a:lumMod val="50000"/>
                </a:schemeClr>
              </a:solidFill>
              <a:latin typeface="Times New Roman" pitchFamily="18" charset="0"/>
              <a:cs typeface="Times New Roman" pitchFamily="18" charset="0"/>
            </a:endParaRPr>
          </a:p>
        </p:txBody>
      </p:sp>
      <p:sp>
        <p:nvSpPr>
          <p:cNvPr id="12" name="Прямокутник 11"/>
          <p:cNvSpPr/>
          <p:nvPr/>
        </p:nvSpPr>
        <p:spPr>
          <a:xfrm>
            <a:off x="9686860" y="2024742"/>
            <a:ext cx="1205074" cy="400110"/>
          </a:xfrm>
          <a:prstGeom prst="rect">
            <a:avLst/>
          </a:prstGeom>
        </p:spPr>
        <p:txBody>
          <a:bodyPr wrap="none">
            <a:spAutoFit/>
          </a:bodyPr>
          <a:lstStyle/>
          <a:p>
            <a:pPr algn="ctr"/>
            <a:r>
              <a:rPr lang="uk-UA" sz="2000" b="1" dirty="0" err="1" smtClean="0">
                <a:solidFill>
                  <a:schemeClr val="bg2">
                    <a:lumMod val="50000"/>
                  </a:schemeClr>
                </a:solidFill>
                <a:latin typeface="Times New Roman" pitchFamily="18" charset="0"/>
                <a:cs typeface="Times New Roman" pitchFamily="18" charset="0"/>
              </a:rPr>
              <a:t>М.Аркас</a:t>
            </a:r>
            <a:endParaRPr lang="uk-UA" sz="2000" b="1" dirty="0">
              <a:solidFill>
                <a:schemeClr val="bg2">
                  <a:lumMod val="50000"/>
                </a:schemeClr>
              </a:solidFill>
              <a:latin typeface="Times New Roman" pitchFamily="18" charset="0"/>
              <a:cs typeface="Times New Roman" pitchFamily="18" charset="0"/>
            </a:endParaRPr>
          </a:p>
        </p:txBody>
      </p:sp>
      <p:sp>
        <p:nvSpPr>
          <p:cNvPr id="13" name="Заголовок 1"/>
          <p:cNvSpPr>
            <a:spLocks noGrp="1"/>
          </p:cNvSpPr>
          <p:nvPr>
            <p:ph type="title"/>
          </p:nvPr>
        </p:nvSpPr>
        <p:spPr>
          <a:xfrm>
            <a:off x="942823" y="400819"/>
            <a:ext cx="10353762" cy="970450"/>
          </a:xfrm>
        </p:spPr>
        <p:txBody>
          <a:bodyPr>
            <a:normAutofit/>
          </a:bodyPr>
          <a:lstStyle/>
          <a:p>
            <a:r>
              <a:rPr lang="uk-UA" sz="4800" b="1" dirty="0" smtClean="0">
                <a:solidFill>
                  <a:schemeClr val="bg2"/>
                </a:solidFill>
                <a:latin typeface="Times New Roman" pitchFamily="18" charset="0"/>
                <a:cs typeface="Times New Roman" pitchFamily="18" charset="0"/>
              </a:rPr>
              <a:t>Українська національна опера</a:t>
            </a:r>
            <a:endParaRPr lang="uk-UA" sz="4800" b="1" dirty="0">
              <a:solidFill>
                <a:schemeClr val="bg2"/>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17761379"/>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2169" y="2143577"/>
            <a:ext cx="2295525" cy="3238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Прямокутник 9"/>
          <p:cNvSpPr/>
          <p:nvPr/>
        </p:nvSpPr>
        <p:spPr>
          <a:xfrm>
            <a:off x="440928" y="1603827"/>
            <a:ext cx="2971711" cy="400110"/>
          </a:xfrm>
          <a:prstGeom prst="rect">
            <a:avLst/>
          </a:prstGeom>
        </p:spPr>
        <p:txBody>
          <a:bodyPr wrap="none">
            <a:spAutoFit/>
          </a:bodyPr>
          <a:lstStyle/>
          <a:p>
            <a:pPr algn="ctr"/>
            <a:r>
              <a:rPr lang="uk-UA" sz="2000" b="1" dirty="0" smtClean="0">
                <a:solidFill>
                  <a:schemeClr val="bg2">
                    <a:lumMod val="50000"/>
                  </a:schemeClr>
                </a:solidFill>
                <a:latin typeface="Times New Roman" pitchFamily="18" charset="0"/>
                <a:cs typeface="Times New Roman" pitchFamily="18" charset="0"/>
              </a:rPr>
              <a:t>С. Гулак-Артемовський</a:t>
            </a:r>
            <a:endParaRPr lang="uk-UA" sz="2000" b="1" dirty="0">
              <a:solidFill>
                <a:schemeClr val="bg2">
                  <a:lumMod val="50000"/>
                </a:schemeClr>
              </a:solidFill>
              <a:latin typeface="Times New Roman" pitchFamily="18" charset="0"/>
              <a:cs typeface="Times New Roman" pitchFamily="18" charset="0"/>
            </a:endParaRPr>
          </a:p>
        </p:txBody>
      </p:sp>
      <p:sp>
        <p:nvSpPr>
          <p:cNvPr id="3" name="Прямокутник 2"/>
          <p:cNvSpPr/>
          <p:nvPr/>
        </p:nvSpPr>
        <p:spPr>
          <a:xfrm>
            <a:off x="3683358" y="2176530"/>
            <a:ext cx="7811956" cy="3170099"/>
          </a:xfrm>
          <a:prstGeom prst="rect">
            <a:avLst/>
          </a:prstGeom>
          <a:solidFill>
            <a:schemeClr val="tx1">
              <a:lumMod val="85000"/>
            </a:schemeClr>
          </a:solidFill>
        </p:spPr>
        <p:txBody>
          <a:bodyPr wrap="square">
            <a:spAutoFit/>
          </a:bodyPr>
          <a:lstStyle/>
          <a:p>
            <a:pPr algn="just"/>
            <a:r>
              <a:rPr lang="uk-UA" sz="2000" dirty="0" smtClean="0">
                <a:solidFill>
                  <a:schemeClr val="bg2"/>
                </a:solidFill>
                <a:effectLst/>
                <a:latin typeface="Times New Roman" panose="02020603050405020304" pitchFamily="18" charset="0"/>
                <a:ea typeface="Times New Roman" panose="02020603050405020304" pitchFamily="18" charset="0"/>
              </a:rPr>
              <a:t>       Визначною </a:t>
            </a:r>
            <a:r>
              <a:rPr lang="uk-UA" sz="2000" dirty="0" smtClean="0">
                <a:solidFill>
                  <a:schemeClr val="bg2"/>
                </a:solidFill>
                <a:effectLst/>
                <a:latin typeface="Times New Roman" panose="02020603050405020304" pitchFamily="18" charset="0"/>
                <a:ea typeface="Times New Roman" panose="02020603050405020304" pitchFamily="18" charset="0"/>
              </a:rPr>
              <a:t>постаттю цього періоду є Семен Гулак-Артемовський. Прекрасний голос і музичний талант визначили його майбутнє. Видатний російський композитор Михайло Глінка, набираючи в Україні співаків для Придворної капели, взяв його з собою до </a:t>
            </a:r>
            <a:r>
              <a:rPr lang="uk-UA" sz="2000" dirty="0" err="1" smtClean="0">
                <a:solidFill>
                  <a:schemeClr val="bg2"/>
                </a:solidFill>
                <a:effectLst/>
                <a:latin typeface="Times New Roman" panose="02020603050405020304" pitchFamily="18" charset="0"/>
                <a:ea typeface="Times New Roman" panose="02020603050405020304" pitchFamily="18" charset="0"/>
              </a:rPr>
              <a:t>Петербурга</a:t>
            </a:r>
            <a:r>
              <a:rPr lang="uk-UA" sz="2000" dirty="0" smtClean="0">
                <a:solidFill>
                  <a:schemeClr val="bg2"/>
                </a:solidFill>
                <a:effectLst/>
                <a:latin typeface="Times New Roman" panose="02020603050405020304" pitchFamily="18" charset="0"/>
                <a:ea typeface="Times New Roman" panose="02020603050405020304" pitchFamily="18" charset="0"/>
              </a:rPr>
              <a:t>. Пізніше Гулак-Артемовський за допомогою Глінки виїхав в Італію, де вже через два роки успішно дебютував у Флорентійській опері. Але не тільки слава співака й актора визначили його роль в українській культурі. Він започаткував один з провідних в українській музиці жанр побутової опери. Це була опера "Запорожець за Дунаєм", яка і в наш час залишається є популярною.</a:t>
            </a:r>
            <a:endParaRPr lang="uk-UA" sz="2000" dirty="0">
              <a:solidFill>
                <a:schemeClr val="bg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0167084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1853" y="2172606"/>
            <a:ext cx="2314575" cy="3238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Прямокутник 10"/>
          <p:cNvSpPr/>
          <p:nvPr/>
        </p:nvSpPr>
        <p:spPr>
          <a:xfrm>
            <a:off x="757674" y="1632856"/>
            <a:ext cx="1920719" cy="400110"/>
          </a:xfrm>
          <a:prstGeom prst="rect">
            <a:avLst/>
          </a:prstGeom>
        </p:spPr>
        <p:txBody>
          <a:bodyPr wrap="none">
            <a:spAutoFit/>
          </a:bodyPr>
          <a:lstStyle/>
          <a:p>
            <a:pPr algn="ctr"/>
            <a:r>
              <a:rPr lang="uk-UA" sz="2000" b="1" dirty="0" err="1" smtClean="0">
                <a:solidFill>
                  <a:schemeClr val="bg2">
                    <a:lumMod val="50000"/>
                  </a:schemeClr>
                </a:solidFill>
                <a:latin typeface="Times New Roman" pitchFamily="18" charset="0"/>
                <a:cs typeface="Times New Roman" pitchFamily="18" charset="0"/>
              </a:rPr>
              <a:t>П.Ніщинський</a:t>
            </a:r>
            <a:endParaRPr lang="uk-UA" sz="2000" b="1" dirty="0">
              <a:solidFill>
                <a:schemeClr val="bg2">
                  <a:lumMod val="50000"/>
                </a:schemeClr>
              </a:solidFill>
              <a:latin typeface="Times New Roman" pitchFamily="18" charset="0"/>
              <a:cs typeface="Times New Roman" pitchFamily="18" charset="0"/>
            </a:endParaRPr>
          </a:p>
        </p:txBody>
      </p:sp>
      <p:sp>
        <p:nvSpPr>
          <p:cNvPr id="3" name="Прямокутник 2"/>
          <p:cNvSpPr/>
          <p:nvPr/>
        </p:nvSpPr>
        <p:spPr>
          <a:xfrm>
            <a:off x="3477296" y="2820473"/>
            <a:ext cx="8192190" cy="1938992"/>
          </a:xfrm>
          <a:prstGeom prst="rect">
            <a:avLst/>
          </a:prstGeom>
          <a:solidFill>
            <a:schemeClr val="tx1">
              <a:lumMod val="85000"/>
            </a:schemeClr>
          </a:solidFill>
        </p:spPr>
        <p:txBody>
          <a:bodyPr wrap="square">
            <a:spAutoFit/>
          </a:bodyPr>
          <a:lstStyle/>
          <a:p>
            <a:pPr algn="just"/>
            <a:r>
              <a:rPr lang="uk-UA" sz="2000" dirty="0" smtClean="0">
                <a:solidFill>
                  <a:schemeClr val="bg2"/>
                </a:solidFill>
                <a:effectLst/>
                <a:latin typeface="Times New Roman" panose="02020603050405020304" pitchFamily="18" charset="0"/>
                <a:ea typeface="Times New Roman" panose="02020603050405020304" pitchFamily="18" charset="0"/>
              </a:rPr>
              <a:t>       Ніщинський </a:t>
            </a:r>
            <a:r>
              <a:rPr lang="uk-UA" sz="2000" dirty="0" smtClean="0">
                <a:solidFill>
                  <a:schemeClr val="bg2"/>
                </a:solidFill>
                <a:effectLst/>
                <a:latin typeface="Times New Roman" panose="02020603050405020304" pitchFamily="18" charset="0"/>
                <a:ea typeface="Times New Roman" panose="02020603050405020304" pitchFamily="18" charset="0"/>
              </a:rPr>
              <a:t>не займався композиторською діяльністю як професіонал. Переважно його творчість не виходила за межі домашнього музикування. Основною ж діяльністю </a:t>
            </a:r>
            <a:r>
              <a:rPr lang="uk-UA" sz="2000" dirty="0" err="1" smtClean="0">
                <a:solidFill>
                  <a:schemeClr val="bg2"/>
                </a:solidFill>
                <a:effectLst/>
                <a:latin typeface="Times New Roman" panose="02020603050405020304" pitchFamily="18" charset="0"/>
                <a:ea typeface="Times New Roman" panose="02020603050405020304" pitchFamily="18" charset="0"/>
              </a:rPr>
              <a:t>П.Ніщинського</a:t>
            </a:r>
            <a:r>
              <a:rPr lang="uk-UA" sz="2000" dirty="0" smtClean="0">
                <a:solidFill>
                  <a:schemeClr val="bg2"/>
                </a:solidFill>
                <a:effectLst/>
                <a:latin typeface="Times New Roman" panose="02020603050405020304" pitchFamily="18" charset="0"/>
                <a:ea typeface="Times New Roman" panose="02020603050405020304" pitchFamily="18" charset="0"/>
              </a:rPr>
              <a:t> було викладання грецької, мови в гімназіях та перекладницька робота. Як знавцю класичної літератури йому належать перші українські переклади "</a:t>
            </a:r>
            <a:r>
              <a:rPr lang="uk-UA" sz="2000" dirty="0" err="1" smtClean="0">
                <a:solidFill>
                  <a:schemeClr val="bg2"/>
                </a:solidFill>
                <a:effectLst/>
                <a:latin typeface="Times New Roman" panose="02020603050405020304" pitchFamily="18" charset="0"/>
                <a:ea typeface="Times New Roman" panose="02020603050405020304" pitchFamily="18" charset="0"/>
              </a:rPr>
              <a:t>Одісеї</a:t>
            </a:r>
            <a:r>
              <a:rPr lang="uk-UA" sz="2000" dirty="0" smtClean="0">
                <a:solidFill>
                  <a:schemeClr val="bg2"/>
                </a:solidFill>
                <a:effectLst/>
                <a:latin typeface="Times New Roman" panose="02020603050405020304" pitchFamily="18" charset="0"/>
                <a:ea typeface="Times New Roman" panose="02020603050405020304" pitchFamily="18" charset="0"/>
              </a:rPr>
              <a:t>", "Іліади" Гомера та "Антігони" Софокла.</a:t>
            </a:r>
            <a:endParaRPr lang="uk-UA" sz="2000" dirty="0">
              <a:solidFill>
                <a:schemeClr val="bg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8628063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5397" y="2303236"/>
            <a:ext cx="2313214" cy="3238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Прямокутник 11"/>
          <p:cNvSpPr/>
          <p:nvPr/>
        </p:nvSpPr>
        <p:spPr>
          <a:xfrm>
            <a:off x="963775" y="1763485"/>
            <a:ext cx="1205074" cy="400110"/>
          </a:xfrm>
          <a:prstGeom prst="rect">
            <a:avLst/>
          </a:prstGeom>
        </p:spPr>
        <p:txBody>
          <a:bodyPr wrap="none">
            <a:spAutoFit/>
          </a:bodyPr>
          <a:lstStyle/>
          <a:p>
            <a:pPr algn="ctr"/>
            <a:r>
              <a:rPr lang="uk-UA" sz="2000" b="1" dirty="0" err="1" smtClean="0">
                <a:solidFill>
                  <a:schemeClr val="bg2">
                    <a:lumMod val="50000"/>
                  </a:schemeClr>
                </a:solidFill>
                <a:latin typeface="Times New Roman" pitchFamily="18" charset="0"/>
                <a:cs typeface="Times New Roman" pitchFamily="18" charset="0"/>
              </a:rPr>
              <a:t>М.Аркас</a:t>
            </a:r>
            <a:endParaRPr lang="uk-UA" sz="2000" b="1" dirty="0">
              <a:solidFill>
                <a:schemeClr val="bg2">
                  <a:lumMod val="50000"/>
                </a:schemeClr>
              </a:solidFill>
              <a:latin typeface="Times New Roman" pitchFamily="18" charset="0"/>
              <a:cs typeface="Times New Roman" pitchFamily="18" charset="0"/>
            </a:endParaRPr>
          </a:p>
        </p:txBody>
      </p:sp>
      <p:sp>
        <p:nvSpPr>
          <p:cNvPr id="3" name="Прямокутник 2"/>
          <p:cNvSpPr/>
          <p:nvPr/>
        </p:nvSpPr>
        <p:spPr>
          <a:xfrm>
            <a:off x="3464417" y="2575775"/>
            <a:ext cx="8292155" cy="2397579"/>
          </a:xfrm>
          <a:prstGeom prst="rect">
            <a:avLst/>
          </a:prstGeom>
          <a:solidFill>
            <a:schemeClr val="tx1">
              <a:lumMod val="85000"/>
            </a:schemeClr>
          </a:solidFill>
        </p:spPr>
        <p:txBody>
          <a:bodyPr wrap="square">
            <a:spAutoFit/>
          </a:bodyPr>
          <a:lstStyle/>
          <a:p>
            <a:pPr indent="228600" algn="just">
              <a:lnSpc>
                <a:spcPct val="107000"/>
              </a:lnSpc>
              <a:spcAft>
                <a:spcPts val="800"/>
              </a:spcAft>
            </a:pPr>
            <a:r>
              <a:rPr lang="uk-UA" sz="2000" dirty="0" smtClean="0">
                <a:solidFill>
                  <a:schemeClr val="bg2"/>
                </a:solidFill>
                <a:effectLst/>
                <a:latin typeface="Times New Roman" pitchFamily="18" charset="0"/>
                <a:ea typeface="Calibri" panose="020F0502020204030204" pitchFamily="34" charset="0"/>
                <a:cs typeface="Times New Roman" pitchFamily="18" charset="0"/>
              </a:rPr>
              <a:t>    В </a:t>
            </a:r>
            <a:r>
              <a:rPr lang="uk-UA" sz="2000" dirty="0" smtClean="0">
                <a:solidFill>
                  <a:schemeClr val="bg2"/>
                </a:solidFill>
                <a:effectLst/>
                <a:latin typeface="Times New Roman" pitchFamily="18" charset="0"/>
                <a:ea typeface="Calibri" panose="020F0502020204030204" pitchFamily="34" charset="0"/>
                <a:cs typeface="Times New Roman" pitchFamily="18" charset="0"/>
              </a:rPr>
              <a:t>історії музики М. Аркас відомий як автор опери "Катерина", написаної за однойменною поемою Т. Шевченка. Це - перша в українській музиці опера на шевченківський текст. Рівень музичної підготовки не міг забезпечити створення повноцінного музично-сценічного твору. М. Аркасу допомагали професійні музиканти, які оркестрували оперу для малого складу оркестру. Але виразність пісенної мелодики, теплота й ліричність почуттів, щирість вислову зробили твір дуже популярним. </a:t>
            </a:r>
            <a:endParaRPr lang="uk-UA" sz="2000" dirty="0">
              <a:solidFill>
                <a:schemeClr val="bg2"/>
              </a:solidFill>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xmlns="" val="8068538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942823" y="400819"/>
            <a:ext cx="10353762" cy="970450"/>
          </a:xfrm>
        </p:spPr>
        <p:txBody>
          <a:bodyPr>
            <a:normAutofit/>
          </a:bodyPr>
          <a:lstStyle/>
          <a:p>
            <a:r>
              <a:rPr lang="uk-UA" sz="4800" b="1" dirty="0" smtClean="0">
                <a:solidFill>
                  <a:schemeClr val="bg2"/>
                </a:solidFill>
                <a:latin typeface="Times New Roman" pitchFamily="18" charset="0"/>
                <a:cs typeface="Times New Roman" pitchFamily="18" charset="0"/>
              </a:rPr>
              <a:t>Хоровий </a:t>
            </a:r>
            <a:r>
              <a:rPr lang="uk-UA" sz="4800" b="1" dirty="0" smtClean="0">
                <a:solidFill>
                  <a:schemeClr val="bg2"/>
                </a:solidFill>
                <a:latin typeface="Times New Roman" pitchFamily="18" charset="0"/>
                <a:cs typeface="Times New Roman" pitchFamily="18" charset="0"/>
              </a:rPr>
              <a:t>концерт</a:t>
            </a:r>
            <a:endParaRPr lang="uk-UA" sz="4800" b="1" dirty="0">
              <a:solidFill>
                <a:schemeClr val="bg2"/>
              </a:solidFill>
              <a:latin typeface="Times New Roman" pitchFamily="18" charset="0"/>
              <a:cs typeface="Times New Roman"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75843" y="2772230"/>
            <a:ext cx="8864727" cy="3918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кутник 5"/>
          <p:cNvSpPr/>
          <p:nvPr/>
        </p:nvSpPr>
        <p:spPr>
          <a:xfrm>
            <a:off x="2336799" y="1371269"/>
            <a:ext cx="8302171" cy="1323439"/>
          </a:xfrm>
          <a:prstGeom prst="rect">
            <a:avLst/>
          </a:prstGeom>
        </p:spPr>
        <p:txBody>
          <a:bodyPr wrap="square">
            <a:spAutoFit/>
          </a:bodyPr>
          <a:lstStyle/>
          <a:p>
            <a:pPr algn="just"/>
            <a:r>
              <a:rPr lang="uk-UA" sz="2000" dirty="0" smtClean="0">
                <a:solidFill>
                  <a:schemeClr val="bg2">
                    <a:lumMod val="50000"/>
                  </a:schemeClr>
                </a:solidFill>
                <a:latin typeface="Times New Roman" pitchFamily="18" charset="0"/>
                <a:cs typeface="Times New Roman" pitchFamily="18" charset="0"/>
              </a:rPr>
              <a:t>       Хоровий </a:t>
            </a:r>
            <a:r>
              <a:rPr lang="uk-UA" sz="2000" dirty="0" smtClean="0">
                <a:solidFill>
                  <a:schemeClr val="bg2">
                    <a:lumMod val="50000"/>
                  </a:schemeClr>
                </a:solidFill>
                <a:latin typeface="Times New Roman" pitchFamily="18" charset="0"/>
                <a:cs typeface="Times New Roman" pitchFamily="18" charset="0"/>
              </a:rPr>
              <a:t>концерт – феномен музичної культури України, важливою жанровою ознакою якого було органічне поєднання новітніх досягнень композиторської техніки з глибинними національними рисами традиційного українського хорового співу.</a:t>
            </a:r>
            <a:endParaRPr lang="uk-UA" sz="2000" dirty="0">
              <a:solidFill>
                <a:schemeClr val="bg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380331022"/>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4029" y="1332848"/>
            <a:ext cx="3008085" cy="39706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15542" y="1332847"/>
            <a:ext cx="3001736" cy="3960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560707" y="1332847"/>
            <a:ext cx="2891064" cy="40120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Прямокутник 8"/>
          <p:cNvSpPr/>
          <p:nvPr/>
        </p:nvSpPr>
        <p:spPr>
          <a:xfrm>
            <a:off x="1030513" y="5609439"/>
            <a:ext cx="2365830" cy="400110"/>
          </a:xfrm>
          <a:prstGeom prst="rect">
            <a:avLst/>
          </a:prstGeom>
        </p:spPr>
        <p:txBody>
          <a:bodyPr wrap="square">
            <a:spAutoFit/>
          </a:bodyPr>
          <a:lstStyle/>
          <a:p>
            <a:r>
              <a:rPr lang="uk-UA" sz="2000" b="1" dirty="0" smtClean="0">
                <a:solidFill>
                  <a:schemeClr val="bg2">
                    <a:lumMod val="50000"/>
                  </a:schemeClr>
                </a:solidFill>
                <a:latin typeface="Times New Roman" pitchFamily="18" charset="0"/>
                <a:cs typeface="Times New Roman" pitchFamily="18" charset="0"/>
              </a:rPr>
              <a:t>М. Березовський</a:t>
            </a:r>
            <a:endParaRPr lang="uk-UA" sz="2000" b="1" dirty="0">
              <a:solidFill>
                <a:schemeClr val="bg2">
                  <a:lumMod val="50000"/>
                </a:schemeClr>
              </a:solidFill>
              <a:latin typeface="Times New Roman" pitchFamily="18" charset="0"/>
              <a:cs typeface="Times New Roman" pitchFamily="18" charset="0"/>
            </a:endParaRPr>
          </a:p>
        </p:txBody>
      </p:sp>
      <p:sp>
        <p:nvSpPr>
          <p:cNvPr id="10" name="Прямокутник 9"/>
          <p:cNvSpPr/>
          <p:nvPr/>
        </p:nvSpPr>
        <p:spPr>
          <a:xfrm>
            <a:off x="4933495" y="5609439"/>
            <a:ext cx="2365830" cy="400110"/>
          </a:xfrm>
          <a:prstGeom prst="rect">
            <a:avLst/>
          </a:prstGeom>
        </p:spPr>
        <p:txBody>
          <a:bodyPr wrap="square">
            <a:spAutoFit/>
          </a:bodyPr>
          <a:lstStyle/>
          <a:p>
            <a:pPr algn="ctr"/>
            <a:r>
              <a:rPr lang="uk-UA" sz="2000" b="1" dirty="0" smtClean="0">
                <a:solidFill>
                  <a:schemeClr val="bg2">
                    <a:lumMod val="50000"/>
                  </a:schemeClr>
                </a:solidFill>
                <a:latin typeface="Times New Roman" pitchFamily="18" charset="0"/>
                <a:cs typeface="Times New Roman" pitchFamily="18" charset="0"/>
              </a:rPr>
              <a:t>А. Ведель</a:t>
            </a:r>
            <a:endParaRPr lang="uk-UA" sz="2000" b="1" dirty="0">
              <a:solidFill>
                <a:schemeClr val="bg2">
                  <a:lumMod val="50000"/>
                </a:schemeClr>
              </a:solidFill>
              <a:latin typeface="Times New Roman" pitchFamily="18" charset="0"/>
              <a:cs typeface="Times New Roman" pitchFamily="18" charset="0"/>
            </a:endParaRPr>
          </a:p>
        </p:txBody>
      </p:sp>
      <p:sp>
        <p:nvSpPr>
          <p:cNvPr id="11" name="Прямокутник 10"/>
          <p:cNvSpPr/>
          <p:nvPr/>
        </p:nvSpPr>
        <p:spPr>
          <a:xfrm>
            <a:off x="8968466" y="5609439"/>
            <a:ext cx="2365830" cy="400110"/>
          </a:xfrm>
          <a:prstGeom prst="rect">
            <a:avLst/>
          </a:prstGeom>
        </p:spPr>
        <p:txBody>
          <a:bodyPr wrap="square">
            <a:spAutoFit/>
          </a:bodyPr>
          <a:lstStyle/>
          <a:p>
            <a:r>
              <a:rPr lang="uk-UA" sz="2000" b="1" dirty="0" smtClean="0">
                <a:solidFill>
                  <a:schemeClr val="bg2">
                    <a:lumMod val="50000"/>
                  </a:schemeClr>
                </a:solidFill>
                <a:latin typeface="Times New Roman" pitchFamily="18" charset="0"/>
                <a:cs typeface="Times New Roman" pitchFamily="18" charset="0"/>
              </a:rPr>
              <a:t>Д. Бортнянський</a:t>
            </a:r>
            <a:endParaRPr lang="uk-UA" sz="2000" b="1" dirty="0">
              <a:solidFill>
                <a:schemeClr val="bg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0401863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4029" y="1332848"/>
            <a:ext cx="3008085" cy="39706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Прямокутник 8"/>
          <p:cNvSpPr/>
          <p:nvPr/>
        </p:nvSpPr>
        <p:spPr>
          <a:xfrm>
            <a:off x="1030513" y="5609439"/>
            <a:ext cx="2365830" cy="400110"/>
          </a:xfrm>
          <a:prstGeom prst="rect">
            <a:avLst/>
          </a:prstGeom>
        </p:spPr>
        <p:txBody>
          <a:bodyPr wrap="square">
            <a:spAutoFit/>
          </a:bodyPr>
          <a:lstStyle/>
          <a:p>
            <a:r>
              <a:rPr lang="uk-UA" sz="2000" b="1" dirty="0" smtClean="0">
                <a:solidFill>
                  <a:schemeClr val="bg2">
                    <a:lumMod val="50000"/>
                  </a:schemeClr>
                </a:solidFill>
                <a:latin typeface="Times New Roman" pitchFamily="18" charset="0"/>
                <a:cs typeface="Times New Roman" pitchFamily="18" charset="0"/>
              </a:rPr>
              <a:t>М. Березовський</a:t>
            </a:r>
            <a:endParaRPr lang="uk-UA" sz="2000" b="1" dirty="0">
              <a:solidFill>
                <a:schemeClr val="bg2">
                  <a:lumMod val="50000"/>
                </a:schemeClr>
              </a:solidFill>
              <a:latin typeface="Times New Roman" pitchFamily="18" charset="0"/>
              <a:cs typeface="Times New Roman" pitchFamily="18" charset="0"/>
            </a:endParaRPr>
          </a:p>
        </p:txBody>
      </p:sp>
      <p:sp>
        <p:nvSpPr>
          <p:cNvPr id="2" name="Прямокутник 1"/>
          <p:cNvSpPr/>
          <p:nvPr/>
        </p:nvSpPr>
        <p:spPr>
          <a:xfrm>
            <a:off x="5413828" y="1332848"/>
            <a:ext cx="6096000" cy="3477875"/>
          </a:xfrm>
          <a:prstGeom prst="rect">
            <a:avLst/>
          </a:prstGeom>
          <a:solidFill>
            <a:schemeClr val="bg1">
              <a:lumMod val="85000"/>
            </a:schemeClr>
          </a:solidFill>
        </p:spPr>
        <p:txBody>
          <a:bodyPr>
            <a:spAutoFit/>
          </a:bodyPr>
          <a:lstStyle/>
          <a:p>
            <a:pPr algn="just"/>
            <a:r>
              <a:rPr lang="uk-UA" sz="2000" dirty="0" smtClean="0">
                <a:solidFill>
                  <a:schemeClr val="bg2">
                    <a:lumMod val="50000"/>
                  </a:schemeClr>
                </a:solidFill>
                <a:effectLst/>
                <a:latin typeface="Times New Roman" panose="02020603050405020304" pitchFamily="18" charset="0"/>
                <a:ea typeface="Times New Roman" panose="02020603050405020304" pitchFamily="18" charset="0"/>
              </a:rPr>
              <a:t>       В </a:t>
            </a:r>
            <a:r>
              <a:rPr lang="uk-UA" sz="2000" dirty="0" smtClean="0">
                <a:solidFill>
                  <a:schemeClr val="bg2">
                    <a:lumMod val="50000"/>
                  </a:schemeClr>
                </a:solidFill>
                <a:effectLst/>
                <a:latin typeface="Times New Roman" panose="02020603050405020304" pitchFamily="18" charset="0"/>
                <a:ea typeface="Times New Roman" panose="02020603050405020304" pitchFamily="18" charset="0"/>
              </a:rPr>
              <a:t>історію вітчизняної музики М. Березовський – композитор, диригент, співак – увійшов передусім як засновник циклічного хорового концерту. Він створив новий тип класичного хорового концерту, який поєднує італійську вишукану майстерність з візантійською поміркованістю та суто українською сердечною мелодійністю, щедрою красою й </a:t>
            </a:r>
            <a:r>
              <a:rPr lang="uk-UA" sz="2000" dirty="0" smtClean="0">
                <a:solidFill>
                  <a:schemeClr val="bg2">
                    <a:lumMod val="50000"/>
                  </a:schemeClr>
                </a:solidFill>
                <a:effectLst/>
                <a:latin typeface="Times New Roman" panose="02020603050405020304" pitchFamily="18" charset="0"/>
                <a:ea typeface="Times New Roman" panose="02020603050405020304" pitchFamily="18" charset="0"/>
              </a:rPr>
              <a:t>духовністю.</a:t>
            </a:r>
          </a:p>
          <a:p>
            <a:pPr algn="just"/>
            <a:r>
              <a:rPr lang="uk-UA" sz="2000" dirty="0" smtClean="0">
                <a:solidFill>
                  <a:schemeClr val="bg2">
                    <a:lumMod val="50000"/>
                  </a:schemeClr>
                </a:solidFill>
                <a:latin typeface="Times New Roman" panose="02020603050405020304" pitchFamily="18" charset="0"/>
                <a:ea typeface="Calibri" panose="020F0502020204030204" pitchFamily="34" charset="0"/>
                <a:cs typeface="Times New Roman" pitchFamily="18" charset="0"/>
              </a:rPr>
              <a:t> </a:t>
            </a:r>
            <a:r>
              <a:rPr lang="uk-UA" sz="2000" dirty="0" smtClean="0">
                <a:solidFill>
                  <a:schemeClr val="bg2">
                    <a:lumMod val="50000"/>
                  </a:schemeClr>
                </a:solidFill>
                <a:latin typeface="Times New Roman" panose="02020603050405020304" pitchFamily="18" charset="0"/>
                <a:ea typeface="Calibri" panose="020F0502020204030204" pitchFamily="34" charset="0"/>
                <a:cs typeface="Times New Roman" pitchFamily="18" charset="0"/>
              </a:rPr>
              <a:t>      Хоровий </a:t>
            </a:r>
            <a:r>
              <a:rPr lang="uk-UA" sz="2000" dirty="0" smtClean="0">
                <a:solidFill>
                  <a:schemeClr val="bg2">
                    <a:lumMod val="50000"/>
                  </a:schemeClr>
                </a:solidFill>
                <a:latin typeface="Times New Roman" pitchFamily="18" charset="0"/>
                <a:ea typeface="Calibri" panose="020F0502020204030204" pitchFamily="34" charset="0"/>
                <a:cs typeface="Times New Roman" pitchFamily="18" charset="0"/>
              </a:rPr>
              <a:t>концерт </a:t>
            </a:r>
            <a:r>
              <a:rPr lang="uk-UA" sz="2000" b="1" dirty="0" err="1" smtClean="0">
                <a:solidFill>
                  <a:schemeClr val="bg2">
                    <a:lumMod val="50000"/>
                  </a:schemeClr>
                </a:solidFill>
                <a:latin typeface="Times New Roman" pitchFamily="18" charset="0"/>
                <a:ea typeface="Calibri" panose="020F0502020204030204" pitchFamily="34" charset="0"/>
                <a:cs typeface="Times New Roman" pitchFamily="18" charset="0"/>
              </a:rPr>
              <a:t>“Не</a:t>
            </a:r>
            <a:r>
              <a:rPr lang="uk-UA" sz="2000" b="1" dirty="0" smtClean="0">
                <a:solidFill>
                  <a:schemeClr val="bg2">
                    <a:lumMod val="50000"/>
                  </a:schemeClr>
                </a:solidFill>
                <a:latin typeface="Times New Roman" pitchFamily="18" charset="0"/>
                <a:ea typeface="Calibri" panose="020F0502020204030204" pitchFamily="34" charset="0"/>
                <a:cs typeface="Times New Roman" pitchFamily="18" charset="0"/>
              </a:rPr>
              <a:t> </a:t>
            </a:r>
            <a:r>
              <a:rPr lang="uk-UA" sz="2000" b="1" dirty="0" err="1" smtClean="0">
                <a:solidFill>
                  <a:schemeClr val="bg2">
                    <a:lumMod val="50000"/>
                  </a:schemeClr>
                </a:solidFill>
                <a:latin typeface="Times New Roman" pitchFamily="18" charset="0"/>
                <a:ea typeface="Calibri" panose="020F0502020204030204" pitchFamily="34" charset="0"/>
                <a:cs typeface="Times New Roman" pitchFamily="18" charset="0"/>
              </a:rPr>
              <a:t>отвержи</a:t>
            </a:r>
            <a:r>
              <a:rPr lang="uk-UA" sz="2000" b="1" dirty="0" smtClean="0">
                <a:solidFill>
                  <a:schemeClr val="bg2">
                    <a:lumMod val="50000"/>
                  </a:schemeClr>
                </a:solidFill>
                <a:latin typeface="Times New Roman" pitchFamily="18" charset="0"/>
                <a:ea typeface="Calibri" panose="020F0502020204030204" pitchFamily="34" charset="0"/>
                <a:cs typeface="Times New Roman" pitchFamily="18" charset="0"/>
              </a:rPr>
              <a:t> мене </a:t>
            </a:r>
            <a:r>
              <a:rPr lang="uk-UA" sz="2000" b="1" dirty="0" err="1" smtClean="0">
                <a:solidFill>
                  <a:schemeClr val="bg2">
                    <a:lumMod val="50000"/>
                  </a:schemeClr>
                </a:solidFill>
                <a:latin typeface="Times New Roman" pitchFamily="18" charset="0"/>
                <a:ea typeface="Calibri" panose="020F0502020204030204" pitchFamily="34" charset="0"/>
                <a:cs typeface="Times New Roman" pitchFamily="18" charset="0"/>
              </a:rPr>
              <a:t>во</a:t>
            </a:r>
            <a:r>
              <a:rPr lang="uk-UA" sz="2000" b="1" dirty="0" smtClean="0">
                <a:solidFill>
                  <a:schemeClr val="bg2">
                    <a:lumMod val="50000"/>
                  </a:schemeClr>
                </a:solidFill>
                <a:latin typeface="Times New Roman" pitchFamily="18" charset="0"/>
                <a:ea typeface="Calibri" panose="020F0502020204030204" pitchFamily="34" charset="0"/>
                <a:cs typeface="Times New Roman" pitchFamily="18" charset="0"/>
              </a:rPr>
              <a:t> </a:t>
            </a:r>
            <a:r>
              <a:rPr lang="uk-UA" sz="2000" b="1" dirty="0" err="1" smtClean="0">
                <a:solidFill>
                  <a:schemeClr val="bg2">
                    <a:lumMod val="50000"/>
                  </a:schemeClr>
                </a:solidFill>
                <a:latin typeface="Times New Roman" pitchFamily="18" charset="0"/>
                <a:ea typeface="Calibri" panose="020F0502020204030204" pitchFamily="34" charset="0"/>
                <a:cs typeface="Times New Roman" pitchFamily="18" charset="0"/>
              </a:rPr>
              <a:t>время</a:t>
            </a:r>
            <a:r>
              <a:rPr lang="uk-UA" sz="2000" b="1" dirty="0" smtClean="0">
                <a:solidFill>
                  <a:schemeClr val="bg2">
                    <a:lumMod val="50000"/>
                  </a:schemeClr>
                </a:solidFill>
                <a:latin typeface="Times New Roman" pitchFamily="18" charset="0"/>
                <a:ea typeface="Calibri" panose="020F0502020204030204" pitchFamily="34" charset="0"/>
                <a:cs typeface="Times New Roman" pitchFamily="18" charset="0"/>
              </a:rPr>
              <a:t> </a:t>
            </a:r>
            <a:r>
              <a:rPr lang="uk-UA" sz="2000" b="1" dirty="0" err="1" smtClean="0">
                <a:solidFill>
                  <a:schemeClr val="bg2">
                    <a:lumMod val="50000"/>
                  </a:schemeClr>
                </a:solidFill>
                <a:latin typeface="Times New Roman" pitchFamily="18" charset="0"/>
                <a:ea typeface="Calibri" panose="020F0502020204030204" pitchFamily="34" charset="0"/>
                <a:cs typeface="Times New Roman" pitchFamily="18" charset="0"/>
              </a:rPr>
              <a:t>старости”</a:t>
            </a:r>
            <a:r>
              <a:rPr lang="uk-UA" sz="2000" b="1" dirty="0" smtClean="0">
                <a:solidFill>
                  <a:schemeClr val="bg2">
                    <a:lumMod val="50000"/>
                  </a:schemeClr>
                </a:solidFill>
                <a:latin typeface="Times New Roman" pitchFamily="18" charset="0"/>
                <a:ea typeface="Calibri" panose="020F0502020204030204" pitchFamily="34" charset="0"/>
                <a:cs typeface="Times New Roman" pitchFamily="18" charset="0"/>
              </a:rPr>
              <a:t> </a:t>
            </a:r>
            <a:r>
              <a:rPr lang="uk-UA" sz="2000" dirty="0" smtClean="0">
                <a:solidFill>
                  <a:schemeClr val="bg2">
                    <a:lumMod val="50000"/>
                  </a:schemeClr>
                </a:solidFill>
                <a:latin typeface="Times New Roman" pitchFamily="18" charset="0"/>
                <a:ea typeface="Calibri" panose="020F0502020204030204" pitchFamily="34" charset="0"/>
                <a:cs typeface="Times New Roman" pitchFamily="18" charset="0"/>
              </a:rPr>
              <a:t>є одним із кращих творів світової духовної </a:t>
            </a:r>
            <a:r>
              <a:rPr lang="uk-UA" sz="2000" dirty="0" smtClean="0">
                <a:solidFill>
                  <a:schemeClr val="bg2">
                    <a:lumMod val="50000"/>
                  </a:schemeClr>
                </a:solidFill>
                <a:latin typeface="Times New Roman" pitchFamily="18" charset="0"/>
                <a:ea typeface="Calibri" panose="020F0502020204030204" pitchFamily="34" charset="0"/>
                <a:cs typeface="Times New Roman" pitchFamily="18" charset="0"/>
              </a:rPr>
              <a:t>музики</a:t>
            </a:r>
            <a:r>
              <a:rPr lang="uk-UA" sz="2000" dirty="0" smtClean="0">
                <a:solidFill>
                  <a:schemeClr val="bg2">
                    <a:lumMod val="50000"/>
                  </a:schemeClr>
                </a:solidFill>
                <a:latin typeface="Times New Roman" pitchFamily="18" charset="0"/>
                <a:ea typeface="Calibri" panose="020F0502020204030204" pitchFamily="34" charset="0"/>
                <a:cs typeface="Times New Roman" pitchFamily="18" charset="0"/>
              </a:rPr>
              <a:t>.</a:t>
            </a:r>
            <a:endParaRPr lang="uk-UA" sz="2000" dirty="0">
              <a:solidFill>
                <a:schemeClr val="bg2">
                  <a:lumMod val="50000"/>
                </a:schemeClr>
              </a:solidFill>
              <a:effectLst/>
              <a:latin typeface="Times New Roman" panose="02020603050405020304" pitchFamily="18" charset="0"/>
              <a:ea typeface="Times New Roman" panose="02020603050405020304" pitchFamily="18" charset="0"/>
            </a:endParaRPr>
          </a:p>
        </p:txBody>
      </p:sp>
      <p:sp>
        <p:nvSpPr>
          <p:cNvPr id="5" name="Прямокутник 4"/>
          <p:cNvSpPr/>
          <p:nvPr/>
        </p:nvSpPr>
        <p:spPr>
          <a:xfrm>
            <a:off x="5434884" y="3786390"/>
            <a:ext cx="6553915" cy="400110"/>
          </a:xfrm>
          <a:prstGeom prst="rect">
            <a:avLst/>
          </a:prstGeom>
        </p:spPr>
        <p:txBody>
          <a:bodyPr wrap="square">
            <a:spAutoFit/>
          </a:bodyPr>
          <a:lstStyle/>
          <a:p>
            <a:pPr algn="just"/>
            <a:r>
              <a:rPr lang="uk-UA" sz="2000" dirty="0" smtClean="0">
                <a:solidFill>
                  <a:schemeClr val="bg2">
                    <a:lumMod val="50000"/>
                  </a:schemeClr>
                </a:solidFill>
                <a:effectLst/>
                <a:latin typeface="Times New Roman" pitchFamily="18" charset="0"/>
                <a:ea typeface="Calibri" panose="020F0502020204030204" pitchFamily="34" charset="0"/>
                <a:cs typeface="Times New Roman" pitchFamily="18" charset="0"/>
              </a:rPr>
              <a:t>       </a:t>
            </a:r>
            <a:endParaRPr lang="uk-UA" sz="2000" dirty="0">
              <a:solidFill>
                <a:schemeClr val="bg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4470868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4113" y="1274790"/>
            <a:ext cx="3001736" cy="3960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Прямокутник 9"/>
          <p:cNvSpPr/>
          <p:nvPr/>
        </p:nvSpPr>
        <p:spPr>
          <a:xfrm>
            <a:off x="942066" y="5551382"/>
            <a:ext cx="2365830" cy="400110"/>
          </a:xfrm>
          <a:prstGeom prst="rect">
            <a:avLst/>
          </a:prstGeom>
        </p:spPr>
        <p:txBody>
          <a:bodyPr wrap="square">
            <a:spAutoFit/>
          </a:bodyPr>
          <a:lstStyle/>
          <a:p>
            <a:pPr algn="ctr"/>
            <a:r>
              <a:rPr lang="uk-UA" sz="2000" b="1" dirty="0" smtClean="0">
                <a:solidFill>
                  <a:schemeClr val="bg2">
                    <a:lumMod val="50000"/>
                  </a:schemeClr>
                </a:solidFill>
                <a:latin typeface="Times New Roman" pitchFamily="18" charset="0"/>
                <a:cs typeface="Times New Roman" pitchFamily="18" charset="0"/>
              </a:rPr>
              <a:t>А. Ведель</a:t>
            </a:r>
            <a:endParaRPr lang="uk-UA" sz="2000" b="1" dirty="0">
              <a:solidFill>
                <a:schemeClr val="bg2">
                  <a:lumMod val="50000"/>
                </a:schemeClr>
              </a:solidFill>
              <a:latin typeface="Times New Roman" pitchFamily="18" charset="0"/>
              <a:cs typeface="Times New Roman" pitchFamily="18" charset="0"/>
            </a:endParaRPr>
          </a:p>
        </p:txBody>
      </p:sp>
      <p:sp>
        <p:nvSpPr>
          <p:cNvPr id="2" name="Прямокутник 1"/>
          <p:cNvSpPr/>
          <p:nvPr/>
        </p:nvSpPr>
        <p:spPr>
          <a:xfrm>
            <a:off x="5297714" y="1274790"/>
            <a:ext cx="6096000" cy="2862322"/>
          </a:xfrm>
          <a:prstGeom prst="rect">
            <a:avLst/>
          </a:prstGeom>
          <a:solidFill>
            <a:schemeClr val="accent1">
              <a:lumMod val="95000"/>
            </a:schemeClr>
          </a:solidFill>
        </p:spPr>
        <p:txBody>
          <a:bodyPr>
            <a:spAutoFit/>
          </a:bodyPr>
          <a:lstStyle/>
          <a:p>
            <a:pPr algn="just"/>
            <a:r>
              <a:rPr lang="uk-UA" sz="2000" dirty="0" smtClean="0">
                <a:solidFill>
                  <a:schemeClr val="bg2">
                    <a:lumMod val="50000"/>
                  </a:schemeClr>
                </a:solidFill>
                <a:effectLst/>
                <a:latin typeface="Times New Roman" panose="02020603050405020304" pitchFamily="18" charset="0"/>
                <a:ea typeface="Times New Roman" panose="02020603050405020304" pitchFamily="18" charset="0"/>
              </a:rPr>
              <a:t>       У </a:t>
            </a:r>
            <a:r>
              <a:rPr lang="uk-UA" sz="2000" dirty="0" smtClean="0">
                <a:solidFill>
                  <a:schemeClr val="bg2">
                    <a:lumMod val="50000"/>
                  </a:schemeClr>
                </a:solidFill>
                <a:effectLst/>
                <a:latin typeface="Times New Roman" panose="02020603050405020304" pitchFamily="18" charset="0"/>
                <a:ea typeface="Times New Roman" panose="02020603050405020304" pitchFamily="18" charset="0"/>
              </a:rPr>
              <a:t>своїй творчості композитор широко використовував народнопісенний матеріал: мелодичні звороти, ладово-гармонійні особливості, мелодику і гармонію пісень-романсів тощо. У музичній мові Веделя помітними є такі риси, зокрема певні мелодичні звороти, які згодом будуть характерні для творчості композиторів-романтиків. Хорова творчість Артемія Веделя – безцінне надбання української музичної культури.</a:t>
            </a:r>
            <a:endParaRPr lang="uk-UA" sz="2000" dirty="0">
              <a:solidFill>
                <a:schemeClr val="bg2">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504299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7850" y="1158675"/>
            <a:ext cx="2891064" cy="40120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Прямокутник 10"/>
          <p:cNvSpPr/>
          <p:nvPr/>
        </p:nvSpPr>
        <p:spPr>
          <a:xfrm>
            <a:off x="985609" y="5435267"/>
            <a:ext cx="2365830" cy="400110"/>
          </a:xfrm>
          <a:prstGeom prst="rect">
            <a:avLst/>
          </a:prstGeom>
        </p:spPr>
        <p:txBody>
          <a:bodyPr wrap="square">
            <a:spAutoFit/>
          </a:bodyPr>
          <a:lstStyle/>
          <a:p>
            <a:r>
              <a:rPr lang="uk-UA" sz="2000" b="1" dirty="0" smtClean="0">
                <a:solidFill>
                  <a:schemeClr val="bg2">
                    <a:lumMod val="50000"/>
                  </a:schemeClr>
                </a:solidFill>
                <a:latin typeface="Times New Roman" pitchFamily="18" charset="0"/>
                <a:cs typeface="Times New Roman" pitchFamily="18" charset="0"/>
              </a:rPr>
              <a:t>Д. Бортнянський</a:t>
            </a:r>
            <a:endParaRPr lang="uk-UA" sz="2000" b="1" dirty="0">
              <a:solidFill>
                <a:schemeClr val="bg2">
                  <a:lumMod val="50000"/>
                </a:schemeClr>
              </a:solidFill>
              <a:latin typeface="Times New Roman" pitchFamily="18" charset="0"/>
              <a:cs typeface="Times New Roman" pitchFamily="18" charset="0"/>
            </a:endParaRPr>
          </a:p>
        </p:txBody>
      </p:sp>
      <p:sp>
        <p:nvSpPr>
          <p:cNvPr id="2" name="Прямокутник 1"/>
          <p:cNvSpPr/>
          <p:nvPr/>
        </p:nvSpPr>
        <p:spPr>
          <a:xfrm>
            <a:off x="4198513" y="1725769"/>
            <a:ext cx="7340344" cy="2862322"/>
          </a:xfrm>
          <a:prstGeom prst="rect">
            <a:avLst/>
          </a:prstGeom>
          <a:solidFill>
            <a:schemeClr val="accent1">
              <a:lumMod val="85000"/>
            </a:schemeClr>
          </a:solidFill>
        </p:spPr>
        <p:txBody>
          <a:bodyPr wrap="square">
            <a:spAutoFit/>
          </a:bodyPr>
          <a:lstStyle/>
          <a:p>
            <a:r>
              <a:rPr lang="uk-UA" sz="2000" dirty="0" smtClean="0">
                <a:solidFill>
                  <a:schemeClr val="bg2">
                    <a:lumMod val="50000"/>
                  </a:schemeClr>
                </a:solidFill>
                <a:effectLst/>
                <a:latin typeface="Times New Roman" pitchFamily="18" charset="0"/>
                <a:ea typeface="Times New Roman" panose="02020603050405020304" pitchFamily="18" charset="0"/>
                <a:cs typeface="Times New Roman" pitchFamily="18" charset="0"/>
              </a:rPr>
              <a:t>       Дмитро </a:t>
            </a:r>
            <a:r>
              <a:rPr lang="uk-UA" sz="2000" dirty="0" smtClean="0">
                <a:solidFill>
                  <a:schemeClr val="bg2">
                    <a:lumMod val="50000"/>
                  </a:schemeClr>
                </a:solidFill>
                <a:effectLst/>
                <a:latin typeface="Times New Roman" pitchFamily="18" charset="0"/>
                <a:ea typeface="Times New Roman" panose="02020603050405020304" pitchFamily="18" charset="0"/>
                <a:cs typeface="Times New Roman" pitchFamily="18" charset="0"/>
              </a:rPr>
              <a:t>Бортнянський – відомий український співак, композитор і диригент. Майже весь життєвий шлях Д. Бортнянського був пов’язаний із музичною освітою. Корені його творчості сягають глибин давньої української хорової традиції.</a:t>
            </a:r>
          </a:p>
          <a:p>
            <a:pPr algn="just"/>
            <a:r>
              <a:rPr lang="uk-UA" sz="2000" dirty="0" smtClean="0">
                <a:solidFill>
                  <a:schemeClr val="bg2">
                    <a:lumMod val="50000"/>
                  </a:schemeClr>
                </a:solidFill>
                <a:effectLst/>
                <a:latin typeface="Times New Roman" pitchFamily="18" charset="0"/>
                <a:ea typeface="Times New Roman" panose="02020603050405020304" pitchFamily="18" charset="0"/>
                <a:cs typeface="Times New Roman" pitchFamily="18" charset="0"/>
              </a:rPr>
              <a:t>       Музична </a:t>
            </a:r>
            <a:r>
              <a:rPr lang="uk-UA" sz="2000" dirty="0" smtClean="0">
                <a:solidFill>
                  <a:schemeClr val="bg2">
                    <a:lumMod val="50000"/>
                  </a:schemeClr>
                </a:solidFill>
                <a:effectLst/>
                <a:latin typeface="Times New Roman" pitchFamily="18" charset="0"/>
                <a:ea typeface="Times New Roman" panose="02020603050405020304" pitchFamily="18" charset="0"/>
                <a:cs typeface="Times New Roman" pitchFamily="18" charset="0"/>
              </a:rPr>
              <a:t>спадщина Бортнянського величезна. Він створив 6 опер на італійські лібрето, понад 100 хорових творів, літургійні співи та багато </a:t>
            </a:r>
            <a:r>
              <a:rPr lang="uk-UA" sz="2000" dirty="0" smtClean="0">
                <a:solidFill>
                  <a:schemeClr val="bg2">
                    <a:lumMod val="50000"/>
                  </a:schemeClr>
                </a:solidFill>
                <a:effectLst/>
                <a:latin typeface="Times New Roman" pitchFamily="18" charset="0"/>
                <a:ea typeface="Times New Roman" panose="02020603050405020304" pitchFamily="18" charset="0"/>
                <a:cs typeface="Times New Roman" pitchFamily="18" charset="0"/>
              </a:rPr>
              <a:t>іншого.</a:t>
            </a:r>
          </a:p>
          <a:p>
            <a:pPr algn="just"/>
            <a:r>
              <a:rPr lang="uk-UA" sz="2000" dirty="0" smtClean="0">
                <a:solidFill>
                  <a:schemeClr val="bg2">
                    <a:lumMod val="50000"/>
                  </a:schemeClr>
                </a:solidFill>
                <a:latin typeface="Times New Roman" pitchFamily="18" charset="0"/>
                <a:ea typeface="Times New Roman" panose="02020603050405020304" pitchFamily="18" charset="0"/>
                <a:cs typeface="Times New Roman" pitchFamily="18" charset="0"/>
              </a:rPr>
              <a:t> </a:t>
            </a:r>
            <a:r>
              <a:rPr lang="uk-UA" sz="2000" dirty="0" smtClean="0">
                <a:solidFill>
                  <a:schemeClr val="bg2">
                    <a:lumMod val="50000"/>
                  </a:schemeClr>
                </a:solidFill>
                <a:latin typeface="Times New Roman" pitchFamily="18" charset="0"/>
                <a:ea typeface="Times New Roman" panose="02020603050405020304" pitchFamily="18" charset="0"/>
                <a:cs typeface="Times New Roman" pitchFamily="18" charset="0"/>
              </a:rPr>
              <a:t>      </a:t>
            </a:r>
            <a:r>
              <a:rPr lang="uk-UA" sz="2000" dirty="0" smtClean="0">
                <a:solidFill>
                  <a:schemeClr val="bg2">
                    <a:lumMod val="50000"/>
                  </a:schemeClr>
                </a:solidFill>
                <a:effectLst/>
                <a:latin typeface="Times New Roman" pitchFamily="18" charset="0"/>
                <a:ea typeface="Times New Roman" panose="02020603050405020304" pitchFamily="18" charset="0"/>
                <a:cs typeface="Times New Roman" pitchFamily="18" charset="0"/>
              </a:rPr>
              <a:t>Церковно-вокальний </a:t>
            </a:r>
            <a:r>
              <a:rPr lang="uk-UA" sz="2000" dirty="0" smtClean="0">
                <a:solidFill>
                  <a:schemeClr val="bg2">
                    <a:lumMod val="50000"/>
                  </a:schemeClr>
                </a:solidFill>
                <a:effectLst/>
                <a:latin typeface="Times New Roman" pitchFamily="18" charset="0"/>
                <a:ea typeface="Times New Roman" panose="02020603050405020304" pitchFamily="18" charset="0"/>
                <a:cs typeface="Times New Roman" pitchFamily="18" charset="0"/>
              </a:rPr>
              <a:t>стиль Бортнянського є вершиною музичного мистецтва доби бароко.</a:t>
            </a:r>
            <a:endParaRPr lang="uk-UA" sz="2000" dirty="0">
              <a:solidFill>
                <a:schemeClr val="bg2">
                  <a:lumMod val="50000"/>
                </a:schemeClr>
              </a:solidFill>
              <a:effectLst/>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xmlns="" val="2431235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942823" y="400819"/>
            <a:ext cx="10353762" cy="970450"/>
          </a:xfrm>
        </p:spPr>
        <p:txBody>
          <a:bodyPr>
            <a:normAutofit/>
          </a:bodyPr>
          <a:lstStyle/>
          <a:p>
            <a:r>
              <a:rPr lang="uk-UA" sz="4800" b="1" dirty="0" smtClean="0">
                <a:solidFill>
                  <a:schemeClr val="bg2"/>
                </a:solidFill>
                <a:latin typeface="Times New Roman" pitchFamily="18" charset="0"/>
                <a:cs typeface="Times New Roman" pitchFamily="18" charset="0"/>
              </a:rPr>
              <a:t>Кобзарське мистецтво</a:t>
            </a:r>
            <a:endParaRPr lang="uk-UA" sz="4800" b="1" dirty="0">
              <a:solidFill>
                <a:schemeClr val="bg2"/>
              </a:solidFill>
              <a:latin typeface="Times New Roman" pitchFamily="18" charset="0"/>
              <a:cs typeface="Times New Roman" pitchFamily="18" charset="0"/>
            </a:endParaRPr>
          </a:p>
        </p:txBody>
      </p:sp>
      <p:sp>
        <p:nvSpPr>
          <p:cNvPr id="6" name="Прямокутник 5"/>
          <p:cNvSpPr/>
          <p:nvPr/>
        </p:nvSpPr>
        <p:spPr>
          <a:xfrm>
            <a:off x="4803820" y="1487384"/>
            <a:ext cx="7136113" cy="4401205"/>
          </a:xfrm>
          <a:prstGeom prst="rect">
            <a:avLst/>
          </a:prstGeom>
        </p:spPr>
        <p:txBody>
          <a:bodyPr wrap="square">
            <a:spAutoFit/>
          </a:bodyPr>
          <a:lstStyle/>
          <a:p>
            <a:pPr algn="just"/>
            <a:r>
              <a:rPr lang="uk-UA" sz="2000" dirty="0" smtClean="0">
                <a:solidFill>
                  <a:schemeClr val="bg2">
                    <a:lumMod val="50000"/>
                  </a:schemeClr>
                </a:solidFill>
                <a:latin typeface="Times New Roman" pitchFamily="18" charset="0"/>
                <a:cs typeface="Times New Roman" pitchFamily="18" charset="0"/>
              </a:rPr>
              <a:t>       Термін </a:t>
            </a:r>
            <a:r>
              <a:rPr lang="uk-UA" sz="2000" dirty="0">
                <a:solidFill>
                  <a:schemeClr val="bg2">
                    <a:lumMod val="50000"/>
                  </a:schemeClr>
                </a:solidFill>
                <a:latin typeface="Times New Roman" pitchFamily="18" charset="0"/>
                <a:cs typeface="Times New Roman" pitchFamily="18" charset="0"/>
              </a:rPr>
              <a:t>«кобзарське мистецтво», який започаткував Гнат </a:t>
            </a:r>
            <a:r>
              <a:rPr lang="uk-UA" sz="2000" dirty="0" err="1">
                <a:solidFill>
                  <a:schemeClr val="bg2">
                    <a:lumMod val="50000"/>
                  </a:schemeClr>
                </a:solidFill>
                <a:latin typeface="Times New Roman" pitchFamily="18" charset="0"/>
                <a:cs typeface="Times New Roman" pitchFamily="18" charset="0"/>
              </a:rPr>
              <a:t>Хоткевич</a:t>
            </a:r>
            <a:r>
              <a:rPr lang="uk-UA" sz="2000" dirty="0">
                <a:solidFill>
                  <a:schemeClr val="bg2">
                    <a:lumMod val="50000"/>
                  </a:schemeClr>
                </a:solidFill>
                <a:latin typeface="Times New Roman" pitchFamily="18" charset="0"/>
                <a:cs typeface="Times New Roman" pitchFamily="18" charset="0"/>
              </a:rPr>
              <a:t>, сьогодні досить неоднозначно сприймається серед митців, причетних до різних спрямувань у бандурному виконанні. Тлумачення слова «кобзарське» однозначно адресовано до традиції – конструкції інструменту, способу та прийомами гри, репертуару і т. </a:t>
            </a:r>
            <a:r>
              <a:rPr lang="uk-UA" sz="2000" dirty="0" smtClean="0">
                <a:solidFill>
                  <a:schemeClr val="bg2">
                    <a:lumMod val="50000"/>
                  </a:schemeClr>
                </a:solidFill>
                <a:latin typeface="Times New Roman" pitchFamily="18" charset="0"/>
                <a:cs typeface="Times New Roman" pitchFamily="18" charset="0"/>
              </a:rPr>
              <a:t>ін.</a:t>
            </a:r>
          </a:p>
          <a:p>
            <a:pPr algn="just"/>
            <a:r>
              <a:rPr lang="uk-UA" sz="2000" dirty="0" smtClean="0">
                <a:solidFill>
                  <a:schemeClr val="bg2">
                    <a:lumMod val="50000"/>
                  </a:schemeClr>
                </a:solidFill>
                <a:latin typeface="Times New Roman" pitchFamily="18" charset="0"/>
                <a:cs typeface="Times New Roman" pitchFamily="18" charset="0"/>
              </a:rPr>
              <a:t>       Слово </a:t>
            </a:r>
            <a:r>
              <a:rPr lang="uk-UA" sz="2000" dirty="0">
                <a:solidFill>
                  <a:schemeClr val="bg2">
                    <a:lumMod val="50000"/>
                  </a:schemeClr>
                </a:solidFill>
                <a:latin typeface="Times New Roman" pitchFamily="18" charset="0"/>
                <a:cs typeface="Times New Roman" pitchFamily="18" charset="0"/>
              </a:rPr>
              <a:t>«мистецтво» говорить про наповнення кобзарської традиції мистецькою естетикою, тобто, культурою гри та співу, більш мистецькими художніми формами творів (аранжування, обробки, композиції, </a:t>
            </a:r>
            <a:r>
              <a:rPr lang="uk-UA" sz="2000" dirty="0" err="1">
                <a:solidFill>
                  <a:schemeClr val="bg2">
                    <a:lumMod val="50000"/>
                  </a:schemeClr>
                </a:solidFill>
                <a:latin typeface="Times New Roman" pitchFamily="18" charset="0"/>
                <a:cs typeface="Times New Roman" pitchFamily="18" charset="0"/>
              </a:rPr>
              <a:t>мелодикламації</a:t>
            </a:r>
            <a:r>
              <a:rPr lang="uk-UA" sz="2000" dirty="0">
                <a:solidFill>
                  <a:schemeClr val="bg2">
                    <a:lumMod val="50000"/>
                  </a:schemeClr>
                </a:solidFill>
                <a:latin typeface="Times New Roman" pitchFamily="18" charset="0"/>
                <a:cs typeface="Times New Roman" pitchFamily="18" charset="0"/>
              </a:rPr>
              <a:t>, авторські епічні твори тощо). Кобзарі в своїх епічних творах оспівували героїв повстань і національно-визвольної війни, переказували під рокотання струн простим неписьменним людям драматичну історію свого народу.</a:t>
            </a:r>
          </a:p>
        </p:txBody>
      </p:sp>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62742" y="1551584"/>
            <a:ext cx="3021693" cy="41204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9463977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71657" y="1282977"/>
            <a:ext cx="3451497" cy="46019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53536" y="1282977"/>
            <a:ext cx="5382695" cy="4609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Прямокутник 8"/>
          <p:cNvSpPr/>
          <p:nvPr/>
        </p:nvSpPr>
        <p:spPr>
          <a:xfrm>
            <a:off x="582830" y="270457"/>
            <a:ext cx="10067998" cy="830997"/>
          </a:xfrm>
          <a:prstGeom prst="rect">
            <a:avLst/>
          </a:prstGeom>
          <a:ln>
            <a:solidFill>
              <a:schemeClr val="accent3">
                <a:lumMod val="60000"/>
                <a:lumOff val="40000"/>
              </a:schemeClr>
            </a:solidFill>
          </a:ln>
        </p:spPr>
        <p:txBody>
          <a:bodyPr wrap="square">
            <a:spAutoFit/>
          </a:bodyPr>
          <a:lstStyle/>
          <a:p>
            <a:pPr algn="ctr"/>
            <a:r>
              <a:rPr lang="uk-UA" sz="4800" b="1" dirty="0" smtClean="0">
                <a:solidFill>
                  <a:schemeClr val="bg2">
                    <a:lumMod val="50000"/>
                  </a:schemeClr>
                </a:solidFill>
                <a:latin typeface="Times New Roman" pitchFamily="18" charset="0"/>
                <a:cs typeface="Times New Roman" pitchFamily="18" charset="0"/>
              </a:rPr>
              <a:t>Козак «Мамай»</a:t>
            </a:r>
            <a:endParaRPr lang="uk-UA" sz="4800" b="1" dirty="0">
              <a:solidFill>
                <a:schemeClr val="bg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04619832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336175" y="400819"/>
            <a:ext cx="11456895" cy="970450"/>
          </a:xfrm>
        </p:spPr>
        <p:txBody>
          <a:bodyPr>
            <a:noAutofit/>
          </a:bodyPr>
          <a:lstStyle/>
          <a:p>
            <a:r>
              <a:rPr lang="uk-UA" sz="4800" b="1" dirty="0" smtClean="0">
                <a:solidFill>
                  <a:schemeClr val="bg2"/>
                </a:solidFill>
                <a:latin typeface="Times New Roman" pitchFamily="18" charset="0"/>
                <a:cs typeface="Times New Roman" pitchFamily="18" charset="0"/>
              </a:rPr>
              <a:t>Основні риси розвитку і жанри музичного мистецтва </a:t>
            </a:r>
            <a:r>
              <a:rPr lang="en-US" sz="4800" b="1" dirty="0" smtClean="0">
                <a:solidFill>
                  <a:schemeClr val="bg2"/>
                </a:solidFill>
                <a:latin typeface="Times New Roman" pitchFamily="18" charset="0"/>
                <a:cs typeface="Times New Roman" pitchFamily="18" charset="0"/>
              </a:rPr>
              <a:t>XIX – </a:t>
            </a:r>
            <a:r>
              <a:rPr lang="uk-UA" sz="4800" b="1" dirty="0" err="1" smtClean="0">
                <a:solidFill>
                  <a:schemeClr val="bg2"/>
                </a:solidFill>
                <a:latin typeface="Times New Roman" pitchFamily="18" charset="0"/>
                <a:cs typeface="Times New Roman" pitchFamily="18" charset="0"/>
              </a:rPr>
              <a:t>поч</a:t>
            </a:r>
            <a:r>
              <a:rPr lang="uk-UA" sz="4800" b="1" dirty="0" smtClean="0">
                <a:solidFill>
                  <a:schemeClr val="bg2"/>
                </a:solidFill>
                <a:latin typeface="Times New Roman" pitchFamily="18" charset="0"/>
                <a:cs typeface="Times New Roman" pitchFamily="18" charset="0"/>
              </a:rPr>
              <a:t>. </a:t>
            </a:r>
            <a:r>
              <a:rPr lang="en-US" sz="4800" b="1" dirty="0" smtClean="0">
                <a:solidFill>
                  <a:schemeClr val="bg2"/>
                </a:solidFill>
                <a:latin typeface="Times New Roman" pitchFamily="18" charset="0"/>
                <a:cs typeface="Times New Roman" pitchFamily="18" charset="0"/>
              </a:rPr>
              <a:t>XX </a:t>
            </a:r>
            <a:r>
              <a:rPr lang="uk-UA" sz="4800" b="1" dirty="0" smtClean="0">
                <a:solidFill>
                  <a:schemeClr val="bg2"/>
                </a:solidFill>
                <a:latin typeface="Times New Roman" pitchFamily="18" charset="0"/>
                <a:cs typeface="Times New Roman" pitchFamily="18" charset="0"/>
              </a:rPr>
              <a:t>ст.</a:t>
            </a:r>
            <a:endParaRPr lang="uk-UA" sz="4800" b="1" dirty="0">
              <a:solidFill>
                <a:schemeClr val="bg2"/>
              </a:solidFill>
              <a:latin typeface="Times New Roman" pitchFamily="18" charset="0"/>
              <a:cs typeface="Times New Roman" pitchFamily="18" charset="0"/>
            </a:endParaRPr>
          </a:p>
        </p:txBody>
      </p:sp>
      <p:sp>
        <p:nvSpPr>
          <p:cNvPr id="3" name="Прямокутник 2"/>
          <p:cNvSpPr/>
          <p:nvPr/>
        </p:nvSpPr>
        <p:spPr>
          <a:xfrm>
            <a:off x="336177" y="1640539"/>
            <a:ext cx="11564470" cy="421654"/>
          </a:xfrm>
          <a:prstGeom prst="rect">
            <a:avLst/>
          </a:prstGeom>
        </p:spPr>
        <p:txBody>
          <a:bodyPr wrap="square">
            <a:spAutoFit/>
          </a:bodyPr>
          <a:lstStyle/>
          <a:p>
            <a:pPr indent="228600" algn="just">
              <a:lnSpc>
                <a:spcPct val="107000"/>
              </a:lnSpc>
              <a:spcAft>
                <a:spcPts val="800"/>
              </a:spcAft>
            </a:pPr>
            <a:r>
              <a:rPr lang="uk-UA" sz="2000" dirty="0" smtClean="0">
                <a:solidFill>
                  <a:schemeClr val="bg2"/>
                </a:solidFill>
                <a:effectLst/>
                <a:latin typeface="Times New Roman" pitchFamily="18" charset="0"/>
                <a:ea typeface="Calibri" panose="020F0502020204030204" pitchFamily="34" charset="0"/>
                <a:cs typeface="Times New Roman" pitchFamily="18" charset="0"/>
              </a:rPr>
              <a:t>У першій половині XIX століття музична культура України розвивалась у досить складних умовах.</a:t>
            </a:r>
            <a:endParaRPr lang="uk-UA" sz="2000" dirty="0">
              <a:solidFill>
                <a:schemeClr val="bg2"/>
              </a:solidFill>
              <a:effectLst/>
              <a:latin typeface="Times New Roman" pitchFamily="18" charset="0"/>
              <a:ea typeface="Calibri" panose="020F0502020204030204" pitchFamily="34"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36572" y="2559004"/>
            <a:ext cx="3702532" cy="21824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90287" y="2491184"/>
            <a:ext cx="3375125" cy="2245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443381" y="2559004"/>
            <a:ext cx="3267257" cy="2178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Прямокутник 8"/>
          <p:cNvSpPr/>
          <p:nvPr/>
        </p:nvSpPr>
        <p:spPr>
          <a:xfrm>
            <a:off x="1634645" y="4951403"/>
            <a:ext cx="726481" cy="400110"/>
          </a:xfrm>
          <a:prstGeom prst="rect">
            <a:avLst/>
          </a:prstGeom>
        </p:spPr>
        <p:txBody>
          <a:bodyPr wrap="none">
            <a:spAutoFit/>
          </a:bodyPr>
          <a:lstStyle/>
          <a:p>
            <a:pPr algn="ctr"/>
            <a:r>
              <a:rPr lang="uk-UA" sz="2000" b="1" dirty="0" smtClean="0">
                <a:solidFill>
                  <a:schemeClr val="bg2">
                    <a:lumMod val="50000"/>
                  </a:schemeClr>
                </a:solidFill>
                <a:latin typeface="Times New Roman" pitchFamily="18" charset="0"/>
                <a:cs typeface="Times New Roman" pitchFamily="18" charset="0"/>
              </a:rPr>
              <a:t>Київ</a:t>
            </a:r>
            <a:endParaRPr lang="uk-UA" sz="2000" b="1" dirty="0">
              <a:solidFill>
                <a:schemeClr val="bg2">
                  <a:lumMod val="50000"/>
                </a:schemeClr>
              </a:solidFill>
              <a:latin typeface="Times New Roman" pitchFamily="18" charset="0"/>
              <a:cs typeface="Times New Roman" pitchFamily="18" charset="0"/>
            </a:endParaRPr>
          </a:p>
        </p:txBody>
      </p:sp>
      <p:sp>
        <p:nvSpPr>
          <p:cNvPr id="10" name="Прямокутник 9"/>
          <p:cNvSpPr/>
          <p:nvPr/>
        </p:nvSpPr>
        <p:spPr>
          <a:xfrm>
            <a:off x="5525211" y="4938920"/>
            <a:ext cx="997389" cy="400110"/>
          </a:xfrm>
          <a:prstGeom prst="rect">
            <a:avLst/>
          </a:prstGeom>
        </p:spPr>
        <p:txBody>
          <a:bodyPr wrap="none">
            <a:spAutoFit/>
          </a:bodyPr>
          <a:lstStyle/>
          <a:p>
            <a:pPr algn="ctr"/>
            <a:r>
              <a:rPr lang="uk-UA" sz="2000" b="1" dirty="0" smtClean="0">
                <a:solidFill>
                  <a:schemeClr val="bg2">
                    <a:lumMod val="50000"/>
                  </a:schemeClr>
                </a:solidFill>
                <a:latin typeface="Times New Roman" pitchFamily="18" charset="0"/>
                <a:cs typeface="Times New Roman" pitchFamily="18" charset="0"/>
              </a:rPr>
              <a:t>Харків</a:t>
            </a:r>
            <a:endParaRPr lang="uk-UA" sz="2000" b="1" dirty="0">
              <a:solidFill>
                <a:schemeClr val="bg2">
                  <a:lumMod val="50000"/>
                </a:schemeClr>
              </a:solidFill>
              <a:latin typeface="Times New Roman" pitchFamily="18" charset="0"/>
              <a:cs typeface="Times New Roman" pitchFamily="18" charset="0"/>
            </a:endParaRPr>
          </a:p>
        </p:txBody>
      </p:sp>
      <p:sp>
        <p:nvSpPr>
          <p:cNvPr id="11" name="Прямокутник 10"/>
          <p:cNvSpPr/>
          <p:nvPr/>
        </p:nvSpPr>
        <p:spPr>
          <a:xfrm>
            <a:off x="9658464" y="4936932"/>
            <a:ext cx="872034" cy="400110"/>
          </a:xfrm>
          <a:prstGeom prst="rect">
            <a:avLst/>
          </a:prstGeom>
        </p:spPr>
        <p:txBody>
          <a:bodyPr wrap="none">
            <a:spAutoFit/>
          </a:bodyPr>
          <a:lstStyle/>
          <a:p>
            <a:pPr algn="ctr"/>
            <a:r>
              <a:rPr lang="uk-UA" sz="2000" b="1" dirty="0" smtClean="0">
                <a:solidFill>
                  <a:schemeClr val="bg2">
                    <a:lumMod val="50000"/>
                  </a:schemeClr>
                </a:solidFill>
                <a:latin typeface="Times New Roman" pitchFamily="18" charset="0"/>
                <a:cs typeface="Times New Roman" pitchFamily="18" charset="0"/>
              </a:rPr>
              <a:t>Одеса</a:t>
            </a:r>
            <a:endParaRPr lang="uk-UA" sz="2000" b="1" dirty="0">
              <a:solidFill>
                <a:schemeClr val="bg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664145236"/>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ланець">
  <a:themeElements>
    <a:clrScheme name="Настроювані 1">
      <a:dk1>
        <a:srgbClr val="FFFFFF"/>
      </a:dk1>
      <a:lt1>
        <a:sysClr val="window" lastClr="FFFFFF"/>
      </a:lt1>
      <a:dk2>
        <a:srgbClr val="242852"/>
      </a:dk2>
      <a:lt2>
        <a:srgbClr val="ACCBF9"/>
      </a:lt2>
      <a:accent1>
        <a:srgbClr val="FFFFFF"/>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Сланець">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анець">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TM04033929[[fn=Сланець]]</Template>
  <TotalTime>376</TotalTime>
  <Words>882</Words>
  <Application>Microsoft Office PowerPoint</Application>
  <PresentationFormat>Произвольный</PresentationFormat>
  <Paragraphs>43</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Сланець</vt:lpstr>
      <vt:lpstr>Партесний спів</vt:lpstr>
      <vt:lpstr>Хоровий концерт</vt:lpstr>
      <vt:lpstr>Слайд 3</vt:lpstr>
      <vt:lpstr>Слайд 4</vt:lpstr>
      <vt:lpstr>Слайд 5</vt:lpstr>
      <vt:lpstr>Слайд 6</vt:lpstr>
      <vt:lpstr>Кобзарське мистецтво</vt:lpstr>
      <vt:lpstr>Слайд 8</vt:lpstr>
      <vt:lpstr>Основні риси розвитку і жанри музичного мистецтва XIX – поч. XX ст.</vt:lpstr>
      <vt:lpstr>Слайд 10</vt:lpstr>
      <vt:lpstr>Слайд 11</vt:lpstr>
      <vt:lpstr>Українська національна опера</vt:lpstr>
      <vt:lpstr>Слайд 13</vt:lpstr>
      <vt:lpstr>Слайд 14</vt:lpstr>
      <vt:lpstr>Слайд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Музика як вид мистецтва</dc:title>
  <dc:creator>molibro</dc:creator>
  <cp:lastModifiedBy>Svt</cp:lastModifiedBy>
  <cp:revision>102</cp:revision>
  <dcterms:created xsi:type="dcterms:W3CDTF">2018-04-22T15:00:34Z</dcterms:created>
  <dcterms:modified xsi:type="dcterms:W3CDTF">2018-10-23T16:58:07Z</dcterms:modified>
</cp:coreProperties>
</file>