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4" r:id="rId20"/>
    <p:sldId id="278" r:id="rId21"/>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F0A"/>
    <a:srgbClr val="FFFFFF"/>
    <a:srgbClr val="FAF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36" d="100"/>
          <a:sy n="36" d="100"/>
        </p:scale>
        <p:origin x="83" y="3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C9DC2176-7211-40AA-A0BC-92A177308A1F}" type="datetimeFigureOut">
              <a:rPr lang="ru-RU" smtClean="0"/>
              <a:t>02.02.2022</a:t>
            </a:fld>
            <a:endParaRPr lang="ru-RU"/>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D09F73D6-A85F-4A46-895F-A9B0F9B81B18}" type="slidenum">
              <a:rPr lang="ru-RU" smtClean="0"/>
              <a:t>‹#›</a:t>
            </a:fld>
            <a:endParaRPr lang="ru-RU"/>
          </a:p>
        </p:txBody>
      </p:sp>
    </p:spTree>
    <p:extLst>
      <p:ext uri="{BB962C8B-B14F-4D97-AF65-F5344CB8AC3E}">
        <p14:creationId xmlns:p14="http://schemas.microsoft.com/office/powerpoint/2010/main" val="242229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a:t>
            </a:fld>
            <a:endParaRPr lang="ru-RU"/>
          </a:p>
        </p:txBody>
      </p:sp>
    </p:spTree>
    <p:extLst>
      <p:ext uri="{BB962C8B-B14F-4D97-AF65-F5344CB8AC3E}">
        <p14:creationId xmlns:p14="http://schemas.microsoft.com/office/powerpoint/2010/main" val="123493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10</a:t>
            </a:fld>
            <a:endParaRPr lang="ru-RU"/>
          </a:p>
        </p:txBody>
      </p:sp>
    </p:spTree>
    <p:extLst>
      <p:ext uri="{BB962C8B-B14F-4D97-AF65-F5344CB8AC3E}">
        <p14:creationId xmlns:p14="http://schemas.microsoft.com/office/powerpoint/2010/main" val="110827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11</a:t>
            </a:fld>
            <a:endParaRPr lang="ru-RU"/>
          </a:p>
        </p:txBody>
      </p:sp>
    </p:spTree>
    <p:extLst>
      <p:ext uri="{BB962C8B-B14F-4D97-AF65-F5344CB8AC3E}">
        <p14:creationId xmlns:p14="http://schemas.microsoft.com/office/powerpoint/2010/main" val="357211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12</a:t>
            </a:fld>
            <a:endParaRPr lang="ru-RU"/>
          </a:p>
        </p:txBody>
      </p:sp>
    </p:spTree>
    <p:extLst>
      <p:ext uri="{BB962C8B-B14F-4D97-AF65-F5344CB8AC3E}">
        <p14:creationId xmlns:p14="http://schemas.microsoft.com/office/powerpoint/2010/main" val="115809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13</a:t>
            </a:fld>
            <a:endParaRPr lang="ru-RU"/>
          </a:p>
        </p:txBody>
      </p:sp>
    </p:spTree>
    <p:extLst>
      <p:ext uri="{BB962C8B-B14F-4D97-AF65-F5344CB8AC3E}">
        <p14:creationId xmlns:p14="http://schemas.microsoft.com/office/powerpoint/2010/main" val="418250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14</a:t>
            </a:fld>
            <a:endParaRPr lang="ru-RU"/>
          </a:p>
        </p:txBody>
      </p:sp>
    </p:spTree>
    <p:extLst>
      <p:ext uri="{BB962C8B-B14F-4D97-AF65-F5344CB8AC3E}">
        <p14:creationId xmlns:p14="http://schemas.microsoft.com/office/powerpoint/2010/main" val="10115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15</a:t>
            </a:fld>
            <a:endParaRPr lang="ru-RU"/>
          </a:p>
        </p:txBody>
      </p:sp>
    </p:spTree>
    <p:extLst>
      <p:ext uri="{BB962C8B-B14F-4D97-AF65-F5344CB8AC3E}">
        <p14:creationId xmlns:p14="http://schemas.microsoft.com/office/powerpoint/2010/main" val="402640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16</a:t>
            </a:fld>
            <a:endParaRPr lang="ru-RU"/>
          </a:p>
        </p:txBody>
      </p:sp>
    </p:spTree>
    <p:extLst>
      <p:ext uri="{BB962C8B-B14F-4D97-AF65-F5344CB8AC3E}">
        <p14:creationId xmlns:p14="http://schemas.microsoft.com/office/powerpoint/2010/main" val="14988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17</a:t>
            </a:fld>
            <a:endParaRPr lang="ru-RU"/>
          </a:p>
        </p:txBody>
      </p:sp>
    </p:spTree>
    <p:extLst>
      <p:ext uri="{BB962C8B-B14F-4D97-AF65-F5344CB8AC3E}">
        <p14:creationId xmlns:p14="http://schemas.microsoft.com/office/powerpoint/2010/main" val="252856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18</a:t>
            </a:fld>
            <a:endParaRPr lang="ru-RU"/>
          </a:p>
        </p:txBody>
      </p:sp>
    </p:spTree>
    <p:extLst>
      <p:ext uri="{BB962C8B-B14F-4D97-AF65-F5344CB8AC3E}">
        <p14:creationId xmlns:p14="http://schemas.microsoft.com/office/powerpoint/2010/main" val="2185930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19</a:t>
            </a:fld>
            <a:endParaRPr lang="ru-RU"/>
          </a:p>
        </p:txBody>
      </p:sp>
    </p:spTree>
    <p:extLst>
      <p:ext uri="{BB962C8B-B14F-4D97-AF65-F5344CB8AC3E}">
        <p14:creationId xmlns:p14="http://schemas.microsoft.com/office/powerpoint/2010/main" val="63741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2</a:t>
            </a:fld>
            <a:endParaRPr lang="ru-RU"/>
          </a:p>
        </p:txBody>
      </p:sp>
    </p:spTree>
    <p:extLst>
      <p:ext uri="{BB962C8B-B14F-4D97-AF65-F5344CB8AC3E}">
        <p14:creationId xmlns:p14="http://schemas.microsoft.com/office/powerpoint/2010/main" val="414234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F7479AE-A381-43BD-B740-404358D15EE3}" type="slidenum">
              <a:rPr lang="uk-UA" smtClean="0"/>
              <a:t>20</a:t>
            </a:fld>
            <a:endParaRPr lang="uk-UA"/>
          </a:p>
        </p:txBody>
      </p:sp>
    </p:spTree>
    <p:extLst>
      <p:ext uri="{BB962C8B-B14F-4D97-AF65-F5344CB8AC3E}">
        <p14:creationId xmlns:p14="http://schemas.microsoft.com/office/powerpoint/2010/main" val="403912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3</a:t>
            </a:fld>
            <a:endParaRPr lang="ru-RU"/>
          </a:p>
        </p:txBody>
      </p:sp>
    </p:spTree>
    <p:extLst>
      <p:ext uri="{BB962C8B-B14F-4D97-AF65-F5344CB8AC3E}">
        <p14:creationId xmlns:p14="http://schemas.microsoft.com/office/powerpoint/2010/main" val="23747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4</a:t>
            </a:fld>
            <a:endParaRPr lang="ru-RU"/>
          </a:p>
        </p:txBody>
      </p:sp>
    </p:spTree>
    <p:extLst>
      <p:ext uri="{BB962C8B-B14F-4D97-AF65-F5344CB8AC3E}">
        <p14:creationId xmlns:p14="http://schemas.microsoft.com/office/powerpoint/2010/main" val="252735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5</a:t>
            </a:fld>
            <a:endParaRPr lang="ru-RU"/>
          </a:p>
        </p:txBody>
      </p:sp>
    </p:spTree>
    <p:extLst>
      <p:ext uri="{BB962C8B-B14F-4D97-AF65-F5344CB8AC3E}">
        <p14:creationId xmlns:p14="http://schemas.microsoft.com/office/powerpoint/2010/main" val="54944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6</a:t>
            </a:fld>
            <a:endParaRPr lang="ru-RU"/>
          </a:p>
        </p:txBody>
      </p:sp>
    </p:spTree>
    <p:extLst>
      <p:ext uri="{BB962C8B-B14F-4D97-AF65-F5344CB8AC3E}">
        <p14:creationId xmlns:p14="http://schemas.microsoft.com/office/powerpoint/2010/main" val="121246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7</a:t>
            </a:fld>
            <a:endParaRPr lang="ru-RU"/>
          </a:p>
        </p:txBody>
      </p:sp>
    </p:spTree>
    <p:extLst>
      <p:ext uri="{BB962C8B-B14F-4D97-AF65-F5344CB8AC3E}">
        <p14:creationId xmlns:p14="http://schemas.microsoft.com/office/powerpoint/2010/main" val="25078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8</a:t>
            </a:fld>
            <a:endParaRPr lang="ru-RU"/>
          </a:p>
        </p:txBody>
      </p:sp>
    </p:spTree>
    <p:extLst>
      <p:ext uri="{BB962C8B-B14F-4D97-AF65-F5344CB8AC3E}">
        <p14:creationId xmlns:p14="http://schemas.microsoft.com/office/powerpoint/2010/main" val="85748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9F73D6-A85F-4A46-895F-A9B0F9B81B18}" type="slidenum">
              <a:rPr lang="ru-RU" smtClean="0"/>
              <a:t>9</a:t>
            </a:fld>
            <a:endParaRPr lang="ru-RU"/>
          </a:p>
        </p:txBody>
      </p:sp>
    </p:spTree>
    <p:extLst>
      <p:ext uri="{BB962C8B-B14F-4D97-AF65-F5344CB8AC3E}">
        <p14:creationId xmlns:p14="http://schemas.microsoft.com/office/powerpoint/2010/main" val="27213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BA2F0A"/>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BA2F0A"/>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rgbClr val="BA2F0A"/>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FDD0"/>
          </a:solidFill>
        </p:spPr>
        <p:txBody>
          <a:bodyPr wrap="square" lIns="0" tIns="0" rIns="0" bIns="0" rtlCol="0"/>
          <a:lstStyle/>
          <a:p>
            <a:endParaRPr/>
          </a:p>
        </p:txBody>
      </p:sp>
      <p:sp>
        <p:nvSpPr>
          <p:cNvPr id="2" name="Holder 2"/>
          <p:cNvSpPr>
            <a:spLocks noGrp="1"/>
          </p:cNvSpPr>
          <p:nvPr>
            <p:ph type="title"/>
          </p:nvPr>
        </p:nvSpPr>
        <p:spPr>
          <a:xfrm>
            <a:off x="5713233" y="146962"/>
            <a:ext cx="6861809" cy="1420495"/>
          </a:xfrm>
          <a:prstGeom prst="rect">
            <a:avLst/>
          </a:prstGeom>
        </p:spPr>
        <p:txBody>
          <a:bodyPr wrap="square" lIns="0" tIns="0" rIns="0" bIns="0">
            <a:spAutoFit/>
          </a:bodyPr>
          <a:lstStyle>
            <a:lvl1pPr>
              <a:defRPr sz="4600" b="0" i="0">
                <a:solidFill>
                  <a:srgbClr val="BA2F0A"/>
                </a:solidFill>
                <a:latin typeface="Tahoma"/>
                <a:cs typeface="Tahoma"/>
              </a:defRPr>
            </a:lvl1pPr>
          </a:lstStyle>
          <a:p>
            <a:endParaRPr/>
          </a:p>
        </p:txBody>
      </p:sp>
      <p:sp>
        <p:nvSpPr>
          <p:cNvPr id="3" name="Holder 3"/>
          <p:cNvSpPr>
            <a:spLocks noGrp="1"/>
          </p:cNvSpPr>
          <p:nvPr>
            <p:ph type="body" idx="1"/>
          </p:nvPr>
        </p:nvSpPr>
        <p:spPr>
          <a:xfrm>
            <a:off x="763660" y="2244725"/>
            <a:ext cx="16760679" cy="582040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pavlusenkoart.com.ua/portraits" TargetMode="External"/><Relationship Id="rId4" Type="http://schemas.openxmlformats.org/officeDocument/2006/relationships/hyperlink" Target="https://www.canva.com/design/DAE3A6Lm2aA/pQBIWzASePLPtJRcROfXvQ/ed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etman-museum.kiev.ua/index.php/art/99-a-34"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sverediuk.com.ua/hudozhnik-pavlusenko-nataliya/" TargetMode="External"/><Relationship Id="rId4" Type="http://schemas.openxmlformats.org/officeDocument/2006/relationships/hyperlink" Target="https://www.pavlusenkoart.com.ua/about-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avlusenkoart.com.u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zn.ua/ukr/CULTURE/heroji-kozatskoji-ukrajini-u-sofiji-kijivskij-u-stolitsi-startuvala-vistavka-khudozhnitsi-pavlusenko.html" TargetMode="External"/><Relationship Id="rId5" Type="http://schemas.openxmlformats.org/officeDocument/2006/relationships/hyperlink" Target="https://oldchernihiv.com/vidkryttya-vystavky-zhyvopysnyh-portretiv-natali-pavlusenko-geroyi-kozatskoyi-ukrayiny/"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avlusenkoart.com.u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avlusenkoart.com.ua/portraits"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pavlusenkoart.com.ua/portraits"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avlusenkoart.com.ua/portraits"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153025" cy="10287000"/>
          </a:xfrm>
          <a:custGeom>
            <a:avLst/>
            <a:gdLst/>
            <a:ahLst/>
            <a:cxnLst/>
            <a:rect l="l" t="t" r="r" b="b"/>
            <a:pathLst>
              <a:path w="5153025" h="10287000">
                <a:moveTo>
                  <a:pt x="0" y="10286999"/>
                </a:moveTo>
                <a:lnTo>
                  <a:pt x="0" y="0"/>
                </a:lnTo>
                <a:lnTo>
                  <a:pt x="5152485" y="0"/>
                </a:lnTo>
                <a:lnTo>
                  <a:pt x="5152485" y="10286999"/>
                </a:lnTo>
                <a:lnTo>
                  <a:pt x="0" y="10286999"/>
                </a:lnTo>
                <a:close/>
              </a:path>
            </a:pathLst>
          </a:custGeom>
          <a:solidFill>
            <a:srgbClr val="C68C5E">
              <a:alpha val="77648"/>
            </a:srgbClr>
          </a:solidFill>
        </p:spPr>
        <p:txBody>
          <a:bodyPr wrap="square" lIns="0" tIns="0" rIns="0" bIns="0" rtlCol="0"/>
          <a:lstStyle/>
          <a:p>
            <a:endParaRPr dirty="0"/>
          </a:p>
        </p:txBody>
      </p:sp>
      <p:sp>
        <p:nvSpPr>
          <p:cNvPr id="3" name="object 3"/>
          <p:cNvSpPr/>
          <p:nvPr/>
        </p:nvSpPr>
        <p:spPr>
          <a:xfrm>
            <a:off x="8983123" y="6842955"/>
            <a:ext cx="9305290" cy="1409700"/>
          </a:xfrm>
          <a:custGeom>
            <a:avLst/>
            <a:gdLst/>
            <a:ahLst/>
            <a:cxnLst/>
            <a:rect l="l" t="t" r="r" b="b"/>
            <a:pathLst>
              <a:path w="9305290" h="1409700">
                <a:moveTo>
                  <a:pt x="0" y="0"/>
                </a:moveTo>
                <a:lnTo>
                  <a:pt x="9304876" y="0"/>
                </a:lnTo>
                <a:lnTo>
                  <a:pt x="9304876" y="1409699"/>
                </a:lnTo>
                <a:lnTo>
                  <a:pt x="0" y="1409699"/>
                </a:lnTo>
                <a:lnTo>
                  <a:pt x="0" y="0"/>
                </a:lnTo>
                <a:close/>
              </a:path>
            </a:pathLst>
          </a:custGeom>
          <a:solidFill>
            <a:srgbClr val="B56D3D">
              <a:alpha val="77648"/>
            </a:srgbClr>
          </a:solidFill>
        </p:spPr>
        <p:txBody>
          <a:bodyPr wrap="square" lIns="0" tIns="0" rIns="0" bIns="0" rtlCol="0"/>
          <a:lstStyle/>
          <a:p>
            <a:endParaRPr dirty="0"/>
          </a:p>
        </p:txBody>
      </p:sp>
      <p:sp>
        <p:nvSpPr>
          <p:cNvPr id="4" name="object 4"/>
          <p:cNvSpPr txBox="1">
            <a:spLocks noGrp="1"/>
          </p:cNvSpPr>
          <p:nvPr>
            <p:ph type="title"/>
          </p:nvPr>
        </p:nvSpPr>
        <p:spPr>
          <a:xfrm>
            <a:off x="9319037" y="1623917"/>
            <a:ext cx="7983226" cy="4902200"/>
          </a:xfrm>
          <a:prstGeom prst="rect">
            <a:avLst/>
          </a:prstGeom>
        </p:spPr>
        <p:txBody>
          <a:bodyPr vert="horz" wrap="square" lIns="0" tIns="12700" rIns="0" bIns="0" rtlCol="0">
            <a:spAutoFit/>
          </a:bodyPr>
          <a:lstStyle/>
          <a:p>
            <a:pPr marL="1115060" marR="1107440" algn="ctr">
              <a:lnSpc>
                <a:spcPct val="100000"/>
              </a:lnSpc>
              <a:spcBef>
                <a:spcPts val="100"/>
              </a:spcBef>
            </a:pPr>
            <a:r>
              <a:rPr sz="8000" spc="-150" dirty="0" err="1" smtClean="0">
                <a:solidFill>
                  <a:srgbClr val="4A0D0A"/>
                </a:solidFill>
                <a:latin typeface="+mn-lt"/>
              </a:rPr>
              <a:t>ХУДОЖНИ</a:t>
            </a:r>
            <a:r>
              <a:rPr lang="uk-UA" sz="8000" spc="-150" dirty="0">
                <a:solidFill>
                  <a:srgbClr val="4A0D0A"/>
                </a:solidFill>
                <a:latin typeface="+mn-lt"/>
              </a:rPr>
              <a:t>Ц</a:t>
            </a:r>
            <a:r>
              <a:rPr sz="8000" spc="-150" dirty="0" smtClean="0">
                <a:solidFill>
                  <a:srgbClr val="4A0D0A"/>
                </a:solidFill>
                <a:latin typeface="+mn-lt"/>
              </a:rPr>
              <a:t>Я  </a:t>
            </a:r>
            <a:r>
              <a:rPr sz="8000" spc="-150" dirty="0">
                <a:solidFill>
                  <a:srgbClr val="4A0D0A"/>
                </a:solidFill>
                <a:latin typeface="+mn-lt"/>
              </a:rPr>
              <a:t>НАТАЛІЯ</a:t>
            </a:r>
            <a:endParaRPr sz="8000" spc="-150" dirty="0">
              <a:latin typeface="+mn-lt"/>
            </a:endParaRPr>
          </a:p>
          <a:p>
            <a:pPr marL="12065" marR="5080" algn="ctr">
              <a:lnSpc>
                <a:spcPct val="100000"/>
              </a:lnSpc>
            </a:pPr>
            <a:r>
              <a:rPr sz="8000" spc="-150" dirty="0">
                <a:solidFill>
                  <a:srgbClr val="4A0D0A"/>
                </a:solidFill>
                <a:latin typeface="+mn-lt"/>
              </a:rPr>
              <a:t>ПАВЛУСЕНКО ТА ЇЇ  ТВОРЧИЙ ШЛЯХ</a:t>
            </a:r>
            <a:endParaRPr sz="8000" spc="-150" dirty="0">
              <a:latin typeface="+mn-lt"/>
            </a:endParaRPr>
          </a:p>
        </p:txBody>
      </p:sp>
      <p:sp>
        <p:nvSpPr>
          <p:cNvPr id="5" name="object 5"/>
          <p:cNvSpPr txBox="1"/>
          <p:nvPr/>
        </p:nvSpPr>
        <p:spPr>
          <a:xfrm>
            <a:off x="9957854" y="6941779"/>
            <a:ext cx="7344409" cy="1050159"/>
          </a:xfrm>
          <a:prstGeom prst="rect">
            <a:avLst/>
          </a:prstGeom>
        </p:spPr>
        <p:txBody>
          <a:bodyPr vert="horz" wrap="square" lIns="0" tIns="12700" rIns="0" bIns="0" rtlCol="0">
            <a:spAutoFit/>
          </a:bodyPr>
          <a:lstStyle/>
          <a:p>
            <a:pPr marL="1424305" marR="5080" indent="-1412240">
              <a:lnSpc>
                <a:spcPct val="125000"/>
              </a:lnSpc>
              <a:spcBef>
                <a:spcPts val="100"/>
              </a:spcBef>
            </a:pPr>
            <a:r>
              <a:rPr sz="2800" i="1" spc="-20" dirty="0">
                <a:solidFill>
                  <a:srgbClr val="FAFDF4"/>
                </a:solidFill>
                <a:cs typeface="Trebuchet MS"/>
              </a:rPr>
              <a:t>Підготувала:</a:t>
            </a:r>
            <a:r>
              <a:rPr sz="2800" i="1" spc="45" dirty="0">
                <a:solidFill>
                  <a:srgbClr val="FAFDF4"/>
                </a:solidFill>
                <a:cs typeface="Trebuchet MS"/>
              </a:rPr>
              <a:t> </a:t>
            </a:r>
            <a:r>
              <a:rPr sz="2800" i="1" spc="-10" dirty="0">
                <a:solidFill>
                  <a:srgbClr val="FAFDF4"/>
                </a:solidFill>
                <a:cs typeface="Trebuchet MS"/>
              </a:rPr>
              <a:t>студентка</a:t>
            </a:r>
            <a:r>
              <a:rPr sz="2800" i="1" spc="50" dirty="0">
                <a:solidFill>
                  <a:srgbClr val="FAFDF4"/>
                </a:solidFill>
                <a:cs typeface="Trebuchet MS"/>
              </a:rPr>
              <a:t> </a:t>
            </a:r>
            <a:r>
              <a:rPr sz="2800" i="1" spc="-15" dirty="0">
                <a:solidFill>
                  <a:srgbClr val="FAFDF4"/>
                </a:solidFill>
                <a:cs typeface="Trebuchet MS"/>
              </a:rPr>
              <a:t>за</a:t>
            </a:r>
            <a:r>
              <a:rPr sz="2800" i="1" spc="50" dirty="0">
                <a:solidFill>
                  <a:srgbClr val="FAFDF4"/>
                </a:solidFill>
                <a:cs typeface="Trebuchet MS"/>
              </a:rPr>
              <a:t> </a:t>
            </a:r>
            <a:r>
              <a:rPr sz="2800" i="1" spc="-5" dirty="0">
                <a:solidFill>
                  <a:srgbClr val="FAFDF4"/>
                </a:solidFill>
                <a:cs typeface="Trebuchet MS"/>
              </a:rPr>
              <a:t>спеціальністю </a:t>
            </a:r>
            <a:r>
              <a:rPr sz="2800" i="1" spc="-825" dirty="0">
                <a:solidFill>
                  <a:srgbClr val="FAFDF4"/>
                </a:solidFill>
                <a:cs typeface="Trebuchet MS"/>
              </a:rPr>
              <a:t> </a:t>
            </a:r>
            <a:r>
              <a:rPr sz="2800" i="1" spc="60" dirty="0">
                <a:solidFill>
                  <a:srgbClr val="FAFDF4"/>
                </a:solidFill>
                <a:cs typeface="Trebuchet MS"/>
              </a:rPr>
              <a:t>"журналістика"</a:t>
            </a:r>
            <a:r>
              <a:rPr sz="2800" i="1" spc="30" dirty="0">
                <a:solidFill>
                  <a:srgbClr val="FAFDF4"/>
                </a:solidFill>
                <a:cs typeface="Trebuchet MS"/>
              </a:rPr>
              <a:t> </a:t>
            </a:r>
            <a:r>
              <a:rPr sz="2800" i="1" spc="-65" dirty="0">
                <a:solidFill>
                  <a:srgbClr val="FAFDF4"/>
                </a:solidFill>
                <a:cs typeface="Trebuchet MS"/>
              </a:rPr>
              <a:t>Ткач</a:t>
            </a:r>
            <a:r>
              <a:rPr sz="2800" i="1" spc="30" dirty="0">
                <a:solidFill>
                  <a:srgbClr val="FAFDF4"/>
                </a:solidFill>
                <a:cs typeface="Trebuchet MS"/>
              </a:rPr>
              <a:t> </a:t>
            </a:r>
            <a:r>
              <a:rPr sz="2800" i="1" spc="-35" dirty="0">
                <a:solidFill>
                  <a:srgbClr val="FAFDF4"/>
                </a:solidFill>
                <a:cs typeface="Trebuchet MS"/>
              </a:rPr>
              <a:t>О.</a:t>
            </a:r>
            <a:r>
              <a:rPr sz="2800" i="1" spc="30" dirty="0">
                <a:solidFill>
                  <a:srgbClr val="FAFDF4"/>
                </a:solidFill>
                <a:cs typeface="Trebuchet MS"/>
              </a:rPr>
              <a:t> </a:t>
            </a:r>
            <a:r>
              <a:rPr sz="2800" i="1" spc="-90" dirty="0">
                <a:solidFill>
                  <a:srgbClr val="FAFDF4"/>
                </a:solidFill>
                <a:cs typeface="Trebuchet MS"/>
              </a:rPr>
              <a:t>В.</a:t>
            </a:r>
            <a:endParaRPr sz="2800" dirty="0">
              <a:cs typeface="Trebuchet MS"/>
            </a:endParaRPr>
          </a:p>
        </p:txBody>
      </p:sp>
      <p:pic>
        <p:nvPicPr>
          <p:cNvPr id="6" name="object 6"/>
          <p:cNvPicPr/>
          <p:nvPr/>
        </p:nvPicPr>
        <p:blipFill>
          <a:blip r:embed="rId3" cstate="print"/>
          <a:stretch>
            <a:fillRect/>
          </a:stretch>
        </p:blipFill>
        <p:spPr>
          <a:xfrm>
            <a:off x="2036832" y="1119393"/>
            <a:ext cx="5753099" cy="80486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275674" y="2943558"/>
            <a:ext cx="9734549" cy="5800724"/>
          </a:xfrm>
          <a:prstGeom prst="rect">
            <a:avLst/>
          </a:prstGeom>
        </p:spPr>
      </p:pic>
      <p:sp>
        <p:nvSpPr>
          <p:cNvPr id="3" name="object 3"/>
          <p:cNvSpPr txBox="1">
            <a:spLocks noGrp="1"/>
          </p:cNvSpPr>
          <p:nvPr>
            <p:ph type="title"/>
          </p:nvPr>
        </p:nvSpPr>
        <p:spPr>
          <a:xfrm>
            <a:off x="7248078" y="667184"/>
            <a:ext cx="4508500" cy="787400"/>
          </a:xfrm>
          <a:prstGeom prst="rect">
            <a:avLst/>
          </a:prstGeom>
        </p:spPr>
        <p:txBody>
          <a:bodyPr vert="horz" wrap="square" lIns="0" tIns="12700" rIns="0" bIns="0" rtlCol="0">
            <a:spAutoFit/>
          </a:bodyPr>
          <a:lstStyle/>
          <a:p>
            <a:pPr marL="12700">
              <a:lnSpc>
                <a:spcPct val="100000"/>
              </a:lnSpc>
              <a:spcBef>
                <a:spcPts val="100"/>
              </a:spcBef>
            </a:pPr>
            <a:r>
              <a:rPr sz="5000" spc="-150" dirty="0">
                <a:solidFill>
                  <a:srgbClr val="4A0D0A"/>
                </a:solidFill>
                <a:latin typeface="+mn-lt"/>
              </a:rPr>
              <a:t>СЕРІЯ ПОРТРЕТІВ</a:t>
            </a:r>
            <a:endParaRPr sz="5000" spc="-150" dirty="0">
              <a:latin typeface="+mn-lt"/>
            </a:endParaRPr>
          </a:p>
        </p:txBody>
      </p:sp>
      <p:sp>
        <p:nvSpPr>
          <p:cNvPr id="4" name="object 4"/>
          <p:cNvSpPr txBox="1"/>
          <p:nvPr/>
        </p:nvSpPr>
        <p:spPr>
          <a:xfrm>
            <a:off x="5766941" y="1380209"/>
            <a:ext cx="7470775" cy="787400"/>
          </a:xfrm>
          <a:prstGeom prst="rect">
            <a:avLst/>
          </a:prstGeom>
        </p:spPr>
        <p:txBody>
          <a:bodyPr vert="horz" wrap="square" lIns="0" tIns="12700" rIns="0" bIns="0" rtlCol="0">
            <a:spAutoFit/>
          </a:bodyPr>
          <a:lstStyle/>
          <a:p>
            <a:pPr marL="12700">
              <a:lnSpc>
                <a:spcPct val="100000"/>
              </a:lnSpc>
              <a:spcBef>
                <a:spcPts val="100"/>
              </a:spcBef>
            </a:pPr>
            <a:r>
              <a:rPr sz="5000" spc="-150" dirty="0">
                <a:solidFill>
                  <a:srgbClr val="BA2F0A"/>
                </a:solidFill>
                <a:cs typeface="Tahoma"/>
              </a:rPr>
              <a:t>"ГЕРОЇ КОЗАЦЬКОЇ УКРАЇНИ"</a:t>
            </a:r>
            <a:endParaRPr sz="5000" spc="-150" dirty="0">
              <a:cs typeface="Tahoma"/>
            </a:endParaRPr>
          </a:p>
        </p:txBody>
      </p:sp>
      <p:sp>
        <p:nvSpPr>
          <p:cNvPr id="5" name="object 5"/>
          <p:cNvSpPr txBox="1"/>
          <p:nvPr/>
        </p:nvSpPr>
        <p:spPr>
          <a:xfrm>
            <a:off x="6910605" y="2070135"/>
            <a:ext cx="4464685" cy="314960"/>
          </a:xfrm>
          <a:prstGeom prst="rect">
            <a:avLst/>
          </a:prstGeom>
        </p:spPr>
        <p:txBody>
          <a:bodyPr vert="horz" wrap="square" lIns="0" tIns="12700" rIns="0" bIns="0" rtlCol="0">
            <a:spAutoFit/>
          </a:bodyPr>
          <a:lstStyle/>
          <a:p>
            <a:pPr marL="12700">
              <a:lnSpc>
                <a:spcPct val="100000"/>
              </a:lnSpc>
              <a:spcBef>
                <a:spcPts val="100"/>
              </a:spcBef>
            </a:pPr>
            <a:r>
              <a:rPr sz="1900" spc="-90" dirty="0">
                <a:latin typeface="Tahoma"/>
                <a:cs typeface="Tahoma"/>
                <a:hlinkClick r:id="rId4"/>
              </a:rPr>
              <a:t>(</a:t>
            </a:r>
            <a:r>
              <a:rPr sz="1900" u="heavy" spc="-90" dirty="0">
                <a:uFill>
                  <a:solidFill>
                    <a:srgbClr val="000000"/>
                  </a:solidFill>
                </a:uFill>
                <a:latin typeface="Tahoma"/>
                <a:cs typeface="Tahoma"/>
                <a:hlinkClick r:id="rId5"/>
              </a:rPr>
              <a:t>htt</a:t>
            </a:r>
            <a:r>
              <a:rPr sz="1900" spc="-90" dirty="0">
                <a:latin typeface="Tahoma"/>
                <a:cs typeface="Tahoma"/>
                <a:hlinkClick r:id="rId5"/>
              </a:rPr>
              <a:t>p</a:t>
            </a:r>
            <a:r>
              <a:rPr sz="1900" u="heavy" spc="-90" dirty="0">
                <a:uFill>
                  <a:solidFill>
                    <a:srgbClr val="000000"/>
                  </a:solidFill>
                </a:uFill>
                <a:latin typeface="Tahoma"/>
                <a:cs typeface="Tahoma"/>
                <a:hlinkClick r:id="rId5"/>
              </a:rPr>
              <a:t>s://www.pavlusenkoart.com.ua/portraits</a:t>
            </a:r>
            <a:r>
              <a:rPr sz="1900" spc="-90" dirty="0">
                <a:latin typeface="Tahoma"/>
                <a:cs typeface="Tahoma"/>
                <a:hlinkClick r:id="rId4"/>
              </a:rPr>
              <a:t>)</a:t>
            </a:r>
            <a:endParaRPr sz="1900" dirty="0">
              <a:latin typeface="Tahoma"/>
              <a:cs typeface="Tahoma"/>
            </a:endParaRPr>
          </a:p>
        </p:txBody>
      </p:sp>
      <p:sp>
        <p:nvSpPr>
          <p:cNvPr id="6" name="object 6"/>
          <p:cNvSpPr txBox="1"/>
          <p:nvPr/>
        </p:nvSpPr>
        <p:spPr>
          <a:xfrm>
            <a:off x="4268949" y="8945980"/>
            <a:ext cx="4349115" cy="335915"/>
          </a:xfrm>
          <a:prstGeom prst="rect">
            <a:avLst/>
          </a:prstGeom>
        </p:spPr>
        <p:txBody>
          <a:bodyPr vert="horz" wrap="square" lIns="0" tIns="17145" rIns="0" bIns="0" rtlCol="0">
            <a:spAutoFit/>
          </a:bodyPr>
          <a:lstStyle/>
          <a:p>
            <a:pPr marL="12700">
              <a:lnSpc>
                <a:spcPct val="100000"/>
              </a:lnSpc>
              <a:spcBef>
                <a:spcPts val="135"/>
              </a:spcBef>
            </a:pPr>
            <a:r>
              <a:rPr sz="2000" spc="-95" dirty="0">
                <a:latin typeface="Tahoma"/>
                <a:cs typeface="Tahoma"/>
              </a:rPr>
              <a:t>К</a:t>
            </a:r>
            <a:r>
              <a:rPr sz="2000" spc="-240" dirty="0">
                <a:latin typeface="Tahoma"/>
                <a:cs typeface="Tahoma"/>
              </a:rPr>
              <a:t>О</a:t>
            </a:r>
            <a:r>
              <a:rPr sz="2000" spc="-285" dirty="0">
                <a:latin typeface="Tahoma"/>
                <a:cs typeface="Tahoma"/>
              </a:rPr>
              <a:t>Ш</a:t>
            </a:r>
            <a:r>
              <a:rPr sz="2000" spc="-240" dirty="0">
                <a:latin typeface="Tahoma"/>
                <a:cs typeface="Tahoma"/>
              </a:rPr>
              <a:t>О</a:t>
            </a:r>
            <a:r>
              <a:rPr sz="2000" spc="-35" dirty="0">
                <a:latin typeface="Tahoma"/>
                <a:cs typeface="Tahoma"/>
              </a:rPr>
              <a:t>В</a:t>
            </a:r>
            <a:r>
              <a:rPr sz="2000" spc="-155" dirty="0">
                <a:latin typeface="Tahoma"/>
                <a:cs typeface="Tahoma"/>
              </a:rPr>
              <a:t>И</a:t>
            </a:r>
            <a:r>
              <a:rPr sz="2000" spc="-235" dirty="0">
                <a:latin typeface="Tahoma"/>
                <a:cs typeface="Tahoma"/>
              </a:rPr>
              <a:t>Й</a:t>
            </a:r>
            <a:r>
              <a:rPr sz="2000" dirty="0">
                <a:latin typeface="Tahoma"/>
                <a:cs typeface="Tahoma"/>
              </a:rPr>
              <a:t> </a:t>
            </a:r>
            <a:r>
              <a:rPr sz="2000" spc="-240" dirty="0">
                <a:latin typeface="Tahoma"/>
                <a:cs typeface="Tahoma"/>
              </a:rPr>
              <a:t>О</a:t>
            </a:r>
            <a:r>
              <a:rPr sz="2000" spc="-250" dirty="0">
                <a:latin typeface="Tahoma"/>
                <a:cs typeface="Tahoma"/>
              </a:rPr>
              <a:t>Т</a:t>
            </a:r>
            <a:r>
              <a:rPr sz="2000" spc="-120" dirty="0">
                <a:latin typeface="Tahoma"/>
                <a:cs typeface="Tahoma"/>
              </a:rPr>
              <a:t>АМА</a:t>
            </a:r>
            <a:r>
              <a:rPr sz="2000" spc="-210" dirty="0">
                <a:latin typeface="Tahoma"/>
                <a:cs typeface="Tahoma"/>
              </a:rPr>
              <a:t>Н</a:t>
            </a:r>
            <a:r>
              <a:rPr sz="2000" dirty="0">
                <a:latin typeface="Tahoma"/>
                <a:cs typeface="Tahoma"/>
              </a:rPr>
              <a:t> </a:t>
            </a:r>
            <a:r>
              <a:rPr sz="2000" spc="-110" dirty="0">
                <a:latin typeface="Tahoma"/>
                <a:cs typeface="Tahoma"/>
              </a:rPr>
              <a:t>П</a:t>
            </a:r>
            <a:r>
              <a:rPr sz="2000" spc="-225" dirty="0">
                <a:latin typeface="Tahoma"/>
                <a:cs typeface="Tahoma"/>
              </a:rPr>
              <a:t>.</a:t>
            </a:r>
            <a:r>
              <a:rPr sz="2000" dirty="0">
                <a:latin typeface="Tahoma"/>
                <a:cs typeface="Tahoma"/>
              </a:rPr>
              <a:t> </a:t>
            </a:r>
            <a:r>
              <a:rPr sz="2000" spc="-95" dirty="0">
                <a:latin typeface="Tahoma"/>
                <a:cs typeface="Tahoma"/>
              </a:rPr>
              <a:t>К</a:t>
            </a:r>
            <a:r>
              <a:rPr sz="2000" spc="-120" dirty="0">
                <a:latin typeface="Tahoma"/>
                <a:cs typeface="Tahoma"/>
              </a:rPr>
              <a:t>А</a:t>
            </a:r>
            <a:r>
              <a:rPr sz="2000" spc="-95" dirty="0">
                <a:latin typeface="Tahoma"/>
                <a:cs typeface="Tahoma"/>
              </a:rPr>
              <a:t>Л</a:t>
            </a:r>
            <a:r>
              <a:rPr sz="2000" spc="-130" dirty="0">
                <a:latin typeface="Tahoma"/>
                <a:cs typeface="Tahoma"/>
              </a:rPr>
              <a:t>Н</a:t>
            </a:r>
            <a:r>
              <a:rPr sz="2000" spc="-155" dirty="0">
                <a:latin typeface="Tahoma"/>
                <a:cs typeface="Tahoma"/>
              </a:rPr>
              <a:t>И</a:t>
            </a:r>
            <a:r>
              <a:rPr sz="2000" spc="-285" dirty="0">
                <a:latin typeface="Tahoma"/>
                <a:cs typeface="Tahoma"/>
              </a:rPr>
              <a:t>Ш</a:t>
            </a:r>
            <a:r>
              <a:rPr sz="2000" spc="-215" dirty="0">
                <a:latin typeface="Tahoma"/>
                <a:cs typeface="Tahoma"/>
              </a:rPr>
              <a:t>Е</a:t>
            </a:r>
            <a:r>
              <a:rPr sz="2000" spc="-35" dirty="0">
                <a:latin typeface="Tahoma"/>
                <a:cs typeface="Tahoma"/>
              </a:rPr>
              <a:t>В</a:t>
            </a:r>
            <a:r>
              <a:rPr sz="2000" spc="-75" dirty="0">
                <a:latin typeface="Tahoma"/>
                <a:cs typeface="Tahoma"/>
              </a:rPr>
              <a:t>С</a:t>
            </a:r>
            <a:r>
              <a:rPr sz="2000" spc="-80" dirty="0">
                <a:latin typeface="Tahoma"/>
                <a:cs typeface="Tahoma"/>
              </a:rPr>
              <a:t>Ь</a:t>
            </a:r>
            <a:r>
              <a:rPr sz="2000" spc="-95" dirty="0">
                <a:latin typeface="Tahoma"/>
                <a:cs typeface="Tahoma"/>
              </a:rPr>
              <a:t>К</a:t>
            </a:r>
            <a:r>
              <a:rPr sz="2000" spc="-155" dirty="0">
                <a:latin typeface="Tahoma"/>
                <a:cs typeface="Tahoma"/>
              </a:rPr>
              <a:t>И</a:t>
            </a:r>
            <a:r>
              <a:rPr sz="2000" spc="-235" dirty="0">
                <a:latin typeface="Tahoma"/>
                <a:cs typeface="Tahoma"/>
              </a:rPr>
              <a:t>Й</a:t>
            </a:r>
            <a:endParaRPr sz="2000">
              <a:latin typeface="Tahoma"/>
              <a:cs typeface="Tahoma"/>
            </a:endParaRPr>
          </a:p>
        </p:txBody>
      </p:sp>
      <p:sp>
        <p:nvSpPr>
          <p:cNvPr id="7" name="object 7"/>
          <p:cNvSpPr txBox="1"/>
          <p:nvPr/>
        </p:nvSpPr>
        <p:spPr>
          <a:xfrm>
            <a:off x="10766764" y="8927297"/>
            <a:ext cx="2190115" cy="354965"/>
          </a:xfrm>
          <a:prstGeom prst="rect">
            <a:avLst/>
          </a:prstGeom>
        </p:spPr>
        <p:txBody>
          <a:bodyPr vert="horz" wrap="square" lIns="0" tIns="13970" rIns="0" bIns="0" rtlCol="0">
            <a:spAutoFit/>
          </a:bodyPr>
          <a:lstStyle/>
          <a:p>
            <a:pPr marL="12700">
              <a:lnSpc>
                <a:spcPct val="100000"/>
              </a:lnSpc>
              <a:spcBef>
                <a:spcPts val="110"/>
              </a:spcBef>
            </a:pPr>
            <a:r>
              <a:rPr sz="2150" spc="-175" dirty="0">
                <a:latin typeface="Tahoma"/>
                <a:cs typeface="Tahoma"/>
              </a:rPr>
              <a:t>Г</a:t>
            </a:r>
            <a:r>
              <a:rPr sz="2150" spc="-245" dirty="0">
                <a:latin typeface="Tahoma"/>
                <a:cs typeface="Tahoma"/>
              </a:rPr>
              <a:t>Е</a:t>
            </a:r>
            <a:r>
              <a:rPr sz="2150" spc="-280" dirty="0">
                <a:latin typeface="Tahoma"/>
                <a:cs typeface="Tahoma"/>
              </a:rPr>
              <a:t>Т</a:t>
            </a:r>
            <a:r>
              <a:rPr sz="2150" spc="-100" dirty="0">
                <a:latin typeface="Tahoma"/>
                <a:cs typeface="Tahoma"/>
              </a:rPr>
              <a:t>Ь</a:t>
            </a:r>
            <a:r>
              <a:rPr sz="2150" spc="-145" dirty="0">
                <a:latin typeface="Tahoma"/>
                <a:cs typeface="Tahoma"/>
              </a:rPr>
              <a:t>МА</a:t>
            </a:r>
            <a:r>
              <a:rPr sz="2150" spc="-240" dirty="0">
                <a:latin typeface="Tahoma"/>
                <a:cs typeface="Tahoma"/>
              </a:rPr>
              <a:t>Н</a:t>
            </a:r>
            <a:r>
              <a:rPr sz="2150" spc="-5" dirty="0">
                <a:latin typeface="Tahoma"/>
                <a:cs typeface="Tahoma"/>
              </a:rPr>
              <a:t> </a:t>
            </a:r>
            <a:r>
              <a:rPr sz="2150" spc="-135" dirty="0">
                <a:latin typeface="Tahoma"/>
                <a:cs typeface="Tahoma"/>
              </a:rPr>
              <a:t>П</a:t>
            </a:r>
            <a:r>
              <a:rPr sz="2150" spc="-245" dirty="0">
                <a:latin typeface="Tahoma"/>
                <a:cs typeface="Tahoma"/>
              </a:rPr>
              <a:t>.</a:t>
            </a:r>
            <a:r>
              <a:rPr sz="2150" spc="-5" dirty="0">
                <a:latin typeface="Tahoma"/>
                <a:cs typeface="Tahoma"/>
              </a:rPr>
              <a:t> </a:t>
            </a:r>
            <a:r>
              <a:rPr sz="2150" spc="-275" dirty="0">
                <a:latin typeface="Tahoma"/>
                <a:cs typeface="Tahoma"/>
              </a:rPr>
              <a:t>О</a:t>
            </a:r>
            <a:r>
              <a:rPr sz="2150" spc="-65" dirty="0">
                <a:latin typeface="Tahoma"/>
                <a:cs typeface="Tahoma"/>
              </a:rPr>
              <a:t>Р</a:t>
            </a:r>
            <a:r>
              <a:rPr sz="2150" spc="-120" dirty="0">
                <a:latin typeface="Tahoma"/>
                <a:cs typeface="Tahoma"/>
              </a:rPr>
              <a:t>Л</a:t>
            </a:r>
            <a:r>
              <a:rPr sz="2150" spc="-180" dirty="0">
                <a:latin typeface="Tahoma"/>
                <a:cs typeface="Tahoma"/>
              </a:rPr>
              <a:t>И</a:t>
            </a:r>
            <a:r>
              <a:rPr sz="2150" spc="-200" dirty="0">
                <a:latin typeface="Tahoma"/>
                <a:cs typeface="Tahoma"/>
              </a:rPr>
              <a:t>К</a:t>
            </a:r>
            <a:endParaRPr sz="2150">
              <a:latin typeface="Tahoma"/>
              <a:cs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9712" y="2942367"/>
            <a:ext cx="8010524" cy="6334124"/>
          </a:xfrm>
          <a:prstGeom prst="rect">
            <a:avLst/>
          </a:prstGeom>
        </p:spPr>
      </p:pic>
      <p:pic>
        <p:nvPicPr>
          <p:cNvPr id="3" name="object 3"/>
          <p:cNvPicPr/>
          <p:nvPr/>
        </p:nvPicPr>
        <p:blipFill>
          <a:blip r:embed="rId4" cstate="print"/>
          <a:stretch>
            <a:fillRect/>
          </a:stretch>
        </p:blipFill>
        <p:spPr>
          <a:xfrm>
            <a:off x="9144000" y="2892373"/>
            <a:ext cx="8582024" cy="6438899"/>
          </a:xfrm>
          <a:prstGeom prst="rect">
            <a:avLst/>
          </a:prstGeom>
        </p:spPr>
      </p:pic>
      <p:sp>
        <p:nvSpPr>
          <p:cNvPr id="4" name="object 4"/>
          <p:cNvSpPr txBox="1">
            <a:spLocks noGrp="1"/>
          </p:cNvSpPr>
          <p:nvPr>
            <p:ph type="title"/>
          </p:nvPr>
        </p:nvSpPr>
        <p:spPr>
          <a:xfrm>
            <a:off x="5410200" y="190500"/>
            <a:ext cx="7543800" cy="1547218"/>
          </a:xfrm>
          <a:prstGeom prst="rect">
            <a:avLst/>
          </a:prstGeom>
        </p:spPr>
        <p:txBody>
          <a:bodyPr vert="horz" wrap="square" lIns="0" tIns="33655" rIns="0" bIns="0" rtlCol="0">
            <a:spAutoFit/>
          </a:bodyPr>
          <a:lstStyle/>
          <a:p>
            <a:pPr marL="12700" marR="5080" indent="1186815" algn="l">
              <a:lnSpc>
                <a:spcPts val="5930"/>
              </a:lnSpc>
              <a:spcBef>
                <a:spcPts val="265"/>
              </a:spcBef>
            </a:pPr>
            <a:r>
              <a:rPr sz="5000" spc="-150" dirty="0">
                <a:solidFill>
                  <a:srgbClr val="4A0D0A"/>
                </a:solidFill>
                <a:latin typeface="+mn-lt"/>
              </a:rPr>
              <a:t>ФОТО З </a:t>
            </a:r>
            <a:r>
              <a:rPr sz="5000" spc="-150" dirty="0" err="1">
                <a:solidFill>
                  <a:srgbClr val="4A0D0A"/>
                </a:solidFill>
                <a:latin typeface="+mn-lt"/>
              </a:rPr>
              <a:t>ВИСТАВКИ</a:t>
            </a:r>
            <a:r>
              <a:rPr sz="5000" spc="-150" dirty="0">
                <a:solidFill>
                  <a:srgbClr val="4A0D0A"/>
                </a:solidFill>
                <a:latin typeface="+mn-lt"/>
              </a:rPr>
              <a:t>  </a:t>
            </a:r>
            <a:r>
              <a:rPr sz="5000" spc="-150" dirty="0" smtClean="0">
                <a:latin typeface="+mn-lt"/>
              </a:rPr>
              <a:t>"</a:t>
            </a:r>
            <a:r>
              <a:rPr sz="5000" spc="-150" dirty="0">
                <a:latin typeface="+mn-lt"/>
              </a:rPr>
              <a:t>ГЕРОЇ КОЗАЦЬКОЇ УКРАЇНИ"</a:t>
            </a:r>
          </a:p>
        </p:txBody>
      </p:sp>
      <p:sp>
        <p:nvSpPr>
          <p:cNvPr id="5" name="object 5"/>
          <p:cNvSpPr txBox="1"/>
          <p:nvPr/>
        </p:nvSpPr>
        <p:spPr>
          <a:xfrm>
            <a:off x="1658619" y="1601566"/>
            <a:ext cx="14970760" cy="846386"/>
          </a:xfrm>
          <a:prstGeom prst="rect">
            <a:avLst/>
          </a:prstGeom>
        </p:spPr>
        <p:txBody>
          <a:bodyPr vert="horz" wrap="square" lIns="0" tIns="12700" rIns="0" bIns="0" rtlCol="0">
            <a:spAutoFit/>
          </a:bodyPr>
          <a:lstStyle/>
          <a:p>
            <a:pPr algn="ctr">
              <a:lnSpc>
                <a:spcPts val="3795"/>
              </a:lnSpc>
              <a:spcBef>
                <a:spcPts val="100"/>
              </a:spcBef>
            </a:pPr>
            <a:r>
              <a:rPr sz="3200" spc="-150" dirty="0">
                <a:cs typeface="Tahoma"/>
              </a:rPr>
              <a:t>17 ЛЮТОГО ПО 3 БЕРЕЗНЯ 2021 РОКУ, НАЦІОНАЛЬНИЙ ЗАПОВІДНИК «СОФІЯ КИЇВСЬКА»</a:t>
            </a:r>
          </a:p>
          <a:p>
            <a:pPr marL="4445" algn="ctr">
              <a:lnSpc>
                <a:spcPts val="2715"/>
              </a:lnSpc>
            </a:pPr>
            <a:r>
              <a:rPr sz="2300" spc="-150" dirty="0" smtClean="0">
                <a:cs typeface="Tahoma"/>
              </a:rPr>
              <a:t>(</a:t>
            </a:r>
            <a:r>
              <a:rPr sz="2300" spc="-150" dirty="0">
                <a:cs typeface="Tahoma"/>
              </a:rPr>
              <a:t>ФОТО НАДАЛА ПУЗИРЕНКО Я. 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5652" y="188388"/>
            <a:ext cx="7316967" cy="1438855"/>
          </a:xfrm>
          <a:prstGeom prst="rect">
            <a:avLst/>
          </a:prstGeom>
        </p:spPr>
        <p:txBody>
          <a:bodyPr vert="horz" wrap="square" lIns="0" tIns="27940" rIns="0" bIns="0" rtlCol="0">
            <a:spAutoFit/>
          </a:bodyPr>
          <a:lstStyle/>
          <a:p>
            <a:pPr marL="12700" marR="5080" indent="1090295" algn="l">
              <a:lnSpc>
                <a:spcPts val="5480"/>
              </a:lnSpc>
              <a:spcBef>
                <a:spcPts val="220"/>
              </a:spcBef>
            </a:pPr>
            <a:r>
              <a:rPr spc="-150" dirty="0">
                <a:solidFill>
                  <a:srgbClr val="4A0D0A"/>
                </a:solidFill>
                <a:latin typeface="+mn-lt"/>
              </a:rPr>
              <a:t>ФОТО З </a:t>
            </a:r>
            <a:r>
              <a:rPr spc="-150" dirty="0" err="1">
                <a:solidFill>
                  <a:srgbClr val="4A0D0A"/>
                </a:solidFill>
                <a:latin typeface="+mn-lt"/>
              </a:rPr>
              <a:t>ВИСТАВКИ</a:t>
            </a:r>
            <a:r>
              <a:rPr spc="-150" dirty="0">
                <a:solidFill>
                  <a:srgbClr val="4A0D0A"/>
                </a:solidFill>
                <a:latin typeface="+mn-lt"/>
              </a:rPr>
              <a:t>  </a:t>
            </a:r>
            <a:r>
              <a:rPr lang="uk-UA" spc="-150" dirty="0" smtClean="0">
                <a:solidFill>
                  <a:srgbClr val="4A0D0A"/>
                </a:solidFill>
                <a:latin typeface="+mn-lt"/>
              </a:rPr>
              <a:t/>
            </a:r>
            <a:br>
              <a:rPr lang="uk-UA" spc="-150" dirty="0" smtClean="0">
                <a:solidFill>
                  <a:srgbClr val="4A0D0A"/>
                </a:solidFill>
                <a:latin typeface="+mn-lt"/>
              </a:rPr>
            </a:br>
            <a:r>
              <a:rPr spc="-150" dirty="0" smtClean="0">
                <a:latin typeface="+mn-lt"/>
              </a:rPr>
              <a:t>"</a:t>
            </a:r>
            <a:r>
              <a:rPr spc="-150" dirty="0">
                <a:latin typeface="+mn-lt"/>
              </a:rPr>
              <a:t>ГЕРОЇ КОЗАЦЬКОЇ УКРАЇНИ"</a:t>
            </a:r>
          </a:p>
        </p:txBody>
      </p:sp>
      <p:sp>
        <p:nvSpPr>
          <p:cNvPr id="3" name="object 3"/>
          <p:cNvSpPr txBox="1"/>
          <p:nvPr/>
        </p:nvSpPr>
        <p:spPr>
          <a:xfrm>
            <a:off x="2269309" y="1610914"/>
            <a:ext cx="13749655" cy="830356"/>
          </a:xfrm>
          <a:prstGeom prst="rect">
            <a:avLst/>
          </a:prstGeom>
        </p:spPr>
        <p:txBody>
          <a:bodyPr vert="horz" wrap="square" lIns="0" tIns="17145" rIns="0" bIns="0" rtlCol="0">
            <a:spAutoFit/>
          </a:bodyPr>
          <a:lstStyle/>
          <a:p>
            <a:pPr algn="ctr">
              <a:lnSpc>
                <a:spcPct val="100000"/>
              </a:lnSpc>
              <a:spcBef>
                <a:spcPts val="135"/>
              </a:spcBef>
            </a:pPr>
            <a:r>
              <a:rPr sz="2900" spc="-150" dirty="0">
                <a:cs typeface="Tahoma"/>
              </a:rPr>
              <a:t>17 ЛЮТОГО ПО 3 БЕРЕЗНЯ 2021 РОКУ, НАЦІОНАЛЬНИЙ ЗАПОВІДНИК «СОФІЯ </a:t>
            </a:r>
            <a:r>
              <a:rPr sz="2900" spc="-150" dirty="0" err="1">
                <a:cs typeface="Tahoma"/>
              </a:rPr>
              <a:t>КИЇВСЬКА</a:t>
            </a:r>
            <a:r>
              <a:rPr sz="2900" spc="-150" dirty="0" smtClean="0">
                <a:cs typeface="Tahoma"/>
              </a:rPr>
              <a:t>»</a:t>
            </a:r>
            <a:endParaRPr lang="uk-UA" sz="2900" spc="-150" dirty="0">
              <a:cs typeface="Tahoma"/>
            </a:endParaRPr>
          </a:p>
          <a:p>
            <a:pPr algn="ctr">
              <a:lnSpc>
                <a:spcPct val="100000"/>
              </a:lnSpc>
              <a:spcBef>
                <a:spcPts val="135"/>
              </a:spcBef>
            </a:pPr>
            <a:r>
              <a:rPr sz="2300" spc="-150" dirty="0" smtClean="0">
                <a:cs typeface="Tahoma"/>
              </a:rPr>
              <a:t>(</a:t>
            </a:r>
            <a:r>
              <a:rPr sz="2300" spc="-150" dirty="0">
                <a:cs typeface="Tahoma"/>
              </a:rPr>
              <a:t>ФОТО </a:t>
            </a:r>
            <a:r>
              <a:rPr sz="2300" spc="-150" dirty="0" err="1">
                <a:cs typeface="Tahoma"/>
              </a:rPr>
              <a:t>НАДАЛА</a:t>
            </a:r>
            <a:r>
              <a:rPr sz="2300" spc="-150" dirty="0">
                <a:cs typeface="Tahoma"/>
              </a:rPr>
              <a:t> </a:t>
            </a:r>
            <a:r>
              <a:rPr sz="2300" spc="-150" dirty="0" smtClean="0">
                <a:cs typeface="Tahoma"/>
              </a:rPr>
              <a:t>П</a:t>
            </a:r>
            <a:r>
              <a:rPr lang="uk-UA" sz="2300" spc="-150" dirty="0">
                <a:cs typeface="Tahoma"/>
              </a:rPr>
              <a:t>У</a:t>
            </a:r>
            <a:r>
              <a:rPr sz="2300" spc="-150" dirty="0" err="1" smtClean="0">
                <a:cs typeface="Tahoma"/>
              </a:rPr>
              <a:t>ЗИРЕНКО</a:t>
            </a:r>
            <a:r>
              <a:rPr sz="2300" spc="-150" dirty="0" smtClean="0">
                <a:cs typeface="Tahoma"/>
              </a:rPr>
              <a:t> </a:t>
            </a:r>
            <a:r>
              <a:rPr sz="2300" spc="-150" dirty="0">
                <a:cs typeface="Tahoma"/>
              </a:rPr>
              <a:t>Я. В)</a:t>
            </a:r>
          </a:p>
        </p:txBody>
      </p:sp>
      <p:pic>
        <p:nvPicPr>
          <p:cNvPr id="4" name="object 4"/>
          <p:cNvPicPr/>
          <p:nvPr/>
        </p:nvPicPr>
        <p:blipFill>
          <a:blip r:embed="rId3" cstate="print"/>
          <a:stretch>
            <a:fillRect/>
          </a:stretch>
        </p:blipFill>
        <p:spPr>
          <a:xfrm>
            <a:off x="950432" y="2176331"/>
            <a:ext cx="5819774" cy="7086598"/>
          </a:xfrm>
          <a:prstGeom prst="rect">
            <a:avLst/>
          </a:prstGeom>
        </p:spPr>
      </p:pic>
      <p:pic>
        <p:nvPicPr>
          <p:cNvPr id="5" name="object 5"/>
          <p:cNvPicPr/>
          <p:nvPr/>
        </p:nvPicPr>
        <p:blipFill>
          <a:blip r:embed="rId4" cstate="print"/>
          <a:stretch>
            <a:fillRect/>
          </a:stretch>
        </p:blipFill>
        <p:spPr>
          <a:xfrm>
            <a:off x="11825953" y="2176331"/>
            <a:ext cx="5714999" cy="70865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48278" y="2115216"/>
            <a:ext cx="6219824" cy="7562849"/>
          </a:xfrm>
          <a:prstGeom prst="rect">
            <a:avLst/>
          </a:prstGeom>
        </p:spPr>
      </p:pic>
      <p:pic>
        <p:nvPicPr>
          <p:cNvPr id="3" name="object 3"/>
          <p:cNvPicPr/>
          <p:nvPr/>
        </p:nvPicPr>
        <p:blipFill>
          <a:blip r:embed="rId4" cstate="print"/>
          <a:stretch>
            <a:fillRect/>
          </a:stretch>
        </p:blipFill>
        <p:spPr>
          <a:xfrm>
            <a:off x="11597183" y="2115216"/>
            <a:ext cx="5657849" cy="7562849"/>
          </a:xfrm>
          <a:prstGeom prst="rect">
            <a:avLst/>
          </a:prstGeom>
        </p:spPr>
      </p:pic>
      <p:sp>
        <p:nvSpPr>
          <p:cNvPr id="4" name="object 4"/>
          <p:cNvSpPr txBox="1">
            <a:spLocks noGrp="1"/>
          </p:cNvSpPr>
          <p:nvPr>
            <p:ph type="title"/>
          </p:nvPr>
        </p:nvSpPr>
        <p:spPr>
          <a:xfrm>
            <a:off x="5713233" y="146962"/>
            <a:ext cx="6861809" cy="1438855"/>
          </a:xfrm>
          <a:prstGeom prst="rect">
            <a:avLst/>
          </a:prstGeom>
        </p:spPr>
        <p:txBody>
          <a:bodyPr vert="horz" wrap="square" lIns="0" tIns="27940" rIns="0" bIns="0" rtlCol="0">
            <a:spAutoFit/>
          </a:bodyPr>
          <a:lstStyle/>
          <a:p>
            <a:pPr marL="12700" marR="5080" indent="1090295">
              <a:lnSpc>
                <a:spcPts val="5480"/>
              </a:lnSpc>
              <a:spcBef>
                <a:spcPts val="220"/>
              </a:spcBef>
            </a:pPr>
            <a:r>
              <a:rPr spc="-150" dirty="0">
                <a:solidFill>
                  <a:srgbClr val="4A0D0A"/>
                </a:solidFill>
                <a:latin typeface="+mn-lt"/>
              </a:rPr>
              <a:t>ФОТО З </a:t>
            </a:r>
            <a:r>
              <a:rPr spc="-150" dirty="0" err="1">
                <a:solidFill>
                  <a:srgbClr val="4A0D0A"/>
                </a:solidFill>
                <a:latin typeface="+mn-lt"/>
              </a:rPr>
              <a:t>ВИСТАВКИ</a:t>
            </a:r>
            <a:r>
              <a:rPr spc="-150" dirty="0">
                <a:solidFill>
                  <a:srgbClr val="4A0D0A"/>
                </a:solidFill>
                <a:latin typeface="+mn-lt"/>
              </a:rPr>
              <a:t>  </a:t>
            </a:r>
            <a:r>
              <a:rPr lang="uk-UA" spc="-150" dirty="0" smtClean="0">
                <a:solidFill>
                  <a:srgbClr val="4A0D0A"/>
                </a:solidFill>
                <a:latin typeface="+mn-lt"/>
              </a:rPr>
              <a:t/>
            </a:r>
            <a:br>
              <a:rPr lang="uk-UA" spc="-150" dirty="0" smtClean="0">
                <a:solidFill>
                  <a:srgbClr val="4A0D0A"/>
                </a:solidFill>
                <a:latin typeface="+mn-lt"/>
              </a:rPr>
            </a:br>
            <a:r>
              <a:rPr spc="-150" dirty="0" smtClean="0">
                <a:latin typeface="+mn-lt"/>
              </a:rPr>
              <a:t>"</a:t>
            </a:r>
            <a:r>
              <a:rPr spc="-150" dirty="0">
                <a:latin typeface="+mn-lt"/>
              </a:rPr>
              <a:t>ГЕРОЇ КОЗАЦЬКОЇ УКРАЇНИ"</a:t>
            </a:r>
          </a:p>
        </p:txBody>
      </p:sp>
      <p:sp>
        <p:nvSpPr>
          <p:cNvPr id="5" name="object 5"/>
          <p:cNvSpPr txBox="1"/>
          <p:nvPr/>
        </p:nvSpPr>
        <p:spPr>
          <a:xfrm>
            <a:off x="2273369" y="1528373"/>
            <a:ext cx="13749655" cy="830356"/>
          </a:xfrm>
          <a:prstGeom prst="rect">
            <a:avLst/>
          </a:prstGeom>
        </p:spPr>
        <p:txBody>
          <a:bodyPr vert="horz" wrap="square" lIns="0" tIns="17145" rIns="0" bIns="0" rtlCol="0">
            <a:spAutoFit/>
          </a:bodyPr>
          <a:lstStyle/>
          <a:p>
            <a:pPr algn="ctr">
              <a:lnSpc>
                <a:spcPct val="100000"/>
              </a:lnSpc>
              <a:spcBef>
                <a:spcPts val="135"/>
              </a:spcBef>
            </a:pPr>
            <a:r>
              <a:rPr sz="2900" spc="-150" dirty="0">
                <a:cs typeface="Tahoma"/>
              </a:rPr>
              <a:t>17 ЛЮТОГО ПО 3 БЕРЕЗНЯ 2021 РОКУ, НАЦІОНАЛЬНИЙ ЗАПОВІДНИК «СОФІЯ </a:t>
            </a:r>
            <a:r>
              <a:rPr sz="2900" spc="-150" dirty="0" err="1">
                <a:cs typeface="Tahoma"/>
              </a:rPr>
              <a:t>КИЇВСЬКА</a:t>
            </a:r>
            <a:r>
              <a:rPr sz="2900" spc="-150" dirty="0" smtClean="0">
                <a:cs typeface="Tahoma"/>
              </a:rPr>
              <a:t>»</a:t>
            </a:r>
            <a:endParaRPr lang="uk-UA" sz="2900" spc="-150" dirty="0">
              <a:cs typeface="Tahoma"/>
            </a:endParaRPr>
          </a:p>
          <a:p>
            <a:pPr algn="ctr">
              <a:lnSpc>
                <a:spcPct val="100000"/>
              </a:lnSpc>
              <a:spcBef>
                <a:spcPts val="135"/>
              </a:spcBef>
            </a:pPr>
            <a:r>
              <a:rPr sz="2300" spc="-150" dirty="0" smtClean="0">
                <a:cs typeface="Tahoma"/>
              </a:rPr>
              <a:t>(</a:t>
            </a:r>
            <a:r>
              <a:rPr sz="2300" spc="-150" dirty="0">
                <a:cs typeface="Tahoma"/>
              </a:rPr>
              <a:t>ФОТО </a:t>
            </a:r>
            <a:r>
              <a:rPr sz="2300" spc="-150" dirty="0" err="1">
                <a:cs typeface="Tahoma"/>
              </a:rPr>
              <a:t>НАДАЛА</a:t>
            </a:r>
            <a:r>
              <a:rPr sz="2300" spc="-150" dirty="0">
                <a:cs typeface="Tahoma"/>
              </a:rPr>
              <a:t> </a:t>
            </a:r>
            <a:r>
              <a:rPr sz="2300" spc="-150" dirty="0" smtClean="0">
                <a:cs typeface="Tahoma"/>
              </a:rPr>
              <a:t>П</a:t>
            </a:r>
            <a:r>
              <a:rPr lang="uk-UA" sz="2300" spc="-150" dirty="0">
                <a:cs typeface="Tahoma"/>
              </a:rPr>
              <a:t>У</a:t>
            </a:r>
            <a:r>
              <a:rPr sz="2300" spc="-150" dirty="0" err="1" smtClean="0">
                <a:cs typeface="Tahoma"/>
              </a:rPr>
              <a:t>ЗИРЕНКО</a:t>
            </a:r>
            <a:r>
              <a:rPr sz="2300" spc="-150" dirty="0" smtClean="0">
                <a:cs typeface="Tahoma"/>
              </a:rPr>
              <a:t> </a:t>
            </a:r>
            <a:r>
              <a:rPr sz="2300" spc="-150" dirty="0">
                <a:cs typeface="Tahoma"/>
              </a:rPr>
              <a:t>Я. 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59132" y="2422076"/>
            <a:ext cx="6257924" cy="7191374"/>
          </a:xfrm>
          <a:prstGeom prst="rect">
            <a:avLst/>
          </a:prstGeom>
        </p:spPr>
      </p:pic>
      <p:pic>
        <p:nvPicPr>
          <p:cNvPr id="3" name="object 3"/>
          <p:cNvPicPr/>
          <p:nvPr/>
        </p:nvPicPr>
        <p:blipFill>
          <a:blip r:embed="rId4" cstate="print"/>
          <a:stretch>
            <a:fillRect/>
          </a:stretch>
        </p:blipFill>
        <p:spPr>
          <a:xfrm>
            <a:off x="7579259" y="2781300"/>
            <a:ext cx="4695824" cy="6267449"/>
          </a:xfrm>
          <a:prstGeom prst="rect">
            <a:avLst/>
          </a:prstGeom>
        </p:spPr>
      </p:pic>
      <p:pic>
        <p:nvPicPr>
          <p:cNvPr id="4" name="object 4"/>
          <p:cNvPicPr/>
          <p:nvPr/>
        </p:nvPicPr>
        <p:blipFill>
          <a:blip r:embed="rId5" cstate="print"/>
          <a:stretch>
            <a:fillRect/>
          </a:stretch>
        </p:blipFill>
        <p:spPr>
          <a:xfrm>
            <a:off x="13030200" y="2781300"/>
            <a:ext cx="4695824" cy="6267449"/>
          </a:xfrm>
          <a:prstGeom prst="rect">
            <a:avLst/>
          </a:prstGeom>
        </p:spPr>
      </p:pic>
      <p:sp>
        <p:nvSpPr>
          <p:cNvPr id="5" name="object 5"/>
          <p:cNvSpPr txBox="1">
            <a:spLocks noGrp="1"/>
          </p:cNvSpPr>
          <p:nvPr>
            <p:ph type="title"/>
          </p:nvPr>
        </p:nvSpPr>
        <p:spPr>
          <a:xfrm>
            <a:off x="5713233" y="146962"/>
            <a:ext cx="6861809" cy="1438855"/>
          </a:xfrm>
          <a:prstGeom prst="rect">
            <a:avLst/>
          </a:prstGeom>
        </p:spPr>
        <p:txBody>
          <a:bodyPr vert="horz" wrap="square" lIns="0" tIns="27940" rIns="0" bIns="0" rtlCol="0">
            <a:spAutoFit/>
          </a:bodyPr>
          <a:lstStyle/>
          <a:p>
            <a:pPr marL="12700" marR="5080" indent="1090295">
              <a:lnSpc>
                <a:spcPts val="5480"/>
              </a:lnSpc>
              <a:spcBef>
                <a:spcPts val="220"/>
              </a:spcBef>
            </a:pPr>
            <a:r>
              <a:rPr spc="-150" dirty="0">
                <a:solidFill>
                  <a:srgbClr val="4A0D0A"/>
                </a:solidFill>
                <a:latin typeface="+mn-lt"/>
              </a:rPr>
              <a:t>ФОТО З </a:t>
            </a:r>
            <a:r>
              <a:rPr spc="-150" dirty="0" err="1">
                <a:solidFill>
                  <a:srgbClr val="4A0D0A"/>
                </a:solidFill>
                <a:latin typeface="+mn-lt"/>
              </a:rPr>
              <a:t>ВИСТАВКИ</a:t>
            </a:r>
            <a:r>
              <a:rPr spc="-150" dirty="0">
                <a:solidFill>
                  <a:srgbClr val="4A0D0A"/>
                </a:solidFill>
                <a:latin typeface="+mn-lt"/>
              </a:rPr>
              <a:t>  </a:t>
            </a:r>
            <a:r>
              <a:rPr lang="uk-UA" spc="-150" dirty="0" smtClean="0">
                <a:solidFill>
                  <a:srgbClr val="4A0D0A"/>
                </a:solidFill>
                <a:latin typeface="+mn-lt"/>
              </a:rPr>
              <a:t/>
            </a:r>
            <a:br>
              <a:rPr lang="uk-UA" spc="-150" dirty="0" smtClean="0">
                <a:solidFill>
                  <a:srgbClr val="4A0D0A"/>
                </a:solidFill>
                <a:latin typeface="+mn-lt"/>
              </a:rPr>
            </a:br>
            <a:r>
              <a:rPr spc="-150" dirty="0" smtClean="0">
                <a:latin typeface="+mn-lt"/>
              </a:rPr>
              <a:t>"</a:t>
            </a:r>
            <a:r>
              <a:rPr spc="-150" dirty="0">
                <a:latin typeface="+mn-lt"/>
              </a:rPr>
              <a:t>ГЕРОЇ КОЗАЦЬКОЇ УКРАЇНИ"</a:t>
            </a:r>
          </a:p>
        </p:txBody>
      </p:sp>
      <p:sp>
        <p:nvSpPr>
          <p:cNvPr id="6" name="object 6"/>
          <p:cNvSpPr txBox="1"/>
          <p:nvPr/>
        </p:nvSpPr>
        <p:spPr>
          <a:xfrm>
            <a:off x="2273369" y="1528373"/>
            <a:ext cx="13749655" cy="830356"/>
          </a:xfrm>
          <a:prstGeom prst="rect">
            <a:avLst/>
          </a:prstGeom>
        </p:spPr>
        <p:txBody>
          <a:bodyPr vert="horz" wrap="square" lIns="0" tIns="17145" rIns="0" bIns="0" rtlCol="0">
            <a:spAutoFit/>
          </a:bodyPr>
          <a:lstStyle/>
          <a:p>
            <a:pPr algn="ctr">
              <a:lnSpc>
                <a:spcPct val="100000"/>
              </a:lnSpc>
              <a:spcBef>
                <a:spcPts val="135"/>
              </a:spcBef>
            </a:pPr>
            <a:r>
              <a:rPr sz="2900" spc="-150" dirty="0">
                <a:cs typeface="Tahoma"/>
              </a:rPr>
              <a:t>17 ЛЮТОГО ПО 3 БЕРЕЗНЯ 2021 РОКУ, НАЦІОНАЛЬНИЙ ЗАПОВІДНИК «СОФІЯ </a:t>
            </a:r>
            <a:r>
              <a:rPr sz="2900" spc="-150" dirty="0" err="1">
                <a:cs typeface="Tahoma"/>
              </a:rPr>
              <a:t>КИЇВСЬКА</a:t>
            </a:r>
            <a:r>
              <a:rPr sz="2900" spc="-150" dirty="0" smtClean="0">
                <a:cs typeface="Tahoma"/>
              </a:rPr>
              <a:t>»</a:t>
            </a:r>
            <a:endParaRPr lang="uk-UA" sz="2900" spc="-150" dirty="0">
              <a:cs typeface="Tahoma"/>
            </a:endParaRPr>
          </a:p>
          <a:p>
            <a:pPr algn="ctr">
              <a:lnSpc>
                <a:spcPct val="100000"/>
              </a:lnSpc>
              <a:spcBef>
                <a:spcPts val="135"/>
              </a:spcBef>
            </a:pPr>
            <a:r>
              <a:rPr sz="2300" spc="-150" dirty="0" smtClean="0">
                <a:cs typeface="Tahoma"/>
              </a:rPr>
              <a:t>(</a:t>
            </a:r>
            <a:r>
              <a:rPr sz="2300" spc="-150" dirty="0">
                <a:cs typeface="Tahoma"/>
              </a:rPr>
              <a:t>ФОТО </a:t>
            </a:r>
            <a:r>
              <a:rPr sz="2300" spc="-150" dirty="0" err="1">
                <a:cs typeface="Tahoma"/>
              </a:rPr>
              <a:t>НАДАЛА</a:t>
            </a:r>
            <a:r>
              <a:rPr sz="2300" spc="-150" dirty="0">
                <a:cs typeface="Tahoma"/>
              </a:rPr>
              <a:t> </a:t>
            </a:r>
            <a:r>
              <a:rPr sz="2300" spc="-150" dirty="0" smtClean="0">
                <a:cs typeface="Tahoma"/>
              </a:rPr>
              <a:t>П</a:t>
            </a:r>
            <a:r>
              <a:rPr lang="uk-UA" sz="2300" spc="-150" dirty="0">
                <a:cs typeface="Tahoma"/>
              </a:rPr>
              <a:t>У</a:t>
            </a:r>
            <a:r>
              <a:rPr sz="2300" spc="-150" dirty="0" err="1" smtClean="0">
                <a:cs typeface="Tahoma"/>
              </a:rPr>
              <a:t>ЗИРЕНКО</a:t>
            </a:r>
            <a:r>
              <a:rPr sz="2300" spc="-150" dirty="0" smtClean="0">
                <a:cs typeface="Tahoma"/>
              </a:rPr>
              <a:t> </a:t>
            </a:r>
            <a:r>
              <a:rPr sz="2300" spc="-150" dirty="0">
                <a:cs typeface="Tahoma"/>
              </a:rPr>
              <a:t>Я. 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26670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noFill/>
        </p:spPr>
        <p:txBody>
          <a:bodyPr wrap="square" lIns="0" tIns="0" rIns="0" bIns="0" rtlCol="0"/>
          <a:lstStyle/>
          <a:p>
            <a:endParaRPr/>
          </a:p>
        </p:txBody>
      </p:sp>
      <p:pic>
        <p:nvPicPr>
          <p:cNvPr id="3" name="object 3"/>
          <p:cNvPicPr/>
          <p:nvPr/>
        </p:nvPicPr>
        <p:blipFill>
          <a:blip r:embed="rId3" cstate="print"/>
          <a:stretch>
            <a:fillRect/>
          </a:stretch>
        </p:blipFill>
        <p:spPr>
          <a:xfrm>
            <a:off x="4182745" y="2514600"/>
            <a:ext cx="10620374" cy="6934199"/>
          </a:xfrm>
          <a:prstGeom prst="rect">
            <a:avLst/>
          </a:prstGeom>
        </p:spPr>
      </p:pic>
      <p:sp>
        <p:nvSpPr>
          <p:cNvPr id="4" name="object 4"/>
          <p:cNvSpPr txBox="1">
            <a:spLocks noGrp="1"/>
          </p:cNvSpPr>
          <p:nvPr>
            <p:ph type="title"/>
          </p:nvPr>
        </p:nvSpPr>
        <p:spPr>
          <a:xfrm>
            <a:off x="2325615" y="952500"/>
            <a:ext cx="14093969" cy="1186222"/>
          </a:xfrm>
          <a:prstGeom prst="rect">
            <a:avLst/>
          </a:prstGeom>
        </p:spPr>
        <p:txBody>
          <a:bodyPr vert="horz" wrap="square" lIns="0" tIns="31750" rIns="0" bIns="0" rtlCol="0">
            <a:spAutoFit/>
          </a:bodyPr>
          <a:lstStyle/>
          <a:p>
            <a:pPr marL="1132840" marR="5080" indent="-1120775" algn="ctr">
              <a:lnSpc>
                <a:spcPts val="4500"/>
              </a:lnSpc>
              <a:spcBef>
                <a:spcPts val="250"/>
              </a:spcBef>
            </a:pPr>
            <a:r>
              <a:rPr sz="3800" spc="-150" dirty="0">
                <a:solidFill>
                  <a:srgbClr val="4A0D0A"/>
                </a:solidFill>
                <a:latin typeface="+mn-lt"/>
              </a:rPr>
              <a:t>ПОРТРЕТ СЕВЕРИНА НАЛИВАЙКА ТА ФОТО ЙОГО ПРОТОТИПУ – МАЙОРА  ЗБРОЙНИХ СИЛ УКРАЇНИ, ГЕРОЯ АТО ОЛЕКСАНДРА МОРОЗА</a:t>
            </a:r>
            <a:endParaRPr sz="3800" spc="-15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036" y="1905700"/>
            <a:ext cx="8734425" cy="6477000"/>
          </a:xfrm>
          <a:custGeom>
            <a:avLst/>
            <a:gdLst/>
            <a:ahLst/>
            <a:cxnLst/>
            <a:rect l="l" t="t" r="r" b="b"/>
            <a:pathLst>
              <a:path w="8734425" h="6477000">
                <a:moveTo>
                  <a:pt x="8734424" y="6476931"/>
                </a:moveTo>
                <a:lnTo>
                  <a:pt x="0" y="6476931"/>
                </a:lnTo>
                <a:lnTo>
                  <a:pt x="0" y="0"/>
                </a:lnTo>
                <a:lnTo>
                  <a:pt x="8734424" y="0"/>
                </a:lnTo>
                <a:lnTo>
                  <a:pt x="8734424" y="6476931"/>
                </a:lnTo>
                <a:close/>
              </a:path>
            </a:pathLst>
          </a:custGeom>
          <a:solidFill>
            <a:srgbClr val="E4D0BD">
              <a:alpha val="42749"/>
            </a:srgbClr>
          </a:solidFill>
        </p:spPr>
        <p:txBody>
          <a:bodyPr wrap="square" lIns="0" tIns="0" rIns="0" bIns="0" rtlCol="0"/>
          <a:lstStyle/>
          <a:p>
            <a:endParaRPr/>
          </a:p>
        </p:txBody>
      </p:sp>
      <p:sp>
        <p:nvSpPr>
          <p:cNvPr id="3" name="object 3"/>
          <p:cNvSpPr txBox="1">
            <a:spLocks noGrp="1"/>
          </p:cNvSpPr>
          <p:nvPr>
            <p:ph type="title"/>
          </p:nvPr>
        </p:nvSpPr>
        <p:spPr>
          <a:xfrm>
            <a:off x="5026498" y="725417"/>
            <a:ext cx="9084220" cy="782265"/>
          </a:xfrm>
          <a:prstGeom prst="rect">
            <a:avLst/>
          </a:prstGeom>
        </p:spPr>
        <p:txBody>
          <a:bodyPr vert="horz" wrap="square" lIns="0" tIns="12700" rIns="0" bIns="0" rtlCol="0">
            <a:spAutoFit/>
          </a:bodyPr>
          <a:lstStyle/>
          <a:p>
            <a:pPr marL="12700" algn="ctr">
              <a:lnSpc>
                <a:spcPct val="100000"/>
              </a:lnSpc>
              <a:spcBef>
                <a:spcPts val="100"/>
              </a:spcBef>
            </a:pPr>
            <a:r>
              <a:rPr sz="5000" spc="-150" dirty="0" smtClean="0">
                <a:solidFill>
                  <a:srgbClr val="BE7E17"/>
                </a:solidFill>
                <a:latin typeface="+mn-lt"/>
              </a:rPr>
              <a:t>НАТЮРМОРТ</a:t>
            </a:r>
            <a:r>
              <a:rPr lang="uk-UA" sz="5000" spc="-150" dirty="0">
                <a:solidFill>
                  <a:srgbClr val="BE7E17"/>
                </a:solidFill>
                <a:latin typeface="+mn-lt"/>
              </a:rPr>
              <a:t>И</a:t>
            </a:r>
            <a:r>
              <a:rPr sz="5000" spc="-150" dirty="0" smtClean="0">
                <a:solidFill>
                  <a:srgbClr val="BE7E17"/>
                </a:solidFill>
                <a:latin typeface="+mn-lt"/>
              </a:rPr>
              <a:t> </a:t>
            </a:r>
            <a:r>
              <a:rPr sz="5000" spc="-150" dirty="0">
                <a:solidFill>
                  <a:srgbClr val="BE7E17"/>
                </a:solidFill>
                <a:latin typeface="+mn-lt"/>
              </a:rPr>
              <a:t>Н. ПАВЛУСЕНКО</a:t>
            </a:r>
            <a:endParaRPr sz="5000" spc="-150" dirty="0">
              <a:latin typeface="+mn-lt"/>
            </a:endParaRPr>
          </a:p>
        </p:txBody>
      </p:sp>
      <p:sp>
        <p:nvSpPr>
          <p:cNvPr id="4" name="object 4"/>
          <p:cNvSpPr txBox="1"/>
          <p:nvPr/>
        </p:nvSpPr>
        <p:spPr>
          <a:xfrm>
            <a:off x="1271279" y="8118800"/>
            <a:ext cx="7310962" cy="309059"/>
          </a:xfrm>
          <a:prstGeom prst="rect">
            <a:avLst/>
          </a:prstGeom>
        </p:spPr>
        <p:txBody>
          <a:bodyPr vert="horz" wrap="square" lIns="0" tIns="16510" rIns="0" bIns="0" rtlCol="0">
            <a:spAutoFit/>
          </a:bodyPr>
          <a:lstStyle/>
          <a:p>
            <a:pPr marL="12700">
              <a:lnSpc>
                <a:spcPct val="100000"/>
              </a:lnSpc>
              <a:spcBef>
                <a:spcPts val="130"/>
              </a:spcBef>
            </a:pPr>
            <a:r>
              <a:rPr lang="uk-UA" sz="1900" i="1" spc="-135" dirty="0" smtClean="0">
                <a:latin typeface="Tahoma"/>
                <a:cs typeface="Tahoma"/>
              </a:rPr>
              <a:t>Ярина </a:t>
            </a:r>
            <a:r>
              <a:rPr sz="1900" i="1" spc="-135" dirty="0" smtClean="0">
                <a:latin typeface="Tahoma"/>
                <a:cs typeface="Tahoma"/>
              </a:rPr>
              <a:t>ПУЗИРЕНКО</a:t>
            </a:r>
            <a:r>
              <a:rPr sz="1900" i="1" spc="10" dirty="0" smtClean="0">
                <a:latin typeface="Tahoma"/>
                <a:cs typeface="Tahoma"/>
              </a:rPr>
              <a:t> </a:t>
            </a:r>
            <a:r>
              <a:rPr sz="1900" i="1" spc="-105" dirty="0">
                <a:latin typeface="Tahoma"/>
                <a:cs typeface="Tahoma"/>
              </a:rPr>
              <a:t>Я.В.</a:t>
            </a:r>
            <a:r>
              <a:rPr sz="1900" i="1" spc="5" dirty="0">
                <a:latin typeface="Tahoma"/>
                <a:cs typeface="Tahoma"/>
              </a:rPr>
              <a:t> </a:t>
            </a:r>
            <a:r>
              <a:rPr sz="1900" i="1" spc="-105" dirty="0">
                <a:latin typeface="Tahoma"/>
                <a:cs typeface="Tahoma"/>
              </a:rPr>
              <a:t>«ВІДЛУННЯ</a:t>
            </a:r>
            <a:r>
              <a:rPr sz="1900" i="1" spc="10" dirty="0">
                <a:latin typeface="Tahoma"/>
                <a:cs typeface="Tahoma"/>
              </a:rPr>
              <a:t> </a:t>
            </a:r>
            <a:r>
              <a:rPr sz="1900" i="1" spc="-160" dirty="0">
                <a:latin typeface="Tahoma"/>
                <a:cs typeface="Tahoma"/>
              </a:rPr>
              <a:t>ОСЕНІ»</a:t>
            </a:r>
            <a:r>
              <a:rPr sz="1900" i="1" spc="10" dirty="0">
                <a:latin typeface="Tahoma"/>
                <a:cs typeface="Tahoma"/>
              </a:rPr>
              <a:t> </a:t>
            </a:r>
            <a:r>
              <a:rPr sz="1900" i="1" spc="-150" dirty="0">
                <a:latin typeface="Tahoma"/>
                <a:cs typeface="Tahoma"/>
              </a:rPr>
              <a:t>КВІТИ</a:t>
            </a:r>
            <a:r>
              <a:rPr sz="1900" i="1" spc="5" dirty="0">
                <a:latin typeface="Tahoma"/>
                <a:cs typeface="Tahoma"/>
              </a:rPr>
              <a:t> </a:t>
            </a:r>
            <a:r>
              <a:rPr sz="1900" i="1" spc="-130" dirty="0">
                <a:latin typeface="Tahoma"/>
                <a:cs typeface="Tahoma"/>
              </a:rPr>
              <a:t>УКРАЇНИ</a:t>
            </a:r>
            <a:r>
              <a:rPr sz="1900" i="1" spc="10" dirty="0">
                <a:latin typeface="Tahoma"/>
                <a:cs typeface="Tahoma"/>
              </a:rPr>
              <a:t> </a:t>
            </a:r>
            <a:r>
              <a:rPr sz="1900" i="1" spc="-150" dirty="0">
                <a:latin typeface="Tahoma"/>
                <a:cs typeface="Tahoma"/>
              </a:rPr>
              <a:t>№6,</a:t>
            </a:r>
            <a:r>
              <a:rPr sz="1900" i="1" spc="5" dirty="0">
                <a:latin typeface="Tahoma"/>
                <a:cs typeface="Tahoma"/>
              </a:rPr>
              <a:t> </a:t>
            </a:r>
            <a:r>
              <a:rPr sz="1900" i="1" spc="-85" dirty="0">
                <a:latin typeface="Tahoma"/>
                <a:cs typeface="Tahoma"/>
              </a:rPr>
              <a:t>2016.</a:t>
            </a:r>
            <a:endParaRPr sz="1900" i="1" dirty="0">
              <a:latin typeface="Tahoma"/>
              <a:cs typeface="Tahoma"/>
            </a:endParaRPr>
          </a:p>
        </p:txBody>
      </p:sp>
      <p:sp>
        <p:nvSpPr>
          <p:cNvPr id="5" name="object 5"/>
          <p:cNvSpPr txBox="1"/>
          <p:nvPr/>
        </p:nvSpPr>
        <p:spPr>
          <a:xfrm>
            <a:off x="960532" y="2324734"/>
            <a:ext cx="7726267" cy="5806204"/>
          </a:xfrm>
          <a:prstGeom prst="rect">
            <a:avLst/>
          </a:prstGeom>
        </p:spPr>
        <p:txBody>
          <a:bodyPr vert="horz" wrap="square" lIns="0" tIns="27939" rIns="0" bIns="0" rtlCol="0">
            <a:spAutoFit/>
          </a:bodyPr>
          <a:lstStyle/>
          <a:p>
            <a:pPr>
              <a:lnSpc>
                <a:spcPct val="115000"/>
              </a:lnSpc>
              <a:spcAft>
                <a:spcPts val="1000"/>
              </a:spcAft>
            </a:pPr>
            <a:r>
              <a:rPr lang="uk-UA" sz="2400" dirty="0" smtClean="0">
                <a:effectLst/>
                <a:latin typeface="Calibri" panose="020F0502020204030204" pitchFamily="34" charset="0"/>
                <a:ea typeface="Calibri" panose="020F0502020204030204" pitchFamily="34" charset="0"/>
                <a:cs typeface="Times New Roman" panose="02020603050405020304" pitchFamily="18" charset="0"/>
              </a:rPr>
              <a:t>Зачаровує надзвичайний натюрморт з хризантемами, який зимової пори сприймається як відлуння осені.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2400" dirty="0" smtClean="0">
                <a:effectLst/>
                <a:latin typeface="Calibri" panose="020F0502020204030204" pitchFamily="34" charset="0"/>
                <a:ea typeface="Calibri" panose="020F0502020204030204" pitchFamily="34" charset="0"/>
                <a:cs typeface="Times New Roman" panose="02020603050405020304" pitchFamily="18" charset="0"/>
              </a:rPr>
              <a:t>Вишукана кольорова гама, вдала композиція, віртуозне володіння пензлем, до того ж майстерна передача сонячного світла (а для натюрмортів це дуже важке завдання – тому і мало таких) – цей далеко неповний перелік складових успіху картини відступає на задній план перед враженням, яке вона справляє.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sz="2400" dirty="0" smtClean="0">
                <a:effectLst/>
                <a:latin typeface="Calibri" panose="020F0502020204030204" pitchFamily="34" charset="0"/>
                <a:ea typeface="Calibri" panose="020F0502020204030204" pitchFamily="34" charset="0"/>
                <a:cs typeface="Times New Roman" panose="02020603050405020304" pitchFamily="18" charset="0"/>
              </a:rPr>
              <a:t>У кожного глядача зазвучать особливі струни душі. Хтось зверне увагу на піднесену красу шляхетних хризантем. Когось зігріють життєрадісні промені осіннього сонця. Для декого жовте листя каштанів символізуватиме скороминущість буття… Ніхто не залишиться байдужим</a:t>
            </a:r>
            <a:r>
              <a:rPr lang="uk-UA"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ject 6"/>
          <p:cNvPicPr/>
          <p:nvPr/>
        </p:nvPicPr>
        <p:blipFill>
          <a:blip r:embed="rId3" cstate="print"/>
          <a:stretch>
            <a:fillRect/>
          </a:stretch>
        </p:blipFill>
        <p:spPr>
          <a:xfrm>
            <a:off x="9573847" y="1905666"/>
            <a:ext cx="8372474" cy="6276974"/>
          </a:xfrm>
          <a:prstGeom prst="rect">
            <a:avLst/>
          </a:prstGeom>
        </p:spPr>
      </p:pic>
      <p:sp>
        <p:nvSpPr>
          <p:cNvPr id="7" name="object 8"/>
          <p:cNvSpPr/>
          <p:nvPr/>
        </p:nvSpPr>
        <p:spPr>
          <a:xfrm>
            <a:off x="438065" y="1940137"/>
            <a:ext cx="276570" cy="470724"/>
          </a:xfrm>
          <a:custGeom>
            <a:avLst/>
            <a:gdLst/>
            <a:ahLst/>
            <a:cxnLst/>
            <a:rect l="l" t="t" r="r" b="b"/>
            <a:pathLst>
              <a:path w="317500" h="540385">
                <a:moveTo>
                  <a:pt x="183141" y="540075"/>
                </a:moveTo>
                <a:lnTo>
                  <a:pt x="130920" y="539773"/>
                </a:lnTo>
                <a:lnTo>
                  <a:pt x="89848" y="528665"/>
                </a:lnTo>
                <a:lnTo>
                  <a:pt x="53710" y="506822"/>
                </a:lnTo>
                <a:lnTo>
                  <a:pt x="24283" y="470537"/>
                </a:lnTo>
                <a:lnTo>
                  <a:pt x="7418" y="426302"/>
                </a:lnTo>
                <a:lnTo>
                  <a:pt x="272" y="377761"/>
                </a:lnTo>
                <a:lnTo>
                  <a:pt x="0" y="328563"/>
                </a:lnTo>
                <a:lnTo>
                  <a:pt x="4212" y="276763"/>
                </a:lnTo>
                <a:lnTo>
                  <a:pt x="12756" y="225507"/>
                </a:lnTo>
                <a:lnTo>
                  <a:pt x="26737" y="175745"/>
                </a:lnTo>
                <a:lnTo>
                  <a:pt x="47265" y="128427"/>
                </a:lnTo>
                <a:lnTo>
                  <a:pt x="75522" y="84869"/>
                </a:lnTo>
                <a:lnTo>
                  <a:pt x="111282" y="47350"/>
                </a:lnTo>
                <a:lnTo>
                  <a:pt x="153537" y="18262"/>
                </a:lnTo>
                <a:lnTo>
                  <a:pt x="201281" y="0"/>
                </a:lnTo>
                <a:lnTo>
                  <a:pt x="221557" y="72924"/>
                </a:lnTo>
                <a:lnTo>
                  <a:pt x="211973" y="76551"/>
                </a:lnTo>
                <a:lnTo>
                  <a:pt x="186980" y="91408"/>
                </a:lnTo>
                <a:lnTo>
                  <a:pt x="152219" y="123458"/>
                </a:lnTo>
                <a:lnTo>
                  <a:pt x="113329" y="178664"/>
                </a:lnTo>
                <a:lnTo>
                  <a:pt x="97957" y="217381"/>
                </a:lnTo>
                <a:lnTo>
                  <a:pt x="93070" y="251604"/>
                </a:lnTo>
                <a:lnTo>
                  <a:pt x="93748" y="276029"/>
                </a:lnTo>
                <a:lnTo>
                  <a:pt x="95068" y="285349"/>
                </a:lnTo>
                <a:lnTo>
                  <a:pt x="98828" y="281162"/>
                </a:lnTo>
                <a:lnTo>
                  <a:pt x="161776" y="254307"/>
                </a:lnTo>
                <a:lnTo>
                  <a:pt x="209455" y="254609"/>
                </a:lnTo>
                <a:lnTo>
                  <a:pt x="246434" y="273319"/>
                </a:lnTo>
                <a:lnTo>
                  <a:pt x="277282" y="301689"/>
                </a:lnTo>
                <a:lnTo>
                  <a:pt x="299232" y="333209"/>
                </a:lnTo>
                <a:lnTo>
                  <a:pt x="313503" y="373060"/>
                </a:lnTo>
                <a:lnTo>
                  <a:pt x="317049" y="416051"/>
                </a:lnTo>
                <a:lnTo>
                  <a:pt x="306823" y="456990"/>
                </a:lnTo>
                <a:lnTo>
                  <a:pt x="276354" y="497936"/>
                </a:lnTo>
                <a:lnTo>
                  <a:pt x="233373" y="525880"/>
                </a:lnTo>
                <a:lnTo>
                  <a:pt x="183141" y="540075"/>
                </a:lnTo>
                <a:close/>
              </a:path>
            </a:pathLst>
          </a:custGeom>
          <a:solidFill>
            <a:srgbClr val="ECBCB0"/>
          </a:solidFill>
        </p:spPr>
        <p:txBody>
          <a:bodyPr wrap="square" lIns="0" tIns="0" rIns="0" bIns="0" rtlCol="0"/>
          <a:lstStyle/>
          <a:p>
            <a:endParaRPr/>
          </a:p>
        </p:txBody>
      </p:sp>
      <p:sp>
        <p:nvSpPr>
          <p:cNvPr id="8" name="object 9"/>
          <p:cNvSpPr/>
          <p:nvPr/>
        </p:nvSpPr>
        <p:spPr>
          <a:xfrm>
            <a:off x="782486" y="1978895"/>
            <a:ext cx="284314" cy="479573"/>
          </a:xfrm>
          <a:custGeom>
            <a:avLst/>
            <a:gdLst/>
            <a:ahLst/>
            <a:cxnLst/>
            <a:rect l="l" t="t" r="r" b="b"/>
            <a:pathLst>
              <a:path w="326389" h="550544">
                <a:moveTo>
                  <a:pt x="152001" y="550171"/>
                </a:moveTo>
                <a:lnTo>
                  <a:pt x="103376" y="541326"/>
                </a:lnTo>
                <a:lnTo>
                  <a:pt x="59887" y="517490"/>
                </a:lnTo>
                <a:lnTo>
                  <a:pt x="29985" y="479277"/>
                </a:lnTo>
                <a:lnTo>
                  <a:pt x="11816" y="431062"/>
                </a:lnTo>
                <a:lnTo>
                  <a:pt x="2710" y="378593"/>
                </a:lnTo>
                <a:lnTo>
                  <a:pt x="0" y="327618"/>
                </a:lnTo>
                <a:lnTo>
                  <a:pt x="3069" y="273372"/>
                </a:lnTo>
                <a:lnTo>
                  <a:pt x="12773" y="216341"/>
                </a:lnTo>
                <a:lnTo>
                  <a:pt x="28645" y="160728"/>
                </a:lnTo>
                <a:lnTo>
                  <a:pt x="50219" y="110736"/>
                </a:lnTo>
                <a:lnTo>
                  <a:pt x="76525" y="71771"/>
                </a:lnTo>
                <a:lnTo>
                  <a:pt x="109100" y="41289"/>
                </a:lnTo>
                <a:lnTo>
                  <a:pt x="147616" y="18252"/>
                </a:lnTo>
                <a:lnTo>
                  <a:pt x="191747" y="1620"/>
                </a:lnTo>
                <a:lnTo>
                  <a:pt x="196984" y="0"/>
                </a:lnTo>
                <a:lnTo>
                  <a:pt x="202624" y="2970"/>
                </a:lnTo>
                <a:lnTo>
                  <a:pt x="204369" y="8237"/>
                </a:lnTo>
                <a:lnTo>
                  <a:pt x="227599" y="72654"/>
                </a:lnTo>
                <a:lnTo>
                  <a:pt x="184832" y="87475"/>
                </a:lnTo>
                <a:lnTo>
                  <a:pt x="146932" y="114243"/>
                </a:lnTo>
                <a:lnTo>
                  <a:pt x="111852" y="161243"/>
                </a:lnTo>
                <a:lnTo>
                  <a:pt x="93041" y="211638"/>
                </a:lnTo>
                <a:lnTo>
                  <a:pt x="89361" y="248904"/>
                </a:lnTo>
                <a:lnTo>
                  <a:pt x="92932" y="272015"/>
                </a:lnTo>
                <a:lnTo>
                  <a:pt x="95873" y="279947"/>
                </a:lnTo>
                <a:lnTo>
                  <a:pt x="99633" y="275761"/>
                </a:lnTo>
                <a:lnTo>
                  <a:pt x="157318" y="250250"/>
                </a:lnTo>
                <a:lnTo>
                  <a:pt x="203497" y="246287"/>
                </a:lnTo>
                <a:lnTo>
                  <a:pt x="262646" y="268063"/>
                </a:lnTo>
                <a:lnTo>
                  <a:pt x="301376" y="306325"/>
                </a:lnTo>
                <a:lnTo>
                  <a:pt x="321728" y="353766"/>
                </a:lnTo>
                <a:lnTo>
                  <a:pt x="326167" y="403258"/>
                </a:lnTo>
                <a:lnTo>
                  <a:pt x="317162" y="447672"/>
                </a:lnTo>
                <a:lnTo>
                  <a:pt x="290714" y="493902"/>
                </a:lnTo>
                <a:lnTo>
                  <a:pt x="253515" y="524698"/>
                </a:lnTo>
                <a:lnTo>
                  <a:pt x="206849" y="542607"/>
                </a:lnTo>
                <a:lnTo>
                  <a:pt x="152001" y="550171"/>
                </a:lnTo>
                <a:close/>
              </a:path>
            </a:pathLst>
          </a:custGeom>
          <a:solidFill>
            <a:srgbClr val="CF786F"/>
          </a:solidFill>
        </p:spPr>
        <p:txBody>
          <a:bodyPr wrap="square" lIns="0" tIns="0" rIns="0" bIns="0" rtlCol="0"/>
          <a:lstStyle/>
          <a:p>
            <a:endParaRPr/>
          </a:p>
        </p:txBody>
      </p:sp>
      <p:sp>
        <p:nvSpPr>
          <p:cNvPr id="9" name="object 8"/>
          <p:cNvSpPr/>
          <p:nvPr/>
        </p:nvSpPr>
        <p:spPr>
          <a:xfrm>
            <a:off x="8570428" y="7887474"/>
            <a:ext cx="317500" cy="540385"/>
          </a:xfrm>
          <a:custGeom>
            <a:avLst/>
            <a:gdLst/>
            <a:ahLst/>
            <a:cxnLst/>
            <a:rect l="l" t="t" r="r" b="b"/>
            <a:pathLst>
              <a:path w="317500" h="540385">
                <a:moveTo>
                  <a:pt x="183141" y="540075"/>
                </a:moveTo>
                <a:lnTo>
                  <a:pt x="130920" y="539773"/>
                </a:lnTo>
                <a:lnTo>
                  <a:pt x="89848" y="528665"/>
                </a:lnTo>
                <a:lnTo>
                  <a:pt x="53710" y="506822"/>
                </a:lnTo>
                <a:lnTo>
                  <a:pt x="24283" y="470537"/>
                </a:lnTo>
                <a:lnTo>
                  <a:pt x="7418" y="426302"/>
                </a:lnTo>
                <a:lnTo>
                  <a:pt x="272" y="377761"/>
                </a:lnTo>
                <a:lnTo>
                  <a:pt x="0" y="328563"/>
                </a:lnTo>
                <a:lnTo>
                  <a:pt x="4212" y="276763"/>
                </a:lnTo>
                <a:lnTo>
                  <a:pt x="12756" y="225507"/>
                </a:lnTo>
                <a:lnTo>
                  <a:pt x="26737" y="175745"/>
                </a:lnTo>
                <a:lnTo>
                  <a:pt x="47265" y="128427"/>
                </a:lnTo>
                <a:lnTo>
                  <a:pt x="75522" y="84869"/>
                </a:lnTo>
                <a:lnTo>
                  <a:pt x="111282" y="47350"/>
                </a:lnTo>
                <a:lnTo>
                  <a:pt x="153537" y="18262"/>
                </a:lnTo>
                <a:lnTo>
                  <a:pt x="201281" y="0"/>
                </a:lnTo>
                <a:lnTo>
                  <a:pt x="221557" y="72924"/>
                </a:lnTo>
                <a:lnTo>
                  <a:pt x="211973" y="76551"/>
                </a:lnTo>
                <a:lnTo>
                  <a:pt x="186980" y="91408"/>
                </a:lnTo>
                <a:lnTo>
                  <a:pt x="152219" y="123458"/>
                </a:lnTo>
                <a:lnTo>
                  <a:pt x="113329" y="178664"/>
                </a:lnTo>
                <a:lnTo>
                  <a:pt x="97957" y="217381"/>
                </a:lnTo>
                <a:lnTo>
                  <a:pt x="93070" y="251604"/>
                </a:lnTo>
                <a:lnTo>
                  <a:pt x="93748" y="276029"/>
                </a:lnTo>
                <a:lnTo>
                  <a:pt x="95068" y="285349"/>
                </a:lnTo>
                <a:lnTo>
                  <a:pt x="98828" y="281162"/>
                </a:lnTo>
                <a:lnTo>
                  <a:pt x="161776" y="254307"/>
                </a:lnTo>
                <a:lnTo>
                  <a:pt x="209455" y="254609"/>
                </a:lnTo>
                <a:lnTo>
                  <a:pt x="246434" y="273319"/>
                </a:lnTo>
                <a:lnTo>
                  <a:pt x="277282" y="301689"/>
                </a:lnTo>
                <a:lnTo>
                  <a:pt x="299232" y="333209"/>
                </a:lnTo>
                <a:lnTo>
                  <a:pt x="313503" y="373060"/>
                </a:lnTo>
                <a:lnTo>
                  <a:pt x="317049" y="416051"/>
                </a:lnTo>
                <a:lnTo>
                  <a:pt x="306823" y="456990"/>
                </a:lnTo>
                <a:lnTo>
                  <a:pt x="276354" y="497936"/>
                </a:lnTo>
                <a:lnTo>
                  <a:pt x="233373" y="525880"/>
                </a:lnTo>
                <a:lnTo>
                  <a:pt x="183141" y="540075"/>
                </a:lnTo>
                <a:close/>
              </a:path>
            </a:pathLst>
          </a:custGeom>
          <a:solidFill>
            <a:srgbClr val="ECBCB0"/>
          </a:solidFill>
        </p:spPr>
        <p:txBody>
          <a:bodyPr wrap="square" lIns="0" tIns="0" rIns="0" bIns="0" rtlCol="0"/>
          <a:lstStyle/>
          <a:p>
            <a:endParaRPr/>
          </a:p>
        </p:txBody>
      </p:sp>
      <p:sp>
        <p:nvSpPr>
          <p:cNvPr id="10" name="object 9"/>
          <p:cNvSpPr/>
          <p:nvPr/>
        </p:nvSpPr>
        <p:spPr>
          <a:xfrm>
            <a:off x="8914849" y="7926232"/>
            <a:ext cx="326390" cy="550545"/>
          </a:xfrm>
          <a:custGeom>
            <a:avLst/>
            <a:gdLst/>
            <a:ahLst/>
            <a:cxnLst/>
            <a:rect l="l" t="t" r="r" b="b"/>
            <a:pathLst>
              <a:path w="326389" h="550544">
                <a:moveTo>
                  <a:pt x="152001" y="550171"/>
                </a:moveTo>
                <a:lnTo>
                  <a:pt x="103376" y="541326"/>
                </a:lnTo>
                <a:lnTo>
                  <a:pt x="59887" y="517490"/>
                </a:lnTo>
                <a:lnTo>
                  <a:pt x="29985" y="479277"/>
                </a:lnTo>
                <a:lnTo>
                  <a:pt x="11816" y="431062"/>
                </a:lnTo>
                <a:lnTo>
                  <a:pt x="2710" y="378593"/>
                </a:lnTo>
                <a:lnTo>
                  <a:pt x="0" y="327618"/>
                </a:lnTo>
                <a:lnTo>
                  <a:pt x="3069" y="273372"/>
                </a:lnTo>
                <a:lnTo>
                  <a:pt x="12773" y="216341"/>
                </a:lnTo>
                <a:lnTo>
                  <a:pt x="28645" y="160728"/>
                </a:lnTo>
                <a:lnTo>
                  <a:pt x="50219" y="110736"/>
                </a:lnTo>
                <a:lnTo>
                  <a:pt x="76525" y="71771"/>
                </a:lnTo>
                <a:lnTo>
                  <a:pt x="109100" y="41289"/>
                </a:lnTo>
                <a:lnTo>
                  <a:pt x="147616" y="18252"/>
                </a:lnTo>
                <a:lnTo>
                  <a:pt x="191747" y="1620"/>
                </a:lnTo>
                <a:lnTo>
                  <a:pt x="196984" y="0"/>
                </a:lnTo>
                <a:lnTo>
                  <a:pt x="202624" y="2970"/>
                </a:lnTo>
                <a:lnTo>
                  <a:pt x="204369" y="8237"/>
                </a:lnTo>
                <a:lnTo>
                  <a:pt x="227599" y="72654"/>
                </a:lnTo>
                <a:lnTo>
                  <a:pt x="184832" y="87475"/>
                </a:lnTo>
                <a:lnTo>
                  <a:pt x="146932" y="114243"/>
                </a:lnTo>
                <a:lnTo>
                  <a:pt x="111852" y="161243"/>
                </a:lnTo>
                <a:lnTo>
                  <a:pt x="93041" y="211638"/>
                </a:lnTo>
                <a:lnTo>
                  <a:pt x="89361" y="248904"/>
                </a:lnTo>
                <a:lnTo>
                  <a:pt x="92932" y="272015"/>
                </a:lnTo>
                <a:lnTo>
                  <a:pt x="95873" y="279947"/>
                </a:lnTo>
                <a:lnTo>
                  <a:pt x="99633" y="275761"/>
                </a:lnTo>
                <a:lnTo>
                  <a:pt x="157318" y="250250"/>
                </a:lnTo>
                <a:lnTo>
                  <a:pt x="203497" y="246287"/>
                </a:lnTo>
                <a:lnTo>
                  <a:pt x="262646" y="268063"/>
                </a:lnTo>
                <a:lnTo>
                  <a:pt x="301376" y="306325"/>
                </a:lnTo>
                <a:lnTo>
                  <a:pt x="321728" y="353766"/>
                </a:lnTo>
                <a:lnTo>
                  <a:pt x="326167" y="403258"/>
                </a:lnTo>
                <a:lnTo>
                  <a:pt x="317162" y="447672"/>
                </a:lnTo>
                <a:lnTo>
                  <a:pt x="290714" y="493902"/>
                </a:lnTo>
                <a:lnTo>
                  <a:pt x="253515" y="524698"/>
                </a:lnTo>
                <a:lnTo>
                  <a:pt x="206849" y="542607"/>
                </a:lnTo>
                <a:lnTo>
                  <a:pt x="152001" y="550171"/>
                </a:lnTo>
                <a:close/>
              </a:path>
            </a:pathLst>
          </a:custGeom>
          <a:solidFill>
            <a:srgbClr val="CF786F"/>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201400" y="1934929"/>
            <a:ext cx="5505449" cy="7067549"/>
          </a:xfrm>
          <a:prstGeom prst="rect">
            <a:avLst/>
          </a:prstGeom>
        </p:spPr>
      </p:pic>
      <p:sp>
        <p:nvSpPr>
          <p:cNvPr id="3" name="object 3"/>
          <p:cNvSpPr txBox="1">
            <a:spLocks noGrp="1"/>
          </p:cNvSpPr>
          <p:nvPr>
            <p:ph type="title"/>
          </p:nvPr>
        </p:nvSpPr>
        <p:spPr>
          <a:xfrm>
            <a:off x="4419600" y="815378"/>
            <a:ext cx="9067800" cy="782265"/>
          </a:xfrm>
          <a:prstGeom prst="rect">
            <a:avLst/>
          </a:prstGeom>
        </p:spPr>
        <p:txBody>
          <a:bodyPr vert="horz" wrap="square" lIns="0" tIns="12700" rIns="0" bIns="0" rtlCol="0">
            <a:spAutoFit/>
          </a:bodyPr>
          <a:lstStyle/>
          <a:p>
            <a:pPr marL="12700" algn="ctr">
              <a:lnSpc>
                <a:spcPct val="100000"/>
              </a:lnSpc>
              <a:spcBef>
                <a:spcPts val="100"/>
              </a:spcBef>
            </a:pPr>
            <a:r>
              <a:rPr sz="5000" spc="-150" dirty="0" err="1" smtClean="0">
                <a:solidFill>
                  <a:srgbClr val="BE7E17"/>
                </a:solidFill>
                <a:latin typeface="+mn-lt"/>
              </a:rPr>
              <a:t>НАТЮРМОРТ</a:t>
            </a:r>
            <a:r>
              <a:rPr lang="uk-UA" sz="5000" spc="-150" dirty="0">
                <a:solidFill>
                  <a:srgbClr val="BE7E17"/>
                </a:solidFill>
                <a:latin typeface="+mn-lt"/>
              </a:rPr>
              <a:t>И</a:t>
            </a:r>
            <a:r>
              <a:rPr sz="5000" spc="-150" dirty="0" smtClean="0">
                <a:solidFill>
                  <a:srgbClr val="BE7E17"/>
                </a:solidFill>
                <a:latin typeface="+mn-lt"/>
              </a:rPr>
              <a:t> </a:t>
            </a:r>
            <a:r>
              <a:rPr lang="uk-UA" sz="5000" spc="-150" dirty="0" smtClean="0">
                <a:solidFill>
                  <a:srgbClr val="BE7E17"/>
                </a:solidFill>
                <a:latin typeface="+mn-lt"/>
              </a:rPr>
              <a:t> </a:t>
            </a:r>
            <a:r>
              <a:rPr sz="5000" spc="-150" dirty="0" smtClean="0">
                <a:solidFill>
                  <a:srgbClr val="BE7E17"/>
                </a:solidFill>
                <a:latin typeface="+mn-lt"/>
              </a:rPr>
              <a:t>Н</a:t>
            </a:r>
            <a:r>
              <a:rPr sz="5000" spc="-150" dirty="0">
                <a:solidFill>
                  <a:srgbClr val="BE7E17"/>
                </a:solidFill>
                <a:latin typeface="+mn-lt"/>
              </a:rPr>
              <a:t>. ПАВЛУСЕНКО</a:t>
            </a:r>
            <a:endParaRPr sz="5000" spc="-150" dirty="0">
              <a:latin typeface="+mn-lt"/>
            </a:endParaRPr>
          </a:p>
        </p:txBody>
      </p:sp>
      <p:pic>
        <p:nvPicPr>
          <p:cNvPr id="5" name="object 5"/>
          <p:cNvPicPr/>
          <p:nvPr/>
        </p:nvPicPr>
        <p:blipFill>
          <a:blip r:embed="rId4" cstate="print"/>
          <a:stretch>
            <a:fillRect/>
          </a:stretch>
        </p:blipFill>
        <p:spPr>
          <a:xfrm>
            <a:off x="1295400" y="2034942"/>
            <a:ext cx="8286749" cy="68675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Рисунок 5" descr="Немає опису світли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04899"/>
            <a:ext cx="5029200" cy="7553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Рисунок 6" descr="Немає опису світлин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104900"/>
            <a:ext cx="7696200" cy="7511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9677400" y="-3143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9"/>
          <p:cNvSpPr>
            <a:spLocks noChangeArrowheads="1"/>
          </p:cNvSpPr>
          <p:nvPr/>
        </p:nvSpPr>
        <p:spPr bwMode="auto">
          <a:xfrm>
            <a:off x="9677400" y="36957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9" name="Rectangle 10"/>
          <p:cNvSpPr>
            <a:spLocks noChangeArrowheads="1"/>
          </p:cNvSpPr>
          <p:nvPr/>
        </p:nvSpPr>
        <p:spPr bwMode="auto">
          <a:xfrm>
            <a:off x="1421296" y="8471118"/>
            <a:ext cx="151141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89038" algn="l"/>
              </a:tabLst>
              <a:defRPr>
                <a:solidFill>
                  <a:schemeClr val="tx1"/>
                </a:solidFill>
                <a:latin typeface="Arial" panose="020B0604020202020204" pitchFamily="34" charset="0"/>
              </a:defRPr>
            </a:lvl1pPr>
            <a:lvl2pPr eaLnBrk="0" fontAlgn="base" hangingPunct="0">
              <a:spcBef>
                <a:spcPct val="0"/>
              </a:spcBef>
              <a:spcAft>
                <a:spcPct val="0"/>
              </a:spcAft>
              <a:tabLst>
                <a:tab pos="1189038" algn="l"/>
              </a:tabLst>
              <a:defRPr>
                <a:solidFill>
                  <a:schemeClr val="tx1"/>
                </a:solidFill>
                <a:latin typeface="Arial" panose="020B0604020202020204" pitchFamily="34" charset="0"/>
              </a:defRPr>
            </a:lvl2pPr>
            <a:lvl3pPr eaLnBrk="0" fontAlgn="base" hangingPunct="0">
              <a:spcBef>
                <a:spcPct val="0"/>
              </a:spcBef>
              <a:spcAft>
                <a:spcPct val="0"/>
              </a:spcAft>
              <a:tabLst>
                <a:tab pos="1189038" algn="l"/>
              </a:tabLst>
              <a:defRPr>
                <a:solidFill>
                  <a:schemeClr val="tx1"/>
                </a:solidFill>
                <a:latin typeface="Arial" panose="020B0604020202020204" pitchFamily="34" charset="0"/>
              </a:defRPr>
            </a:lvl3pPr>
            <a:lvl4pPr eaLnBrk="0" fontAlgn="base" hangingPunct="0">
              <a:spcBef>
                <a:spcPct val="0"/>
              </a:spcBef>
              <a:spcAft>
                <a:spcPct val="0"/>
              </a:spcAft>
              <a:tabLst>
                <a:tab pos="1189038" algn="l"/>
              </a:tabLst>
              <a:defRPr>
                <a:solidFill>
                  <a:schemeClr val="tx1"/>
                </a:solidFill>
                <a:latin typeface="Arial" panose="020B0604020202020204" pitchFamily="34" charset="0"/>
              </a:defRPr>
            </a:lvl4pPr>
            <a:lvl5pPr eaLnBrk="0" fontAlgn="base" hangingPunct="0">
              <a:spcBef>
                <a:spcPct val="0"/>
              </a:spcBef>
              <a:spcAft>
                <a:spcPct val="0"/>
              </a:spcAft>
              <a:tabLst>
                <a:tab pos="1189038" algn="l"/>
              </a:tabLst>
              <a:defRPr>
                <a:solidFill>
                  <a:schemeClr val="tx1"/>
                </a:solidFill>
                <a:latin typeface="Arial" panose="020B0604020202020204" pitchFamily="34" charset="0"/>
              </a:defRPr>
            </a:lvl5pPr>
            <a:lvl6pPr eaLnBrk="0" fontAlgn="base" hangingPunct="0">
              <a:spcBef>
                <a:spcPct val="0"/>
              </a:spcBef>
              <a:spcAft>
                <a:spcPct val="0"/>
              </a:spcAft>
              <a:tabLst>
                <a:tab pos="1189038" algn="l"/>
              </a:tabLst>
              <a:defRPr>
                <a:solidFill>
                  <a:schemeClr val="tx1"/>
                </a:solidFill>
                <a:latin typeface="Arial" panose="020B0604020202020204" pitchFamily="34" charset="0"/>
              </a:defRPr>
            </a:lvl6pPr>
            <a:lvl7pPr eaLnBrk="0" fontAlgn="base" hangingPunct="0">
              <a:spcBef>
                <a:spcPct val="0"/>
              </a:spcBef>
              <a:spcAft>
                <a:spcPct val="0"/>
              </a:spcAft>
              <a:tabLst>
                <a:tab pos="1189038" algn="l"/>
              </a:tabLst>
              <a:defRPr>
                <a:solidFill>
                  <a:schemeClr val="tx1"/>
                </a:solidFill>
                <a:latin typeface="Arial" panose="020B0604020202020204" pitchFamily="34" charset="0"/>
              </a:defRPr>
            </a:lvl7pPr>
            <a:lvl8pPr eaLnBrk="0" fontAlgn="base" hangingPunct="0">
              <a:spcBef>
                <a:spcPct val="0"/>
              </a:spcBef>
              <a:spcAft>
                <a:spcPct val="0"/>
              </a:spcAft>
              <a:tabLst>
                <a:tab pos="1189038" algn="l"/>
              </a:tabLst>
              <a:defRPr>
                <a:solidFill>
                  <a:schemeClr val="tx1"/>
                </a:solidFill>
                <a:latin typeface="Arial" panose="020B0604020202020204" pitchFamily="34" charset="0"/>
              </a:defRPr>
            </a:lvl8pPr>
            <a:lvl9pPr eaLnBrk="0" fontAlgn="base" hangingPunct="0">
              <a:spcBef>
                <a:spcPct val="0"/>
              </a:spcBef>
              <a:spcAft>
                <a:spcPct val="0"/>
              </a:spcAft>
              <a:tabLst>
                <a:tab pos="1189038" algn="l"/>
              </a:tabLst>
              <a:defRPr>
                <a:solidFill>
                  <a:schemeClr val="tx1"/>
                </a:solidFill>
                <a:latin typeface="Arial" panose="020B0604020202020204" pitchFamily="34" charset="0"/>
              </a:defRPr>
            </a:lvl9pPr>
          </a:lstStyle>
          <a:p>
            <a:pPr algn="just"/>
            <a:endParaRPr kumimoji="0" lang="uk-UA" sz="3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algn="just"/>
            <a:r>
              <a:rPr kumimoji="0" lang="uk-UA" sz="3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Храмова ікона </a:t>
            </a:r>
            <a:r>
              <a:rPr kumimoji="0" lang="uk-UA" sz="3200" b="0" i="0" u="none" strike="noStrike" cap="none" normalizeH="0" baseline="0" dirty="0" err="1" smtClean="0">
                <a:ln>
                  <a:noFill/>
                </a:ln>
                <a:solidFill>
                  <a:schemeClr val="tx1"/>
                </a:solidFill>
                <a:effectLst/>
                <a:latin typeface="+mn-lt"/>
                <a:ea typeface="Calibri" panose="020F0502020204030204" pitchFamily="34" charset="0"/>
                <a:cs typeface="Times New Roman" panose="02020603050405020304" pitchFamily="18" charset="0"/>
              </a:rPr>
              <a:t>св.муч.Тетяни</a:t>
            </a:r>
            <a:r>
              <a:rPr kumimoji="0" lang="uk-UA" sz="3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a:t>
            </a:r>
            <a:r>
              <a:rPr lang="uk-UA" sz="3200" dirty="0" smtClean="0">
                <a:latin typeface="+mn-lt"/>
                <a:ea typeface="Calibri" panose="020F0502020204030204" pitchFamily="34" charset="0"/>
                <a:cs typeface="Times New Roman" panose="02020603050405020304" pitchFamily="18" charset="0"/>
              </a:rPr>
              <a:t>«</a:t>
            </a:r>
            <a:r>
              <a:rPr lang="uk-UA" sz="3200" dirty="0">
                <a:latin typeface="+mn-lt"/>
                <a:ea typeface="Calibri" panose="020F0502020204030204" pitchFamily="34" charset="0"/>
                <a:cs typeface="Times New Roman" panose="02020603050405020304" pitchFamily="18" charset="0"/>
              </a:rPr>
              <a:t>Варшавське гетто»</a:t>
            </a:r>
            <a:endParaRPr lang="uk-UA" sz="3200" dirty="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1189038" algn="l"/>
              </a:tabLst>
            </a:pPr>
            <a:r>
              <a:rPr kumimoji="0" lang="uk-UA" sz="3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072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3000" y="1562100"/>
            <a:ext cx="16005175" cy="5947782"/>
          </a:xfrm>
          <a:prstGeom prst="rect">
            <a:avLst/>
          </a:prstGeom>
        </p:spPr>
        <p:txBody>
          <a:bodyPr vert="horz" wrap="square" lIns="0" tIns="12700" rIns="0" bIns="0" rtlCol="0">
            <a:spAutoFit/>
          </a:bodyPr>
          <a:lstStyle/>
          <a:p>
            <a:pPr marL="236220" algn="ctr">
              <a:lnSpc>
                <a:spcPct val="100000"/>
              </a:lnSpc>
              <a:spcBef>
                <a:spcPts val="100"/>
              </a:spcBef>
            </a:pPr>
            <a:r>
              <a:rPr sz="2800" spc="-150" dirty="0" err="1" smtClean="0">
                <a:cs typeface="Tahoma"/>
              </a:rPr>
              <a:t>СПИСОК</a:t>
            </a:r>
            <a:r>
              <a:rPr sz="2800" spc="-150" dirty="0" smtClean="0">
                <a:cs typeface="Tahoma"/>
              </a:rPr>
              <a:t> </a:t>
            </a:r>
            <a:r>
              <a:rPr sz="2800" spc="-150" dirty="0">
                <a:cs typeface="Tahoma"/>
              </a:rPr>
              <a:t>ВИКОРИСТАНИХ ДЖЕРЕЛ</a:t>
            </a:r>
          </a:p>
          <a:p>
            <a:pPr marL="12700" marR="1529080" algn="just">
              <a:lnSpc>
                <a:spcPts val="3300"/>
              </a:lnSpc>
              <a:spcBef>
                <a:spcPts val="3400"/>
              </a:spcBef>
              <a:buAutoNum type="arabicPeriod"/>
              <a:tabLst>
                <a:tab pos="248920" algn="l"/>
              </a:tabLst>
            </a:pPr>
            <a:r>
              <a:rPr sz="2800" spc="-200" dirty="0" err="1" smtClean="0">
                <a:cs typeface="Tahoma"/>
              </a:rPr>
              <a:t>Музей</a:t>
            </a:r>
            <a:r>
              <a:rPr sz="2800" dirty="0" smtClean="0">
                <a:cs typeface="Tahoma"/>
              </a:rPr>
              <a:t> </a:t>
            </a:r>
            <a:r>
              <a:rPr sz="2800" spc="-190" dirty="0" err="1" smtClean="0">
                <a:cs typeface="Tahoma"/>
              </a:rPr>
              <a:t>Гетьманства</a:t>
            </a:r>
            <a:r>
              <a:rPr sz="2800" spc="-190" dirty="0" smtClean="0">
                <a:cs typeface="Tahoma"/>
              </a:rPr>
              <a:t>.</a:t>
            </a:r>
            <a:r>
              <a:rPr sz="2800" dirty="0" smtClean="0">
                <a:cs typeface="Tahoma"/>
              </a:rPr>
              <a:t> </a:t>
            </a:r>
            <a:r>
              <a:rPr sz="2800" spc="-140" dirty="0" err="1" smtClean="0">
                <a:cs typeface="Tahoma"/>
              </a:rPr>
              <a:t>Мистецькі</a:t>
            </a:r>
            <a:r>
              <a:rPr sz="2800" dirty="0" smtClean="0">
                <a:cs typeface="Tahoma"/>
              </a:rPr>
              <a:t> </a:t>
            </a:r>
            <a:r>
              <a:rPr sz="2800" spc="-185" dirty="0" err="1" smtClean="0">
                <a:cs typeface="Tahoma"/>
              </a:rPr>
              <a:t>виставки</a:t>
            </a:r>
            <a:r>
              <a:rPr sz="2800" spc="-185" dirty="0" smtClean="0">
                <a:cs typeface="Tahoma"/>
              </a:rPr>
              <a:t>,</a:t>
            </a:r>
            <a:r>
              <a:rPr sz="2800" spc="5" dirty="0" smtClean="0">
                <a:cs typeface="Tahoma"/>
              </a:rPr>
              <a:t> </a:t>
            </a:r>
            <a:r>
              <a:rPr sz="2800" spc="-190" dirty="0" err="1" smtClean="0">
                <a:cs typeface="Tahoma"/>
              </a:rPr>
              <a:t>Наталя</a:t>
            </a:r>
            <a:r>
              <a:rPr sz="2800" dirty="0" smtClean="0">
                <a:cs typeface="Tahoma"/>
              </a:rPr>
              <a:t> </a:t>
            </a:r>
            <a:r>
              <a:rPr sz="2800" spc="-170" dirty="0" err="1" smtClean="0">
                <a:cs typeface="Tahoma"/>
              </a:rPr>
              <a:t>Павлусенко</a:t>
            </a:r>
            <a:r>
              <a:rPr sz="2800" dirty="0" smtClean="0">
                <a:cs typeface="Tahoma"/>
              </a:rPr>
              <a:t> </a:t>
            </a:r>
            <a:r>
              <a:rPr sz="2800" spc="-440" dirty="0" smtClean="0">
                <a:cs typeface="Tahoma"/>
              </a:rPr>
              <a:t>:</a:t>
            </a:r>
            <a:r>
              <a:rPr sz="2800" spc="-430" dirty="0" smtClean="0">
                <a:cs typeface="Tahoma"/>
              </a:rPr>
              <a:t> </a:t>
            </a:r>
            <a:r>
              <a:rPr sz="2800" spc="-190" dirty="0" err="1" smtClean="0">
                <a:cs typeface="Tahoma"/>
              </a:rPr>
              <a:t>вебсайт</a:t>
            </a:r>
            <a:r>
              <a:rPr sz="2800" spc="-190" dirty="0" smtClean="0">
                <a:cs typeface="Tahoma"/>
              </a:rPr>
              <a:t>.</a:t>
            </a:r>
            <a:r>
              <a:rPr sz="2800" spc="5" dirty="0" smtClean="0">
                <a:cs typeface="Tahoma"/>
              </a:rPr>
              <a:t> </a:t>
            </a:r>
            <a:r>
              <a:rPr sz="2800" spc="-250" dirty="0" smtClean="0">
                <a:cs typeface="Tahoma"/>
              </a:rPr>
              <a:t>URL:</a:t>
            </a:r>
            <a:r>
              <a:rPr sz="2800" spc="-5" dirty="0" smtClean="0">
                <a:cs typeface="Tahoma"/>
              </a:rPr>
              <a:t> </a:t>
            </a:r>
            <a:r>
              <a:rPr lang="en-US" sz="2800" spc="-5" dirty="0" smtClean="0">
                <a:cs typeface="Tahoma"/>
                <a:hlinkClick r:id="rId3"/>
              </a:rPr>
              <a:t>https://</a:t>
            </a:r>
            <a:r>
              <a:rPr lang="en-US" sz="2800" spc="-5" dirty="0" err="1" smtClean="0">
                <a:cs typeface="Tahoma"/>
                <a:hlinkClick r:id="rId3"/>
              </a:rPr>
              <a:t>www.getman-museum.kiev.ua</a:t>
            </a:r>
            <a:r>
              <a:rPr lang="en-US" sz="2800" spc="-5" dirty="0" smtClean="0">
                <a:cs typeface="Tahoma"/>
                <a:hlinkClick r:id="rId3"/>
              </a:rPr>
              <a:t>/</a:t>
            </a:r>
            <a:r>
              <a:rPr lang="en-US" sz="2800" spc="-5" dirty="0" err="1" smtClean="0">
                <a:cs typeface="Tahoma"/>
                <a:hlinkClick r:id="rId3"/>
              </a:rPr>
              <a:t>index.php</a:t>
            </a:r>
            <a:r>
              <a:rPr lang="en-US" sz="2800" spc="-5" dirty="0" smtClean="0">
                <a:cs typeface="Tahoma"/>
                <a:hlinkClick r:id="rId3"/>
              </a:rPr>
              <a:t>/art/99-a-34</a:t>
            </a:r>
            <a:r>
              <a:rPr lang="uk-UA" sz="2800" spc="-5" dirty="0" smtClean="0">
                <a:cs typeface="Tahoma"/>
              </a:rPr>
              <a:t>  </a:t>
            </a:r>
          </a:p>
          <a:p>
            <a:pPr marL="12700" marR="1529080" algn="just">
              <a:lnSpc>
                <a:spcPts val="3300"/>
              </a:lnSpc>
              <a:spcBef>
                <a:spcPts val="3400"/>
              </a:spcBef>
              <a:buAutoNum type="arabicPeriod"/>
              <a:tabLst>
                <a:tab pos="248920" algn="l"/>
              </a:tabLst>
            </a:pPr>
            <a:r>
              <a:rPr sz="2800" spc="-160" dirty="0" err="1" smtClean="0">
                <a:cs typeface="Tahoma"/>
              </a:rPr>
              <a:t>Небельська</a:t>
            </a:r>
            <a:r>
              <a:rPr sz="2800" dirty="0" smtClean="0">
                <a:cs typeface="Tahoma"/>
              </a:rPr>
              <a:t> </a:t>
            </a:r>
            <a:r>
              <a:rPr sz="2800" spc="-260" dirty="0">
                <a:cs typeface="Tahoma"/>
              </a:rPr>
              <a:t>А.</a:t>
            </a:r>
            <a:r>
              <a:rPr sz="2800" dirty="0">
                <a:cs typeface="Tahoma"/>
              </a:rPr>
              <a:t> </a:t>
            </a:r>
            <a:r>
              <a:rPr sz="2800" spc="-195" dirty="0">
                <a:cs typeface="Tahoma"/>
              </a:rPr>
              <a:t>Художниця</a:t>
            </a:r>
            <a:r>
              <a:rPr sz="2800" dirty="0">
                <a:cs typeface="Tahoma"/>
              </a:rPr>
              <a:t> </a:t>
            </a:r>
            <a:r>
              <a:rPr sz="2800" spc="-150" dirty="0">
                <a:cs typeface="Tahoma"/>
              </a:rPr>
              <a:t>Наталія</a:t>
            </a:r>
            <a:r>
              <a:rPr sz="2800" dirty="0">
                <a:cs typeface="Tahoma"/>
              </a:rPr>
              <a:t> </a:t>
            </a:r>
            <a:r>
              <a:rPr sz="2800" spc="-170" dirty="0">
                <a:cs typeface="Tahoma"/>
              </a:rPr>
              <a:t>Павлусенко</a:t>
            </a:r>
            <a:r>
              <a:rPr sz="2800" spc="5" dirty="0">
                <a:cs typeface="Tahoma"/>
              </a:rPr>
              <a:t> </a:t>
            </a:r>
            <a:r>
              <a:rPr sz="2800" spc="-440" dirty="0">
                <a:cs typeface="Tahoma"/>
              </a:rPr>
              <a:t>:</a:t>
            </a:r>
            <a:r>
              <a:rPr sz="2800" spc="-430" dirty="0">
                <a:cs typeface="Tahoma"/>
              </a:rPr>
              <a:t> </a:t>
            </a:r>
            <a:r>
              <a:rPr sz="2800" spc="-225" dirty="0">
                <a:cs typeface="Tahoma"/>
              </a:rPr>
              <a:t>Хочу</a:t>
            </a:r>
            <a:r>
              <a:rPr sz="2800" dirty="0">
                <a:cs typeface="Tahoma"/>
              </a:rPr>
              <a:t> </a:t>
            </a:r>
            <a:r>
              <a:rPr sz="2800" spc="-185" dirty="0">
                <a:cs typeface="Tahoma"/>
              </a:rPr>
              <a:t>залатати</a:t>
            </a:r>
            <a:r>
              <a:rPr sz="2800" dirty="0">
                <a:cs typeface="Tahoma"/>
              </a:rPr>
              <a:t> </a:t>
            </a:r>
            <a:r>
              <a:rPr sz="2800" spc="-45" dirty="0">
                <a:cs typeface="Tahoma"/>
              </a:rPr>
              <a:t>білі</a:t>
            </a:r>
            <a:r>
              <a:rPr sz="2800" dirty="0">
                <a:cs typeface="Tahoma"/>
              </a:rPr>
              <a:t> </a:t>
            </a:r>
            <a:r>
              <a:rPr sz="2800" spc="-195" dirty="0">
                <a:cs typeface="Tahoma"/>
              </a:rPr>
              <a:t>плями</a:t>
            </a:r>
            <a:r>
              <a:rPr sz="2800" spc="5" dirty="0">
                <a:cs typeface="Tahoma"/>
              </a:rPr>
              <a:t> </a:t>
            </a:r>
            <a:r>
              <a:rPr sz="2800" spc="-310" dirty="0">
                <a:cs typeface="Tahoma"/>
              </a:rPr>
              <a:t>в</a:t>
            </a:r>
            <a:r>
              <a:rPr sz="2800" dirty="0">
                <a:cs typeface="Tahoma"/>
              </a:rPr>
              <a:t> </a:t>
            </a:r>
            <a:r>
              <a:rPr sz="2800" spc="-70" dirty="0">
                <a:cs typeface="Tahoma"/>
              </a:rPr>
              <a:t>історії</a:t>
            </a:r>
            <a:r>
              <a:rPr sz="2800" dirty="0">
                <a:cs typeface="Tahoma"/>
              </a:rPr>
              <a:t> </a:t>
            </a:r>
            <a:r>
              <a:rPr sz="2800" spc="15" dirty="0">
                <a:cs typeface="Tahoma"/>
              </a:rPr>
              <a:t>//</a:t>
            </a:r>
            <a:r>
              <a:rPr sz="2800" dirty="0">
                <a:cs typeface="Tahoma"/>
              </a:rPr>
              <a:t> </a:t>
            </a:r>
            <a:r>
              <a:rPr sz="2800" spc="-155" dirty="0">
                <a:cs typeface="Tahoma"/>
              </a:rPr>
              <a:t>Україна</a:t>
            </a:r>
            <a:r>
              <a:rPr sz="2800" spc="5" dirty="0">
                <a:cs typeface="Tahoma"/>
              </a:rPr>
              <a:t> </a:t>
            </a:r>
            <a:r>
              <a:rPr sz="2800" spc="-180" dirty="0">
                <a:cs typeface="Tahoma"/>
              </a:rPr>
              <a:t>молода</a:t>
            </a:r>
            <a:r>
              <a:rPr sz="2800" dirty="0">
                <a:cs typeface="Tahoma"/>
              </a:rPr>
              <a:t> </a:t>
            </a:r>
            <a:r>
              <a:rPr sz="2800" spc="-440" dirty="0">
                <a:cs typeface="Tahoma"/>
              </a:rPr>
              <a:t>: </a:t>
            </a:r>
            <a:r>
              <a:rPr sz="2800" spc="-860" dirty="0">
                <a:cs typeface="Tahoma"/>
              </a:rPr>
              <a:t> </a:t>
            </a:r>
            <a:r>
              <a:rPr sz="2800" spc="-204" dirty="0">
                <a:cs typeface="Tahoma"/>
              </a:rPr>
              <a:t>газета.</a:t>
            </a:r>
            <a:r>
              <a:rPr sz="2800" spc="-15" dirty="0">
                <a:cs typeface="Tahoma"/>
              </a:rPr>
              <a:t> </a:t>
            </a:r>
            <a:r>
              <a:rPr sz="2800" spc="-150" dirty="0">
                <a:cs typeface="Tahoma"/>
              </a:rPr>
              <a:t>–</a:t>
            </a:r>
            <a:r>
              <a:rPr sz="2800" spc="-10" dirty="0">
                <a:cs typeface="Tahoma"/>
              </a:rPr>
              <a:t> </a:t>
            </a:r>
            <a:r>
              <a:rPr sz="2800" spc="-204" dirty="0">
                <a:cs typeface="Tahoma"/>
              </a:rPr>
              <a:t>2017.</a:t>
            </a:r>
            <a:r>
              <a:rPr sz="2800" spc="-10" dirty="0">
                <a:cs typeface="Tahoma"/>
              </a:rPr>
              <a:t> </a:t>
            </a:r>
            <a:r>
              <a:rPr sz="2800" spc="-150" dirty="0">
                <a:cs typeface="Tahoma"/>
              </a:rPr>
              <a:t>–</a:t>
            </a:r>
            <a:r>
              <a:rPr sz="2800" spc="-10" dirty="0">
                <a:cs typeface="Tahoma"/>
              </a:rPr>
              <a:t> </a:t>
            </a:r>
            <a:r>
              <a:rPr sz="2800" spc="-290" dirty="0">
                <a:cs typeface="Tahoma"/>
              </a:rPr>
              <a:t>№127.</a:t>
            </a:r>
            <a:r>
              <a:rPr sz="2800" spc="-10" dirty="0">
                <a:cs typeface="Tahoma"/>
              </a:rPr>
              <a:t> </a:t>
            </a:r>
            <a:r>
              <a:rPr sz="2800" spc="-150" dirty="0">
                <a:cs typeface="Tahoma"/>
              </a:rPr>
              <a:t>–</a:t>
            </a:r>
            <a:r>
              <a:rPr sz="2800" spc="-10" dirty="0">
                <a:cs typeface="Tahoma"/>
              </a:rPr>
              <a:t> </a:t>
            </a:r>
            <a:r>
              <a:rPr sz="2800" spc="-229" dirty="0">
                <a:cs typeface="Tahoma"/>
              </a:rPr>
              <a:t>С.</a:t>
            </a:r>
            <a:r>
              <a:rPr sz="2800" spc="-10" dirty="0">
                <a:cs typeface="Tahoma"/>
              </a:rPr>
              <a:t> </a:t>
            </a:r>
            <a:r>
              <a:rPr sz="2800" spc="-204" dirty="0">
                <a:cs typeface="Tahoma"/>
              </a:rPr>
              <a:t>10-11.</a:t>
            </a:r>
            <a:endParaRPr sz="2800" dirty="0">
              <a:cs typeface="Tahoma"/>
            </a:endParaRPr>
          </a:p>
          <a:p>
            <a:pPr marL="372745" indent="-360680" algn="just">
              <a:lnSpc>
                <a:spcPct val="100000"/>
              </a:lnSpc>
              <a:spcBef>
                <a:spcPts val="3140"/>
              </a:spcBef>
              <a:buAutoNum type="arabicPeriod"/>
              <a:tabLst>
                <a:tab pos="373380" algn="l"/>
              </a:tabLst>
            </a:pPr>
            <a:r>
              <a:rPr sz="2800" spc="-180" dirty="0">
                <a:cs typeface="Tahoma"/>
              </a:rPr>
              <a:t>П</a:t>
            </a:r>
            <a:r>
              <a:rPr sz="2800" spc="-170" dirty="0">
                <a:cs typeface="Tahoma"/>
              </a:rPr>
              <a:t>а</a:t>
            </a:r>
            <a:r>
              <a:rPr sz="2800" spc="-200" dirty="0">
                <a:cs typeface="Tahoma"/>
              </a:rPr>
              <a:t>в</a:t>
            </a:r>
            <a:r>
              <a:rPr sz="2800" spc="-90" dirty="0">
                <a:cs typeface="Tahoma"/>
              </a:rPr>
              <a:t>л</a:t>
            </a:r>
            <a:r>
              <a:rPr sz="2800" spc="-190" dirty="0">
                <a:cs typeface="Tahoma"/>
              </a:rPr>
              <a:t>у</a:t>
            </a:r>
            <a:r>
              <a:rPr sz="2800" spc="-35" dirty="0">
                <a:cs typeface="Tahoma"/>
              </a:rPr>
              <a:t>с</a:t>
            </a:r>
            <a:r>
              <a:rPr sz="2800" spc="-185" dirty="0">
                <a:cs typeface="Tahoma"/>
              </a:rPr>
              <a:t>ен</a:t>
            </a:r>
            <a:r>
              <a:rPr sz="2800" spc="-125" dirty="0">
                <a:cs typeface="Tahoma"/>
              </a:rPr>
              <a:t>к</a:t>
            </a:r>
            <a:r>
              <a:rPr sz="2800" spc="-335" dirty="0">
                <a:cs typeface="Tahoma"/>
              </a:rPr>
              <a:t>о</a:t>
            </a:r>
            <a:r>
              <a:rPr sz="2800" spc="-10" dirty="0">
                <a:cs typeface="Tahoma"/>
              </a:rPr>
              <a:t> </a:t>
            </a:r>
            <a:r>
              <a:rPr sz="2800" spc="-210" dirty="0">
                <a:cs typeface="Tahoma"/>
              </a:rPr>
              <a:t>Н</a:t>
            </a:r>
            <a:r>
              <a:rPr sz="2800" spc="-325" dirty="0">
                <a:cs typeface="Tahoma"/>
              </a:rPr>
              <a:t>.</a:t>
            </a:r>
            <a:r>
              <a:rPr sz="2800" spc="-10" dirty="0">
                <a:cs typeface="Tahoma"/>
              </a:rPr>
              <a:t> </a:t>
            </a:r>
            <a:r>
              <a:rPr sz="2800" spc="-200" dirty="0">
                <a:cs typeface="Tahoma"/>
              </a:rPr>
              <a:t>М</a:t>
            </a:r>
            <a:r>
              <a:rPr sz="2800" spc="-325" dirty="0">
                <a:cs typeface="Tahoma"/>
              </a:rPr>
              <a:t>.</a:t>
            </a:r>
            <a:r>
              <a:rPr sz="2800" spc="-10" dirty="0">
                <a:cs typeface="Tahoma"/>
              </a:rPr>
              <a:t> </a:t>
            </a:r>
            <a:r>
              <a:rPr sz="2800" spc="-180" dirty="0">
                <a:cs typeface="Tahoma"/>
              </a:rPr>
              <a:t>П</a:t>
            </a:r>
            <a:r>
              <a:rPr sz="2800" spc="-190" dirty="0">
                <a:cs typeface="Tahoma"/>
              </a:rPr>
              <a:t>р</a:t>
            </a:r>
            <a:r>
              <a:rPr sz="2800" spc="-335" dirty="0">
                <a:cs typeface="Tahoma"/>
              </a:rPr>
              <a:t>о</a:t>
            </a:r>
            <a:r>
              <a:rPr sz="2800" spc="-10" dirty="0">
                <a:cs typeface="Tahoma"/>
              </a:rPr>
              <a:t> </a:t>
            </a:r>
            <a:r>
              <a:rPr sz="2800" spc="-225" dirty="0">
                <a:cs typeface="Tahoma"/>
              </a:rPr>
              <a:t>п</a:t>
            </a:r>
            <a:r>
              <a:rPr sz="2800" spc="-190" dirty="0">
                <a:cs typeface="Tahoma"/>
              </a:rPr>
              <a:t>р</a:t>
            </a:r>
            <a:r>
              <a:rPr sz="2800" spc="-225" dirty="0">
                <a:cs typeface="Tahoma"/>
              </a:rPr>
              <a:t>о</a:t>
            </a:r>
            <a:r>
              <a:rPr sz="2800" spc="-100" dirty="0">
                <a:cs typeface="Tahoma"/>
              </a:rPr>
              <a:t>є</a:t>
            </a:r>
            <a:r>
              <a:rPr sz="2800" spc="-125" dirty="0">
                <a:cs typeface="Tahoma"/>
              </a:rPr>
              <a:t>к</a:t>
            </a:r>
            <a:r>
              <a:rPr sz="2800" spc="-340" dirty="0">
                <a:cs typeface="Tahoma"/>
              </a:rPr>
              <a:t>т</a:t>
            </a:r>
            <a:r>
              <a:rPr sz="2800" spc="-10" dirty="0">
                <a:cs typeface="Tahoma"/>
              </a:rPr>
              <a:t> </a:t>
            </a:r>
            <a:r>
              <a:rPr sz="2800" spc="-440" dirty="0">
                <a:cs typeface="Tahoma"/>
              </a:rPr>
              <a:t>:</a:t>
            </a:r>
            <a:r>
              <a:rPr sz="2800" spc="-10" dirty="0">
                <a:cs typeface="Tahoma"/>
              </a:rPr>
              <a:t> </a:t>
            </a:r>
            <a:r>
              <a:rPr sz="2800" spc="-200" dirty="0">
                <a:cs typeface="Tahoma"/>
              </a:rPr>
              <a:t>в</a:t>
            </a:r>
            <a:r>
              <a:rPr sz="2800" spc="-185" dirty="0">
                <a:cs typeface="Tahoma"/>
              </a:rPr>
              <a:t>е</a:t>
            </a:r>
            <a:r>
              <a:rPr sz="2800" spc="-204" dirty="0">
                <a:cs typeface="Tahoma"/>
              </a:rPr>
              <a:t>б</a:t>
            </a:r>
            <a:r>
              <a:rPr sz="2800" spc="-35" dirty="0">
                <a:cs typeface="Tahoma"/>
              </a:rPr>
              <a:t>с</a:t>
            </a:r>
            <a:r>
              <a:rPr sz="2800" spc="-170" dirty="0">
                <a:cs typeface="Tahoma"/>
              </a:rPr>
              <a:t>а</a:t>
            </a:r>
            <a:r>
              <a:rPr sz="2800" spc="-190" dirty="0">
                <a:cs typeface="Tahoma"/>
              </a:rPr>
              <a:t>й</a:t>
            </a:r>
            <a:r>
              <a:rPr sz="2800" spc="-229" dirty="0">
                <a:cs typeface="Tahoma"/>
              </a:rPr>
              <a:t>т</a:t>
            </a:r>
            <a:r>
              <a:rPr sz="2800" spc="-325" dirty="0">
                <a:cs typeface="Tahoma"/>
              </a:rPr>
              <a:t>.</a:t>
            </a:r>
            <a:r>
              <a:rPr sz="2800" spc="-10" dirty="0">
                <a:cs typeface="Tahoma"/>
              </a:rPr>
              <a:t> </a:t>
            </a:r>
            <a:r>
              <a:rPr sz="2800" spc="-210" dirty="0">
                <a:cs typeface="Tahoma"/>
              </a:rPr>
              <a:t>U</a:t>
            </a:r>
            <a:r>
              <a:rPr sz="2800" spc="-175" dirty="0">
                <a:cs typeface="Tahoma"/>
              </a:rPr>
              <a:t>RL</a:t>
            </a:r>
            <a:r>
              <a:rPr sz="2800" spc="-440" dirty="0">
                <a:cs typeface="Tahoma"/>
              </a:rPr>
              <a:t>:</a:t>
            </a:r>
            <a:r>
              <a:rPr sz="2800" spc="-15" dirty="0">
                <a:cs typeface="Tahoma"/>
              </a:rPr>
              <a:t> </a:t>
            </a:r>
            <a:r>
              <a:rPr lang="en-US" sz="2800" spc="-15" dirty="0" smtClean="0">
                <a:cs typeface="Tahoma"/>
                <a:hlinkClick r:id="rId4"/>
              </a:rPr>
              <a:t>https://</a:t>
            </a:r>
            <a:r>
              <a:rPr lang="en-US" sz="2800" spc="-15" dirty="0" err="1" smtClean="0">
                <a:cs typeface="Tahoma"/>
                <a:hlinkClick r:id="rId4"/>
              </a:rPr>
              <a:t>www.pavlusenkoart.com.ua</a:t>
            </a:r>
            <a:r>
              <a:rPr lang="en-US" sz="2800" spc="-15" dirty="0" smtClean="0">
                <a:cs typeface="Tahoma"/>
                <a:hlinkClick r:id="rId4"/>
              </a:rPr>
              <a:t>/about-project</a:t>
            </a:r>
            <a:r>
              <a:rPr lang="uk-UA" sz="2800" spc="-15" dirty="0" smtClean="0">
                <a:cs typeface="Tahoma"/>
              </a:rPr>
              <a:t> </a:t>
            </a:r>
          </a:p>
          <a:p>
            <a:pPr marL="372745" indent="-360680" algn="just">
              <a:lnSpc>
                <a:spcPct val="100000"/>
              </a:lnSpc>
              <a:spcBef>
                <a:spcPts val="3140"/>
              </a:spcBef>
              <a:buAutoNum type="arabicPeriod"/>
              <a:tabLst>
                <a:tab pos="373380" algn="l"/>
              </a:tabLst>
            </a:pPr>
            <a:r>
              <a:rPr sz="2800" spc="-190" dirty="0" err="1" smtClean="0">
                <a:cs typeface="Tahoma"/>
              </a:rPr>
              <a:t>Пузиренко</a:t>
            </a:r>
            <a:r>
              <a:rPr sz="2800" spc="-5" dirty="0" smtClean="0">
                <a:cs typeface="Tahoma"/>
              </a:rPr>
              <a:t> </a:t>
            </a:r>
            <a:r>
              <a:rPr sz="2800" spc="-200" dirty="0">
                <a:cs typeface="Tahoma"/>
              </a:rPr>
              <a:t>Я.</a:t>
            </a:r>
            <a:r>
              <a:rPr sz="2800" spc="-5" dirty="0">
                <a:cs typeface="Tahoma"/>
              </a:rPr>
              <a:t> </a:t>
            </a:r>
            <a:r>
              <a:rPr sz="2800" spc="-200" dirty="0">
                <a:cs typeface="Tahoma"/>
              </a:rPr>
              <a:t>В.</a:t>
            </a:r>
            <a:r>
              <a:rPr sz="2800" dirty="0">
                <a:cs typeface="Tahoma"/>
              </a:rPr>
              <a:t> </a:t>
            </a:r>
            <a:r>
              <a:rPr sz="2800" spc="-120" dirty="0">
                <a:cs typeface="Tahoma"/>
              </a:rPr>
              <a:t>Відлуння</a:t>
            </a:r>
            <a:r>
              <a:rPr sz="2800" spc="-5" dirty="0">
                <a:cs typeface="Tahoma"/>
              </a:rPr>
              <a:t> </a:t>
            </a:r>
            <a:r>
              <a:rPr sz="2800" spc="-125" dirty="0">
                <a:cs typeface="Tahoma"/>
              </a:rPr>
              <a:t>осені</a:t>
            </a:r>
            <a:r>
              <a:rPr sz="2800" dirty="0">
                <a:cs typeface="Tahoma"/>
              </a:rPr>
              <a:t> </a:t>
            </a:r>
            <a:r>
              <a:rPr sz="2800" spc="-225" dirty="0">
                <a:cs typeface="Tahoma"/>
              </a:rPr>
              <a:t>(натюрморти</a:t>
            </a:r>
            <a:r>
              <a:rPr sz="2800" spc="-5" dirty="0">
                <a:cs typeface="Tahoma"/>
              </a:rPr>
              <a:t> </a:t>
            </a:r>
            <a:r>
              <a:rPr sz="2800" spc="-110" dirty="0">
                <a:cs typeface="Tahoma"/>
              </a:rPr>
              <a:t>Наталії</a:t>
            </a:r>
            <a:r>
              <a:rPr sz="2800" spc="-5" dirty="0">
                <a:cs typeface="Tahoma"/>
              </a:rPr>
              <a:t> </a:t>
            </a:r>
            <a:r>
              <a:rPr sz="2800" spc="-175" dirty="0">
                <a:cs typeface="Tahoma"/>
              </a:rPr>
              <a:t>Павлусенко)</a:t>
            </a:r>
            <a:r>
              <a:rPr sz="2800" dirty="0">
                <a:cs typeface="Tahoma"/>
              </a:rPr>
              <a:t> </a:t>
            </a:r>
            <a:r>
              <a:rPr sz="2800" spc="15" dirty="0">
                <a:cs typeface="Tahoma"/>
              </a:rPr>
              <a:t>//</a:t>
            </a:r>
            <a:r>
              <a:rPr sz="2800" spc="-5" dirty="0">
                <a:cs typeface="Tahoma"/>
              </a:rPr>
              <a:t> </a:t>
            </a:r>
            <a:r>
              <a:rPr sz="2800" spc="-155" dirty="0">
                <a:cs typeface="Tahoma"/>
              </a:rPr>
              <a:t>Квіти</a:t>
            </a:r>
            <a:r>
              <a:rPr sz="2800" dirty="0">
                <a:cs typeface="Tahoma"/>
              </a:rPr>
              <a:t> </a:t>
            </a:r>
            <a:r>
              <a:rPr sz="2800" spc="-180" dirty="0">
                <a:cs typeface="Tahoma"/>
              </a:rPr>
              <a:t>України:</a:t>
            </a:r>
            <a:r>
              <a:rPr sz="2800" spc="-5" dirty="0">
                <a:cs typeface="Tahoma"/>
              </a:rPr>
              <a:t> </a:t>
            </a:r>
            <a:r>
              <a:rPr sz="2800" spc="-210" dirty="0">
                <a:cs typeface="Tahoma"/>
              </a:rPr>
              <a:t>журнал.</a:t>
            </a:r>
            <a:r>
              <a:rPr sz="2800" spc="-5" dirty="0">
                <a:cs typeface="Tahoma"/>
              </a:rPr>
              <a:t> </a:t>
            </a:r>
            <a:r>
              <a:rPr sz="2800" spc="155" dirty="0">
                <a:cs typeface="Tahoma"/>
              </a:rPr>
              <a:t>—</a:t>
            </a:r>
            <a:r>
              <a:rPr sz="2800" dirty="0">
                <a:cs typeface="Tahoma"/>
              </a:rPr>
              <a:t> </a:t>
            </a:r>
            <a:r>
              <a:rPr sz="2800" spc="-140" dirty="0">
                <a:cs typeface="Tahoma"/>
              </a:rPr>
              <a:t>2016.</a:t>
            </a:r>
            <a:r>
              <a:rPr sz="2800" spc="-5" dirty="0">
                <a:cs typeface="Tahoma"/>
              </a:rPr>
              <a:t> </a:t>
            </a:r>
            <a:r>
              <a:rPr sz="2800" spc="155" dirty="0">
                <a:cs typeface="Tahoma"/>
              </a:rPr>
              <a:t>—</a:t>
            </a:r>
            <a:endParaRPr sz="2800" dirty="0">
              <a:cs typeface="Tahoma"/>
            </a:endParaRPr>
          </a:p>
          <a:p>
            <a:pPr marL="12700" algn="just">
              <a:lnSpc>
                <a:spcPts val="3329"/>
              </a:lnSpc>
            </a:pPr>
            <a:r>
              <a:rPr sz="2800" spc="-405" dirty="0">
                <a:cs typeface="Tahoma"/>
              </a:rPr>
              <a:t>№</a:t>
            </a:r>
            <a:r>
              <a:rPr sz="2800" spc="-125" dirty="0">
                <a:cs typeface="Tahoma"/>
              </a:rPr>
              <a:t>6</a:t>
            </a:r>
            <a:r>
              <a:rPr sz="2800" spc="-10" dirty="0">
                <a:cs typeface="Tahoma"/>
              </a:rPr>
              <a:t> </a:t>
            </a:r>
            <a:r>
              <a:rPr sz="2800" spc="-130" dirty="0">
                <a:cs typeface="Tahoma"/>
              </a:rPr>
              <a:t>(</a:t>
            </a:r>
            <a:r>
              <a:rPr sz="2800" spc="-310" dirty="0">
                <a:cs typeface="Tahoma"/>
              </a:rPr>
              <a:t>1</a:t>
            </a:r>
            <a:r>
              <a:rPr sz="2800" spc="-90" dirty="0">
                <a:cs typeface="Tahoma"/>
              </a:rPr>
              <a:t>5</a:t>
            </a:r>
            <a:r>
              <a:rPr sz="2800" spc="-70" dirty="0">
                <a:cs typeface="Tahoma"/>
              </a:rPr>
              <a:t>4</a:t>
            </a:r>
            <a:r>
              <a:rPr sz="2800" spc="-235" dirty="0">
                <a:cs typeface="Tahoma"/>
              </a:rPr>
              <a:t>)</a:t>
            </a:r>
            <a:r>
              <a:rPr sz="2800" spc="-325" dirty="0">
                <a:cs typeface="Tahoma"/>
              </a:rPr>
              <a:t>.</a:t>
            </a:r>
            <a:r>
              <a:rPr sz="2800" spc="-10" dirty="0">
                <a:cs typeface="Tahoma"/>
              </a:rPr>
              <a:t> </a:t>
            </a:r>
            <a:r>
              <a:rPr sz="2800" spc="155" dirty="0">
                <a:cs typeface="Tahoma"/>
              </a:rPr>
              <a:t>—</a:t>
            </a:r>
            <a:r>
              <a:rPr sz="2800" spc="-10" dirty="0">
                <a:cs typeface="Tahoma"/>
              </a:rPr>
              <a:t> </a:t>
            </a:r>
            <a:r>
              <a:rPr sz="2800" spc="-130" dirty="0">
                <a:cs typeface="Tahoma"/>
              </a:rPr>
              <a:t>С</a:t>
            </a:r>
            <a:r>
              <a:rPr sz="2800" spc="-325" dirty="0">
                <a:cs typeface="Tahoma"/>
              </a:rPr>
              <a:t>.</a:t>
            </a:r>
            <a:r>
              <a:rPr sz="2800" spc="-10" dirty="0">
                <a:cs typeface="Tahoma"/>
              </a:rPr>
              <a:t> </a:t>
            </a:r>
            <a:r>
              <a:rPr sz="2800" spc="-85" dirty="0">
                <a:cs typeface="Tahoma"/>
              </a:rPr>
              <a:t>2</a:t>
            </a:r>
            <a:r>
              <a:rPr sz="2800" spc="-25" dirty="0">
                <a:cs typeface="Tahoma"/>
              </a:rPr>
              <a:t>8</a:t>
            </a:r>
            <a:r>
              <a:rPr sz="2800" spc="-10" dirty="0">
                <a:cs typeface="Tahoma"/>
              </a:rPr>
              <a:t>-</a:t>
            </a:r>
            <a:r>
              <a:rPr sz="2800" spc="-85" dirty="0">
                <a:cs typeface="Tahoma"/>
              </a:rPr>
              <a:t>2</a:t>
            </a:r>
            <a:r>
              <a:rPr sz="2800" spc="-15" dirty="0">
                <a:cs typeface="Tahoma"/>
              </a:rPr>
              <a:t>9</a:t>
            </a:r>
            <a:r>
              <a:rPr sz="2800" spc="-325" dirty="0">
                <a:cs typeface="Tahoma"/>
              </a:rPr>
              <a:t>.</a:t>
            </a:r>
            <a:endParaRPr sz="2800" dirty="0">
              <a:cs typeface="Tahoma"/>
            </a:endParaRPr>
          </a:p>
          <a:p>
            <a:pPr marL="12700" marR="5080" algn="just">
              <a:lnSpc>
                <a:spcPts val="3300"/>
              </a:lnSpc>
              <a:spcBef>
                <a:spcPts val="3400"/>
              </a:spcBef>
              <a:buAutoNum type="arabicPeriod" startAt="5"/>
              <a:tabLst>
                <a:tab pos="373380" algn="l"/>
              </a:tabLst>
            </a:pPr>
            <a:r>
              <a:rPr lang="uk-UA" sz="2800" spc="-200" dirty="0" smtClean="0">
                <a:cs typeface="Tahoma"/>
              </a:rPr>
              <a:t> </a:t>
            </a:r>
            <a:r>
              <a:rPr sz="2800" spc="-200" dirty="0" err="1" smtClean="0">
                <a:cs typeface="Tahoma"/>
              </a:rPr>
              <a:t>Свередюк</a:t>
            </a:r>
            <a:r>
              <a:rPr sz="2800" spc="15" dirty="0" smtClean="0">
                <a:cs typeface="Tahoma"/>
              </a:rPr>
              <a:t> </a:t>
            </a:r>
            <a:r>
              <a:rPr sz="2800" spc="-210" dirty="0">
                <a:cs typeface="Tahoma"/>
              </a:rPr>
              <a:t>Р.</a:t>
            </a:r>
            <a:r>
              <a:rPr sz="2800" spc="15" dirty="0">
                <a:cs typeface="Tahoma"/>
              </a:rPr>
              <a:t> </a:t>
            </a:r>
            <a:r>
              <a:rPr sz="2800" spc="-195" dirty="0">
                <a:cs typeface="Tahoma"/>
              </a:rPr>
              <a:t>Художник</a:t>
            </a:r>
            <a:r>
              <a:rPr sz="2800" spc="15" dirty="0">
                <a:cs typeface="Tahoma"/>
              </a:rPr>
              <a:t> </a:t>
            </a:r>
            <a:r>
              <a:rPr sz="2800" spc="-170" dirty="0">
                <a:cs typeface="Tahoma"/>
              </a:rPr>
              <a:t>Павлусенко</a:t>
            </a:r>
            <a:r>
              <a:rPr sz="2800" spc="20" dirty="0">
                <a:cs typeface="Tahoma"/>
              </a:rPr>
              <a:t> </a:t>
            </a:r>
            <a:r>
              <a:rPr sz="2800" spc="-150" dirty="0">
                <a:cs typeface="Tahoma"/>
              </a:rPr>
              <a:t>Наталія</a:t>
            </a:r>
            <a:r>
              <a:rPr sz="2800" spc="15" dirty="0">
                <a:cs typeface="Tahoma"/>
              </a:rPr>
              <a:t> </a:t>
            </a:r>
            <a:r>
              <a:rPr sz="2800" spc="-440" dirty="0">
                <a:cs typeface="Tahoma"/>
              </a:rPr>
              <a:t>:</a:t>
            </a:r>
            <a:r>
              <a:rPr sz="2800" spc="-409" dirty="0">
                <a:cs typeface="Tahoma"/>
              </a:rPr>
              <a:t> </a:t>
            </a:r>
            <a:r>
              <a:rPr sz="2800" spc="-190" dirty="0">
                <a:cs typeface="Tahoma"/>
              </a:rPr>
              <a:t>вебсайт.</a:t>
            </a:r>
            <a:r>
              <a:rPr sz="2800" spc="15" dirty="0">
                <a:cs typeface="Tahoma"/>
              </a:rPr>
              <a:t> </a:t>
            </a:r>
            <a:r>
              <a:rPr sz="2800" spc="-250" dirty="0">
                <a:cs typeface="Tahoma"/>
              </a:rPr>
              <a:t>URL</a:t>
            </a:r>
            <a:r>
              <a:rPr sz="2800" spc="-250" dirty="0" smtClean="0">
                <a:cs typeface="Tahoma"/>
              </a:rPr>
              <a:t>:</a:t>
            </a:r>
            <a:r>
              <a:rPr lang="uk-UA" sz="2800" spc="-250" dirty="0" smtClean="0">
                <a:cs typeface="Tahoma"/>
              </a:rPr>
              <a:t> </a:t>
            </a:r>
            <a:r>
              <a:rPr lang="en-US" sz="2800" spc="-250" dirty="0" smtClean="0">
                <a:cs typeface="Tahoma"/>
                <a:hlinkClick r:id="rId5"/>
              </a:rPr>
              <a:t>https://</a:t>
            </a:r>
            <a:r>
              <a:rPr lang="en-US" sz="2800" spc="-250" dirty="0" err="1" smtClean="0">
                <a:cs typeface="Tahoma"/>
                <a:hlinkClick r:id="rId5"/>
              </a:rPr>
              <a:t>sverediuk.com.ua</a:t>
            </a:r>
            <a:r>
              <a:rPr lang="en-US" sz="2800" spc="-250" dirty="0" smtClean="0">
                <a:cs typeface="Tahoma"/>
                <a:hlinkClick r:id="rId5"/>
              </a:rPr>
              <a:t>/</a:t>
            </a:r>
            <a:r>
              <a:rPr lang="en-US" sz="2800" spc="-250" dirty="0" err="1" smtClean="0">
                <a:cs typeface="Tahoma"/>
                <a:hlinkClick r:id="rId5"/>
              </a:rPr>
              <a:t>hudozhnik-pavlusenko-nataliya</a:t>
            </a:r>
            <a:r>
              <a:rPr lang="en-US" sz="2800" spc="-250" dirty="0" smtClean="0">
                <a:cs typeface="Tahoma"/>
                <a:hlinkClick r:id="rId5"/>
              </a:rPr>
              <a:t>/</a:t>
            </a:r>
            <a:r>
              <a:rPr lang="uk-UA" sz="2800" spc="-250" dirty="0" smtClean="0">
                <a:cs typeface="Tahoma"/>
              </a:rPr>
              <a:t> </a:t>
            </a:r>
            <a:endParaRPr sz="2800" dirty="0">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86510" cy="10287000"/>
          </a:xfrm>
          <a:custGeom>
            <a:avLst/>
            <a:gdLst/>
            <a:ahLst/>
            <a:cxnLst/>
            <a:rect l="l" t="t" r="r" b="b"/>
            <a:pathLst>
              <a:path w="1286510" h="10287000">
                <a:moveTo>
                  <a:pt x="0" y="10286998"/>
                </a:moveTo>
                <a:lnTo>
                  <a:pt x="0" y="0"/>
                </a:lnTo>
                <a:lnTo>
                  <a:pt x="1286299" y="0"/>
                </a:lnTo>
                <a:lnTo>
                  <a:pt x="1286299" y="10286998"/>
                </a:lnTo>
                <a:lnTo>
                  <a:pt x="0" y="10286998"/>
                </a:lnTo>
                <a:close/>
              </a:path>
            </a:pathLst>
          </a:custGeom>
          <a:solidFill>
            <a:srgbClr val="B56D3D">
              <a:alpha val="77648"/>
            </a:srgbClr>
          </a:solidFill>
        </p:spPr>
        <p:txBody>
          <a:bodyPr wrap="square" lIns="0" tIns="0" rIns="0" bIns="0" rtlCol="0"/>
          <a:lstStyle/>
          <a:p>
            <a:endParaRPr/>
          </a:p>
        </p:txBody>
      </p:sp>
      <p:pic>
        <p:nvPicPr>
          <p:cNvPr id="3" name="object 3"/>
          <p:cNvPicPr/>
          <p:nvPr/>
        </p:nvPicPr>
        <p:blipFill>
          <a:blip r:embed="rId3" cstate="print"/>
          <a:stretch>
            <a:fillRect/>
          </a:stretch>
        </p:blipFill>
        <p:spPr>
          <a:xfrm>
            <a:off x="11730065" y="1559371"/>
            <a:ext cx="5524499" cy="7172324"/>
          </a:xfrm>
          <a:prstGeom prst="rect">
            <a:avLst/>
          </a:prstGeom>
        </p:spPr>
      </p:pic>
      <p:sp>
        <p:nvSpPr>
          <p:cNvPr id="4" name="object 4"/>
          <p:cNvSpPr txBox="1">
            <a:spLocks noGrp="1"/>
          </p:cNvSpPr>
          <p:nvPr>
            <p:ph type="title"/>
          </p:nvPr>
        </p:nvSpPr>
        <p:spPr>
          <a:xfrm>
            <a:off x="2257854" y="1532157"/>
            <a:ext cx="5988050" cy="1539875"/>
          </a:xfrm>
          <a:prstGeom prst="rect">
            <a:avLst/>
          </a:prstGeom>
        </p:spPr>
        <p:txBody>
          <a:bodyPr vert="horz" wrap="square" lIns="0" tIns="33655" rIns="0" bIns="0" rtlCol="0">
            <a:spAutoFit/>
          </a:bodyPr>
          <a:lstStyle/>
          <a:p>
            <a:pPr marL="12700" marR="5080">
              <a:lnSpc>
                <a:spcPts val="5930"/>
              </a:lnSpc>
              <a:spcBef>
                <a:spcPts val="265"/>
              </a:spcBef>
            </a:pPr>
            <a:r>
              <a:rPr sz="5000" spc="-150" dirty="0">
                <a:solidFill>
                  <a:srgbClr val="4A0D0A"/>
                </a:solidFill>
                <a:latin typeface="+mn-lt"/>
              </a:rPr>
              <a:t>НАТАЛІЯ МИКОЛАЇВНА  ПАВЛУСЕНКО</a:t>
            </a:r>
            <a:endParaRPr sz="5000" spc="-150" dirty="0">
              <a:latin typeface="+mn-lt"/>
            </a:endParaRPr>
          </a:p>
        </p:txBody>
      </p:sp>
      <p:sp>
        <p:nvSpPr>
          <p:cNvPr id="5" name="object 5"/>
          <p:cNvSpPr txBox="1"/>
          <p:nvPr/>
        </p:nvSpPr>
        <p:spPr>
          <a:xfrm>
            <a:off x="2257854" y="3314700"/>
            <a:ext cx="6814184" cy="4815229"/>
          </a:xfrm>
          <a:prstGeom prst="rect">
            <a:avLst/>
          </a:prstGeom>
        </p:spPr>
        <p:txBody>
          <a:bodyPr vert="horz" wrap="square" lIns="0" tIns="12700" rIns="0" bIns="0" rtlCol="0">
            <a:spAutoFit/>
          </a:bodyPr>
          <a:lstStyle/>
          <a:p>
            <a:pPr marL="12700" marR="5080">
              <a:lnSpc>
                <a:spcPct val="122900"/>
              </a:lnSpc>
              <a:spcBef>
                <a:spcPts val="100"/>
              </a:spcBef>
            </a:pPr>
            <a:r>
              <a:rPr sz="3200" dirty="0">
                <a:solidFill>
                  <a:srgbClr val="4A0D0A"/>
                </a:solidFill>
                <a:cs typeface="Tahoma"/>
              </a:rPr>
              <a:t>українська художниця, яка працює в  жанрі історичного портрету та  займається історичною  реконструкцією; авторка серії  художніх портретів під назвою «Герої  козацької України», членкиня  Національної спілки художників  України з 2019 року.</a:t>
            </a:r>
            <a:endParaRPr sz="3200" dirty="0">
              <a:cs typeface="Tahoma"/>
            </a:endParaRPr>
          </a:p>
        </p:txBody>
      </p:sp>
      <p:sp>
        <p:nvSpPr>
          <p:cNvPr id="7" name="Прямоугольник 6"/>
          <p:cNvSpPr/>
          <p:nvPr/>
        </p:nvSpPr>
        <p:spPr>
          <a:xfrm>
            <a:off x="13030200" y="8801100"/>
            <a:ext cx="3788858" cy="369332"/>
          </a:xfrm>
          <a:prstGeom prst="rect">
            <a:avLst/>
          </a:prstGeom>
        </p:spPr>
        <p:txBody>
          <a:bodyPr wrap="none">
            <a:spAutoFit/>
          </a:bodyPr>
          <a:lstStyle/>
          <a:p>
            <a:r>
              <a:rPr lang="en-US" dirty="0" smtClean="0">
                <a:hlinkClick r:id="rId4"/>
              </a:rPr>
              <a:t>https://</a:t>
            </a:r>
            <a:r>
              <a:rPr lang="en-US" dirty="0" err="1" smtClean="0">
                <a:hlinkClick r:id="rId4"/>
              </a:rPr>
              <a:t>www.pavlusenkoart.com.ua</a:t>
            </a:r>
            <a:r>
              <a:rPr lang="en-US" dirty="0" smtClean="0">
                <a:hlinkClick r:id="rId4"/>
              </a:rPr>
              <a:t>/</a:t>
            </a:r>
            <a:r>
              <a:rPr lang="uk-UA" dirty="0" smtClean="0"/>
              <a:t> </a:t>
            </a:r>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object 2"/>
          <p:cNvSpPr/>
          <p:nvPr/>
        </p:nvSpPr>
        <p:spPr>
          <a:xfrm>
            <a:off x="8833057" y="11"/>
            <a:ext cx="9455150" cy="10287000"/>
          </a:xfrm>
          <a:custGeom>
            <a:avLst/>
            <a:gdLst/>
            <a:ahLst/>
            <a:cxnLst/>
            <a:rect l="l" t="t" r="r" b="b"/>
            <a:pathLst>
              <a:path w="9455150" h="10287000">
                <a:moveTo>
                  <a:pt x="0" y="10286999"/>
                </a:moveTo>
                <a:lnTo>
                  <a:pt x="9454940" y="10286999"/>
                </a:lnTo>
                <a:lnTo>
                  <a:pt x="9454940" y="0"/>
                </a:lnTo>
                <a:lnTo>
                  <a:pt x="0" y="0"/>
                </a:lnTo>
                <a:lnTo>
                  <a:pt x="0" y="10286999"/>
                </a:lnTo>
                <a:close/>
              </a:path>
            </a:pathLst>
          </a:custGeom>
        </p:spPr>
        <p:txBody>
          <a:bodyPr wrap="square" lIns="0" tIns="0" rIns="0" bIns="0" rtlCol="0"/>
          <a:lstStyle/>
          <a:p>
            <a:endParaRPr/>
          </a:p>
        </p:txBody>
      </p:sp>
      <p:sp useBgFill="1">
        <p:nvSpPr>
          <p:cNvPr id="3" name="object 3"/>
          <p:cNvSpPr/>
          <p:nvPr/>
        </p:nvSpPr>
        <p:spPr>
          <a:xfrm>
            <a:off x="0" y="11"/>
            <a:ext cx="1022985" cy="10287000"/>
          </a:xfrm>
          <a:custGeom>
            <a:avLst/>
            <a:gdLst/>
            <a:ahLst/>
            <a:cxnLst/>
            <a:rect l="l" t="t" r="r" b="b"/>
            <a:pathLst>
              <a:path w="1022985" h="10287000">
                <a:moveTo>
                  <a:pt x="0" y="10286999"/>
                </a:moveTo>
                <a:lnTo>
                  <a:pt x="1022558" y="10286999"/>
                </a:lnTo>
                <a:lnTo>
                  <a:pt x="1022558" y="0"/>
                </a:lnTo>
                <a:lnTo>
                  <a:pt x="0" y="0"/>
                </a:lnTo>
                <a:lnTo>
                  <a:pt x="0" y="10286999"/>
                </a:lnTo>
                <a:close/>
              </a:path>
            </a:pathLst>
          </a:custGeom>
        </p:spPr>
        <p:txBody>
          <a:bodyPr wrap="square" lIns="0" tIns="0" rIns="0" bIns="0" rtlCol="0"/>
          <a:lstStyle/>
          <a:p>
            <a:endParaRPr/>
          </a:p>
        </p:txBody>
      </p:sp>
      <p:sp>
        <p:nvSpPr>
          <p:cNvPr id="6" name="object 6"/>
          <p:cNvSpPr/>
          <p:nvPr/>
        </p:nvSpPr>
        <p:spPr>
          <a:xfrm>
            <a:off x="2045542" y="3475"/>
            <a:ext cx="7810500" cy="10287000"/>
          </a:xfrm>
          <a:custGeom>
            <a:avLst/>
            <a:gdLst/>
            <a:ahLst/>
            <a:cxnLst/>
            <a:rect l="l" t="t" r="r" b="b"/>
            <a:pathLst>
              <a:path w="7810500" h="10287000">
                <a:moveTo>
                  <a:pt x="0" y="0"/>
                </a:moveTo>
                <a:lnTo>
                  <a:pt x="7810499" y="0"/>
                </a:lnTo>
                <a:lnTo>
                  <a:pt x="7810499" y="10286987"/>
                </a:lnTo>
                <a:lnTo>
                  <a:pt x="0" y="10286987"/>
                </a:lnTo>
                <a:lnTo>
                  <a:pt x="0" y="0"/>
                </a:lnTo>
                <a:close/>
              </a:path>
            </a:pathLst>
          </a:custGeom>
          <a:solidFill>
            <a:srgbClr val="C68C5E"/>
          </a:solidFill>
        </p:spPr>
        <p:txBody>
          <a:bodyPr wrap="square" lIns="0" tIns="0" rIns="0" bIns="0" rtlCol="0"/>
          <a:lstStyle/>
          <a:p>
            <a:endParaRPr/>
          </a:p>
        </p:txBody>
      </p:sp>
      <p:sp>
        <p:nvSpPr>
          <p:cNvPr id="7" name="object 7"/>
          <p:cNvSpPr txBox="1">
            <a:spLocks noGrp="1"/>
          </p:cNvSpPr>
          <p:nvPr>
            <p:ph type="title"/>
          </p:nvPr>
        </p:nvSpPr>
        <p:spPr>
          <a:xfrm>
            <a:off x="2557034" y="4762500"/>
            <a:ext cx="6787515" cy="1098378"/>
          </a:xfrm>
          <a:prstGeom prst="rect">
            <a:avLst/>
          </a:prstGeom>
        </p:spPr>
        <p:txBody>
          <a:bodyPr vert="horz" wrap="square" lIns="0" tIns="33655" rIns="0" bIns="0" rtlCol="0">
            <a:spAutoFit/>
          </a:bodyPr>
          <a:lstStyle/>
          <a:p>
            <a:pPr marL="731520" marR="5080" indent="-719455">
              <a:lnSpc>
                <a:spcPts val="8330"/>
              </a:lnSpc>
              <a:spcBef>
                <a:spcPts val="265"/>
              </a:spcBef>
            </a:pPr>
            <a:r>
              <a:rPr sz="7000" spc="-125" dirty="0">
                <a:solidFill>
                  <a:srgbClr val="FAFDF4"/>
                </a:solidFill>
                <a:latin typeface="+mn-lt"/>
              </a:rPr>
              <a:t>Д</a:t>
            </a:r>
            <a:r>
              <a:rPr sz="7000" spc="-190" dirty="0">
                <a:solidFill>
                  <a:srgbClr val="FAFDF4"/>
                </a:solidFill>
                <a:latin typeface="+mn-lt"/>
              </a:rPr>
              <a:t>Я</a:t>
            </a:r>
            <a:r>
              <a:rPr sz="7000" spc="-390" dirty="0">
                <a:solidFill>
                  <a:srgbClr val="FAFDF4"/>
                </a:solidFill>
                <a:latin typeface="+mn-lt"/>
              </a:rPr>
              <a:t>К</a:t>
            </a:r>
            <a:r>
              <a:rPr sz="7000" spc="-590" dirty="0">
                <a:solidFill>
                  <a:srgbClr val="FAFDF4"/>
                </a:solidFill>
                <a:latin typeface="+mn-lt"/>
              </a:rPr>
              <a:t>У</a:t>
            </a:r>
            <a:r>
              <a:rPr sz="7000" spc="-1630" dirty="0">
                <a:solidFill>
                  <a:srgbClr val="FAFDF4"/>
                </a:solidFill>
                <a:latin typeface="+mn-lt"/>
              </a:rPr>
              <a:t>Ю</a:t>
            </a:r>
            <a:r>
              <a:rPr sz="7000" spc="-25" dirty="0">
                <a:solidFill>
                  <a:srgbClr val="FAFDF4"/>
                </a:solidFill>
                <a:latin typeface="+mn-lt"/>
              </a:rPr>
              <a:t> </a:t>
            </a:r>
            <a:r>
              <a:rPr lang="uk-UA" sz="7000" spc="-25" dirty="0" smtClean="0">
                <a:solidFill>
                  <a:srgbClr val="FAFDF4"/>
                </a:solidFill>
                <a:latin typeface="+mn-lt"/>
              </a:rPr>
              <a:t> </a:t>
            </a:r>
            <a:r>
              <a:rPr sz="7000" spc="-95" dirty="0" smtClean="0">
                <a:solidFill>
                  <a:srgbClr val="FAFDF4"/>
                </a:solidFill>
                <a:latin typeface="+mn-lt"/>
              </a:rPr>
              <a:t>З</a:t>
            </a:r>
            <a:r>
              <a:rPr sz="7000" spc="-515" dirty="0" smtClean="0">
                <a:solidFill>
                  <a:srgbClr val="FAFDF4"/>
                </a:solidFill>
                <a:latin typeface="+mn-lt"/>
              </a:rPr>
              <a:t>А  </a:t>
            </a:r>
            <a:r>
              <a:rPr sz="7000" spc="-550" dirty="0">
                <a:solidFill>
                  <a:srgbClr val="FAFDF4"/>
                </a:solidFill>
                <a:latin typeface="+mn-lt"/>
              </a:rPr>
              <a:t>УВАГУ!</a:t>
            </a:r>
            <a:endParaRPr sz="7000" dirty="0">
              <a:latin typeface="+mn-lt"/>
            </a:endParaRPr>
          </a:p>
        </p:txBody>
      </p:sp>
    </p:spTree>
    <p:extLst>
      <p:ext uri="{BB962C8B-B14F-4D97-AF65-F5344CB8AC3E}">
        <p14:creationId xmlns:p14="http://schemas.microsoft.com/office/powerpoint/2010/main" val="7053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86510" cy="10287000"/>
          </a:xfrm>
          <a:custGeom>
            <a:avLst/>
            <a:gdLst/>
            <a:ahLst/>
            <a:cxnLst/>
            <a:rect l="l" t="t" r="r" b="b"/>
            <a:pathLst>
              <a:path w="1286510" h="10287000">
                <a:moveTo>
                  <a:pt x="0" y="10286998"/>
                </a:moveTo>
                <a:lnTo>
                  <a:pt x="0" y="0"/>
                </a:lnTo>
                <a:lnTo>
                  <a:pt x="1286299" y="0"/>
                </a:lnTo>
                <a:lnTo>
                  <a:pt x="1286299" y="10286998"/>
                </a:lnTo>
                <a:lnTo>
                  <a:pt x="0" y="10286998"/>
                </a:lnTo>
                <a:close/>
              </a:path>
            </a:pathLst>
          </a:custGeom>
          <a:solidFill>
            <a:srgbClr val="B56D3D">
              <a:alpha val="77648"/>
            </a:srgbClr>
          </a:solidFill>
        </p:spPr>
        <p:txBody>
          <a:bodyPr wrap="square" lIns="0" tIns="0" rIns="0" bIns="0" rtlCol="0"/>
          <a:lstStyle/>
          <a:p>
            <a:endParaRPr/>
          </a:p>
        </p:txBody>
      </p:sp>
      <p:sp>
        <p:nvSpPr>
          <p:cNvPr id="3" name="object 3"/>
          <p:cNvSpPr txBox="1">
            <a:spLocks noGrp="1"/>
          </p:cNvSpPr>
          <p:nvPr>
            <p:ph type="title"/>
          </p:nvPr>
        </p:nvSpPr>
        <p:spPr>
          <a:xfrm>
            <a:off x="8147017" y="295340"/>
            <a:ext cx="2814320" cy="787400"/>
          </a:xfrm>
          <a:prstGeom prst="rect">
            <a:avLst/>
          </a:prstGeom>
        </p:spPr>
        <p:txBody>
          <a:bodyPr vert="horz" wrap="square" lIns="0" tIns="12700" rIns="0" bIns="0" rtlCol="0">
            <a:spAutoFit/>
          </a:bodyPr>
          <a:lstStyle/>
          <a:p>
            <a:pPr marL="12700">
              <a:lnSpc>
                <a:spcPct val="100000"/>
              </a:lnSpc>
              <a:spcBef>
                <a:spcPts val="100"/>
              </a:spcBef>
            </a:pPr>
            <a:r>
              <a:rPr sz="5000" spc="-150" dirty="0">
                <a:solidFill>
                  <a:srgbClr val="4A0D0A"/>
                </a:solidFill>
                <a:latin typeface="+mn-lt"/>
              </a:rPr>
              <a:t>БІ0ГРАФІЯ</a:t>
            </a:r>
            <a:endParaRPr sz="5000" spc="-150" dirty="0">
              <a:latin typeface="+mn-lt"/>
            </a:endParaRPr>
          </a:p>
        </p:txBody>
      </p:sp>
      <p:sp>
        <p:nvSpPr>
          <p:cNvPr id="4" name="object 4"/>
          <p:cNvSpPr txBox="1"/>
          <p:nvPr/>
        </p:nvSpPr>
        <p:spPr>
          <a:xfrm>
            <a:off x="1981200" y="1082740"/>
            <a:ext cx="15468600" cy="8212120"/>
          </a:xfrm>
          <a:prstGeom prst="rect">
            <a:avLst/>
          </a:prstGeom>
        </p:spPr>
        <p:txBody>
          <a:bodyPr vert="horz" wrap="square" lIns="0" tIns="12065" rIns="0" bIns="0" rtlCol="0">
            <a:spAutoFit/>
          </a:bodyPr>
          <a:lstStyle/>
          <a:p>
            <a:pPr marL="12700" marR="5080" algn="just">
              <a:lnSpc>
                <a:spcPct val="123900"/>
              </a:lnSpc>
              <a:spcBef>
                <a:spcPts val="95"/>
              </a:spcBef>
            </a:pPr>
            <a:r>
              <a:rPr sz="2800" dirty="0">
                <a:solidFill>
                  <a:srgbClr val="4A0D0A"/>
                </a:solidFill>
                <a:cs typeface="Tahoma"/>
              </a:rPr>
              <a:t>Наталія Павлусенко народилась 1972 року в Києві у родині художників-монументалістів і  змалечку виховувалась в осередку поваги і любові до рідної культури. Неабиякий вплив на  неї здійснив приклад батьків, — Миколи і Любові Павлусенків — які намагалися берегти і  примножувати українські традиції як всередині сім'ї, так і у власній творчості [1].</a:t>
            </a:r>
            <a:endParaRPr sz="2800" dirty="0">
              <a:cs typeface="Tahoma"/>
            </a:endParaRPr>
          </a:p>
          <a:p>
            <a:pPr>
              <a:lnSpc>
                <a:spcPct val="100000"/>
              </a:lnSpc>
              <a:spcBef>
                <a:spcPts val="45"/>
              </a:spcBef>
            </a:pPr>
            <a:endParaRPr sz="2800" dirty="0">
              <a:cs typeface="Tahoma"/>
            </a:endParaRPr>
          </a:p>
          <a:p>
            <a:pPr marL="12700" marR="5080" algn="just">
              <a:lnSpc>
                <a:spcPct val="123900"/>
              </a:lnSpc>
            </a:pPr>
            <a:r>
              <a:rPr sz="2800" dirty="0">
                <a:solidFill>
                  <a:srgbClr val="4A0D0A"/>
                </a:solidFill>
                <a:cs typeface="Tahoma"/>
              </a:rPr>
              <a:t>1990 року Наталія з відзнакою (за фахом) скінчила Республіканську художню школу ім. Т.  Шевченка, де навчалася на живописному відділенні. У 2000 році вона завершила навчання  на кафедрі образотворчого мистецтва у Київському міжрегіональному інституті  удосконалення учителів ім. Б. Грінченка [5].</a:t>
            </a:r>
            <a:endParaRPr sz="2800" dirty="0">
              <a:cs typeface="Tahoma"/>
            </a:endParaRPr>
          </a:p>
          <a:p>
            <a:pPr>
              <a:lnSpc>
                <a:spcPct val="100000"/>
              </a:lnSpc>
              <a:spcBef>
                <a:spcPts val="45"/>
              </a:spcBef>
            </a:pPr>
            <a:endParaRPr sz="2800" dirty="0">
              <a:cs typeface="Tahoma"/>
            </a:endParaRPr>
          </a:p>
          <a:p>
            <a:pPr marL="12700" marR="5715" algn="just">
              <a:lnSpc>
                <a:spcPct val="123900"/>
              </a:lnSpc>
            </a:pPr>
            <a:r>
              <a:rPr sz="2800" dirty="0">
                <a:solidFill>
                  <a:srgbClr val="4A0D0A"/>
                </a:solidFill>
                <a:cs typeface="Tahoma"/>
              </a:rPr>
              <a:t>Після здобуття освіти Наталія певний час вчителювала в Косівському училищі прикладного  та декоративного мистецтва, де викладала живопис і малюнок, працювала в Київському  міжрегіональному інституті удосконалення вчителів ім. Б. Грінченка, а також керувала  дитячою художньою студією [5].</a:t>
            </a:r>
            <a:endParaRPr sz="2800" dirty="0">
              <a:cs typeface="Tahoma"/>
            </a:endParaRPr>
          </a:p>
          <a:p>
            <a:pPr>
              <a:lnSpc>
                <a:spcPct val="100000"/>
              </a:lnSpc>
              <a:spcBef>
                <a:spcPts val="45"/>
              </a:spcBef>
            </a:pPr>
            <a:endParaRPr sz="2800" dirty="0">
              <a:cs typeface="Tahoma"/>
            </a:endParaRPr>
          </a:p>
          <a:p>
            <a:pPr marL="12700" marR="5715">
              <a:lnSpc>
                <a:spcPct val="123900"/>
              </a:lnSpc>
            </a:pPr>
            <a:r>
              <a:rPr sz="2800" dirty="0">
                <a:solidFill>
                  <a:srgbClr val="4A0D0A"/>
                </a:solidFill>
                <a:cs typeface="Tahoma"/>
              </a:rPr>
              <a:t>У 2006 році художниця почала працювати над серією художніх портретів «Герої козацької  </a:t>
            </a:r>
            <a:r>
              <a:rPr sz="2800" dirty="0" err="1">
                <a:solidFill>
                  <a:srgbClr val="4A0D0A"/>
                </a:solidFill>
                <a:cs typeface="Tahoma"/>
              </a:rPr>
              <a:t>України</a:t>
            </a:r>
            <a:r>
              <a:rPr sz="2800" dirty="0" smtClean="0">
                <a:solidFill>
                  <a:srgbClr val="4A0D0A"/>
                </a:solidFill>
                <a:cs typeface="Tahoma"/>
              </a:rPr>
              <a:t>»</a:t>
            </a:r>
            <a:endParaRPr sz="2800" dirty="0">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86510" cy="10287000"/>
          </a:xfrm>
          <a:custGeom>
            <a:avLst/>
            <a:gdLst/>
            <a:ahLst/>
            <a:cxnLst/>
            <a:rect l="l" t="t" r="r" b="b"/>
            <a:pathLst>
              <a:path w="1286510" h="10287000">
                <a:moveTo>
                  <a:pt x="0" y="10286999"/>
                </a:moveTo>
                <a:lnTo>
                  <a:pt x="0" y="0"/>
                </a:lnTo>
                <a:lnTo>
                  <a:pt x="1286299" y="0"/>
                </a:lnTo>
                <a:lnTo>
                  <a:pt x="1286299" y="10286999"/>
                </a:lnTo>
                <a:lnTo>
                  <a:pt x="0" y="10286999"/>
                </a:lnTo>
                <a:close/>
              </a:path>
            </a:pathLst>
          </a:custGeom>
          <a:solidFill>
            <a:srgbClr val="B56D3D">
              <a:alpha val="77648"/>
            </a:srgbClr>
          </a:solidFill>
        </p:spPr>
        <p:txBody>
          <a:bodyPr wrap="square" lIns="0" tIns="0" rIns="0" bIns="0" rtlCol="0"/>
          <a:lstStyle/>
          <a:p>
            <a:endParaRPr/>
          </a:p>
        </p:txBody>
      </p:sp>
      <p:sp>
        <p:nvSpPr>
          <p:cNvPr id="3" name="object 3"/>
          <p:cNvSpPr txBox="1"/>
          <p:nvPr/>
        </p:nvSpPr>
        <p:spPr>
          <a:xfrm>
            <a:off x="2216385" y="1458975"/>
            <a:ext cx="10810875" cy="7247561"/>
          </a:xfrm>
          <a:prstGeom prst="rect">
            <a:avLst/>
          </a:prstGeom>
        </p:spPr>
        <p:txBody>
          <a:bodyPr vert="horz" wrap="square" lIns="0" tIns="12700" rIns="0" bIns="0" rtlCol="0">
            <a:spAutoFit/>
          </a:bodyPr>
          <a:lstStyle/>
          <a:p>
            <a:pPr marL="12700" marR="8255" algn="just">
              <a:lnSpc>
                <a:spcPct val="123600"/>
              </a:lnSpc>
              <a:spcBef>
                <a:spcPts val="100"/>
              </a:spcBef>
            </a:pPr>
            <a:r>
              <a:rPr sz="2800" dirty="0">
                <a:solidFill>
                  <a:srgbClr val="4A0D0A"/>
                </a:solidFill>
                <a:cs typeface="Tahoma"/>
              </a:rPr>
              <a:t>Однією з головних тем творчості мисткині є історія України, її  популяризація серед народу та знищення так званих «білих  плям».</a:t>
            </a:r>
            <a:endParaRPr sz="2800" dirty="0">
              <a:cs typeface="Tahoma"/>
            </a:endParaRPr>
          </a:p>
          <a:p>
            <a:pPr>
              <a:lnSpc>
                <a:spcPct val="100000"/>
              </a:lnSpc>
              <a:spcBef>
                <a:spcPts val="15"/>
              </a:spcBef>
            </a:pPr>
            <a:endParaRPr sz="2800" dirty="0">
              <a:cs typeface="Tahoma"/>
            </a:endParaRPr>
          </a:p>
          <a:p>
            <a:pPr marL="12700" marR="5715" algn="just">
              <a:lnSpc>
                <a:spcPct val="123600"/>
              </a:lnSpc>
              <a:spcBef>
                <a:spcPts val="5"/>
              </a:spcBef>
            </a:pPr>
            <a:r>
              <a:rPr sz="2800" dirty="0">
                <a:solidFill>
                  <a:srgbClr val="4A0D0A"/>
                </a:solidFill>
                <a:cs typeface="Tahoma"/>
              </a:rPr>
              <a:t>Проте, козацькою тематикою мистецька діяльність художниці не  обмежується. Свідченням цього є, зокрема, низка натюрмортів,  що були написані Наталією: з хризантемами, з трояндами, з  папугою; роботи, присвячені єврейській тематиці </a:t>
            </a:r>
            <a:r>
              <a:rPr sz="2800" dirty="0" err="1">
                <a:solidFill>
                  <a:srgbClr val="4A0D0A"/>
                </a:solidFill>
                <a:cs typeface="Tahoma"/>
              </a:rPr>
              <a:t>та</a:t>
            </a:r>
            <a:r>
              <a:rPr sz="2800" dirty="0">
                <a:solidFill>
                  <a:srgbClr val="4A0D0A"/>
                </a:solidFill>
                <a:cs typeface="Tahoma"/>
              </a:rPr>
              <a:t> </a:t>
            </a:r>
            <a:r>
              <a:rPr lang="uk-UA" sz="2800" dirty="0" smtClean="0">
                <a:solidFill>
                  <a:srgbClr val="4A0D0A"/>
                </a:solidFill>
                <a:cs typeface="Tahoma"/>
              </a:rPr>
              <a:t>г</a:t>
            </a:r>
            <a:r>
              <a:rPr sz="2800" dirty="0" err="1" smtClean="0">
                <a:solidFill>
                  <a:srgbClr val="4A0D0A"/>
                </a:solidFill>
                <a:cs typeface="Tahoma"/>
              </a:rPr>
              <a:t>олокостові</a:t>
            </a:r>
            <a:r>
              <a:rPr sz="2800" dirty="0" smtClean="0">
                <a:solidFill>
                  <a:srgbClr val="4A0D0A"/>
                </a:solidFill>
                <a:cs typeface="Tahoma"/>
              </a:rPr>
              <a:t>  </a:t>
            </a:r>
            <a:r>
              <a:rPr sz="2800" dirty="0">
                <a:solidFill>
                  <a:srgbClr val="4A0D0A"/>
                </a:solidFill>
                <a:cs typeface="Tahoma"/>
              </a:rPr>
              <a:t>під назвою «Варшавське гетто».</a:t>
            </a:r>
            <a:endParaRPr sz="2800" dirty="0">
              <a:cs typeface="Tahoma"/>
            </a:endParaRPr>
          </a:p>
          <a:p>
            <a:pPr>
              <a:lnSpc>
                <a:spcPct val="100000"/>
              </a:lnSpc>
              <a:spcBef>
                <a:spcPts val="20"/>
              </a:spcBef>
            </a:pPr>
            <a:endParaRPr sz="2800" dirty="0">
              <a:cs typeface="Tahoma"/>
            </a:endParaRPr>
          </a:p>
          <a:p>
            <a:pPr marL="12700" marR="5080" algn="just">
              <a:lnSpc>
                <a:spcPct val="123600"/>
              </a:lnSpc>
            </a:pPr>
            <a:r>
              <a:rPr sz="2800" dirty="0">
                <a:solidFill>
                  <a:srgbClr val="4A0D0A"/>
                </a:solidFill>
                <a:cs typeface="Tahoma"/>
              </a:rPr>
              <a:t>Наталія Павлусенко — учасниця багатьох виставок, як  колективних, так і персональних. Її виставкова діяльність  поєднується з просвітницькою. Адже сама художниця проводить  екскурсії своїми виставками, зустрічається із школярами та  студентами. І в цьому напрямі співпрацює з Аннабеллою  Моріною (ГО «Почайна»).</a:t>
            </a:r>
            <a:endParaRPr sz="2800" dirty="0">
              <a:cs typeface="Tahoma"/>
            </a:endParaRPr>
          </a:p>
        </p:txBody>
      </p:sp>
      <p:pic>
        <p:nvPicPr>
          <p:cNvPr id="4" name="object 4"/>
          <p:cNvPicPr/>
          <p:nvPr/>
        </p:nvPicPr>
        <p:blipFill>
          <a:blip r:embed="rId3" cstate="print"/>
          <a:stretch>
            <a:fillRect/>
          </a:stretch>
        </p:blipFill>
        <p:spPr>
          <a:xfrm>
            <a:off x="13557167" y="3581167"/>
            <a:ext cx="4202901" cy="3742320"/>
          </a:xfrm>
          <a:prstGeom prst="rect">
            <a:avLst/>
          </a:prstGeom>
        </p:spPr>
      </p:pic>
      <p:sp>
        <p:nvSpPr>
          <p:cNvPr id="5" name="object 5"/>
          <p:cNvSpPr txBox="1">
            <a:spLocks noGrp="1"/>
          </p:cNvSpPr>
          <p:nvPr>
            <p:ph type="title"/>
          </p:nvPr>
        </p:nvSpPr>
        <p:spPr>
          <a:xfrm>
            <a:off x="7621823" y="671575"/>
            <a:ext cx="3122377" cy="782265"/>
          </a:xfrm>
          <a:prstGeom prst="rect">
            <a:avLst/>
          </a:prstGeom>
        </p:spPr>
        <p:txBody>
          <a:bodyPr vert="horz" wrap="square" lIns="0" tIns="12700" rIns="0" bIns="0" rtlCol="0">
            <a:spAutoFit/>
          </a:bodyPr>
          <a:lstStyle/>
          <a:p>
            <a:pPr marL="12700">
              <a:lnSpc>
                <a:spcPct val="100000"/>
              </a:lnSpc>
              <a:spcBef>
                <a:spcPts val="100"/>
              </a:spcBef>
            </a:pPr>
            <a:r>
              <a:rPr sz="5000" spc="-150" dirty="0">
                <a:solidFill>
                  <a:srgbClr val="4A0D0A"/>
                </a:solidFill>
                <a:latin typeface="+mn-lt"/>
              </a:rPr>
              <a:t>ТВОРЧІСТЬ</a:t>
            </a:r>
            <a:endParaRPr sz="5000" spc="-15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286510" cy="10287000"/>
          </a:xfrm>
          <a:custGeom>
            <a:avLst/>
            <a:gdLst/>
            <a:ahLst/>
            <a:cxnLst/>
            <a:rect l="l" t="t" r="r" b="b"/>
            <a:pathLst>
              <a:path w="1286510" h="10287000">
                <a:moveTo>
                  <a:pt x="0" y="10286996"/>
                </a:moveTo>
                <a:lnTo>
                  <a:pt x="0" y="0"/>
                </a:lnTo>
                <a:lnTo>
                  <a:pt x="1286299" y="0"/>
                </a:lnTo>
                <a:lnTo>
                  <a:pt x="1286299" y="10286996"/>
                </a:lnTo>
                <a:lnTo>
                  <a:pt x="0" y="10286996"/>
                </a:lnTo>
                <a:close/>
              </a:path>
            </a:pathLst>
          </a:custGeom>
          <a:solidFill>
            <a:srgbClr val="B56D3D">
              <a:alpha val="77648"/>
            </a:srgbClr>
          </a:solidFill>
        </p:spPr>
        <p:txBody>
          <a:bodyPr wrap="square" lIns="0" tIns="0" rIns="0" bIns="0" rtlCol="0"/>
          <a:lstStyle/>
          <a:p>
            <a:endParaRPr/>
          </a:p>
        </p:txBody>
      </p:sp>
      <p:sp>
        <p:nvSpPr>
          <p:cNvPr id="3" name="object 3"/>
          <p:cNvSpPr txBox="1"/>
          <p:nvPr/>
        </p:nvSpPr>
        <p:spPr>
          <a:xfrm>
            <a:off x="1676400" y="1408620"/>
            <a:ext cx="10050523" cy="8020144"/>
          </a:xfrm>
          <a:prstGeom prst="rect">
            <a:avLst/>
          </a:prstGeom>
        </p:spPr>
        <p:txBody>
          <a:bodyPr vert="horz" wrap="square" lIns="0" tIns="12700" rIns="0" bIns="0" rtlCol="0">
            <a:spAutoFit/>
          </a:bodyPr>
          <a:lstStyle/>
          <a:p>
            <a:pPr marL="12700" marR="6985" algn="just">
              <a:lnSpc>
                <a:spcPct val="123000"/>
              </a:lnSpc>
              <a:spcBef>
                <a:spcPts val="100"/>
              </a:spcBef>
            </a:pPr>
            <a:r>
              <a:rPr sz="2400" spc="-80" dirty="0">
                <a:solidFill>
                  <a:srgbClr val="BA2F0A"/>
                </a:solidFill>
                <a:cs typeface="Tahoma"/>
              </a:rPr>
              <a:t>«</a:t>
            </a:r>
            <a:r>
              <a:rPr sz="2400" b="1" dirty="0">
                <a:solidFill>
                  <a:srgbClr val="BA2F0A"/>
                </a:solidFill>
                <a:cs typeface="Trebuchet MS"/>
              </a:rPr>
              <a:t>Герої козацької України» </a:t>
            </a:r>
            <a:r>
              <a:rPr sz="2400" dirty="0">
                <a:solidFill>
                  <a:srgbClr val="4A0D0A"/>
                </a:solidFill>
                <a:cs typeface="Tahoma"/>
              </a:rPr>
              <a:t>— мистецький проєкт, спрямований на  підвищення рівня обізнаності українських громадян стосовно їх  історичної спадщини.</a:t>
            </a:r>
            <a:endParaRPr sz="2400" dirty="0">
              <a:cs typeface="Tahoma"/>
            </a:endParaRPr>
          </a:p>
          <a:p>
            <a:pPr>
              <a:lnSpc>
                <a:spcPct val="100000"/>
              </a:lnSpc>
              <a:spcBef>
                <a:spcPts val="25"/>
              </a:spcBef>
            </a:pPr>
            <a:endParaRPr sz="2400" dirty="0">
              <a:cs typeface="Tahoma"/>
            </a:endParaRPr>
          </a:p>
          <a:p>
            <a:pPr marL="12700" marR="5715" algn="just">
              <a:lnSpc>
                <a:spcPct val="123000"/>
              </a:lnSpc>
            </a:pPr>
            <a:r>
              <a:rPr sz="2400" dirty="0">
                <a:solidFill>
                  <a:srgbClr val="4A0D0A"/>
                </a:solidFill>
                <a:cs typeface="Tahoma"/>
              </a:rPr>
              <a:t>Передумовою його створення стала відсутність портретів деяких  історичних діячів доби Козаччини та низька якість — з історичного  та художнього погляду — тих, що збереглися.</a:t>
            </a:r>
            <a:endParaRPr sz="2400" dirty="0">
              <a:cs typeface="Tahoma"/>
            </a:endParaRPr>
          </a:p>
          <a:p>
            <a:pPr marL="12700" marR="8255" algn="just">
              <a:lnSpc>
                <a:spcPct val="123000"/>
              </a:lnSpc>
            </a:pPr>
            <a:r>
              <a:rPr sz="2400" dirty="0">
                <a:solidFill>
                  <a:srgbClr val="4A0D0A"/>
                </a:solidFill>
                <a:cs typeface="Tahoma"/>
              </a:rPr>
              <a:t>Як зазначає художниця, ідея виникла через бажання покращити  існуючі, а також створити нові образи, опираючись на дослідження  історичної галузі [3].</a:t>
            </a:r>
            <a:endParaRPr sz="2400" dirty="0">
              <a:cs typeface="Tahoma"/>
            </a:endParaRPr>
          </a:p>
          <a:p>
            <a:pPr>
              <a:lnSpc>
                <a:spcPct val="100000"/>
              </a:lnSpc>
              <a:spcBef>
                <a:spcPts val="30"/>
              </a:spcBef>
            </a:pPr>
            <a:endParaRPr sz="2400" dirty="0">
              <a:cs typeface="Tahoma"/>
            </a:endParaRPr>
          </a:p>
          <a:p>
            <a:pPr marL="12700" marR="5080" algn="just">
              <a:lnSpc>
                <a:spcPct val="123000"/>
              </a:lnSpc>
            </a:pPr>
            <a:r>
              <a:rPr sz="2400" dirty="0">
                <a:solidFill>
                  <a:srgbClr val="4A0D0A"/>
                </a:solidFill>
                <a:cs typeface="Tahoma"/>
              </a:rPr>
              <a:t>Така діяльність вимагає здійснення ґрунтовної пошукової роботи та  кооперації з фахівцями. Саме тому Наталія під час створення  полотен співпрацювала з директоркою Музею гетьманства Галиною  Яровою, докторкою історичних наук Ольгою </a:t>
            </a:r>
            <a:r>
              <a:rPr sz="2400" dirty="0" err="1">
                <a:solidFill>
                  <a:srgbClr val="4A0D0A"/>
                </a:solidFill>
                <a:cs typeface="Tahoma"/>
              </a:rPr>
              <a:t>Ковалевською</a:t>
            </a:r>
            <a:r>
              <a:rPr sz="2400" dirty="0" smtClean="0">
                <a:solidFill>
                  <a:srgbClr val="4A0D0A"/>
                </a:solidFill>
                <a:cs typeface="Tahoma"/>
              </a:rPr>
              <a:t>,</a:t>
            </a:r>
            <a:r>
              <a:rPr lang="uk-UA" sz="2400" dirty="0" smtClean="0">
                <a:solidFill>
                  <a:srgbClr val="4A0D0A"/>
                </a:solidFill>
                <a:cs typeface="Tahoma"/>
              </a:rPr>
              <a:t> </a:t>
            </a:r>
            <a:r>
              <a:rPr lang="ru-RU" sz="2400" dirty="0" err="1">
                <a:solidFill>
                  <a:srgbClr val="4A0D0A"/>
                </a:solidFill>
                <a:cs typeface="Tahoma"/>
              </a:rPr>
              <a:t>дослідником</a:t>
            </a:r>
            <a:r>
              <a:rPr lang="ru-RU" sz="2400" dirty="0">
                <a:solidFill>
                  <a:srgbClr val="4A0D0A"/>
                </a:solidFill>
                <a:cs typeface="Tahoma"/>
              </a:rPr>
              <a:t>	</a:t>
            </a:r>
            <a:r>
              <a:rPr lang="ru-RU" sz="2400" dirty="0" smtClean="0">
                <a:solidFill>
                  <a:srgbClr val="4A0D0A"/>
                </a:solidFill>
                <a:cs typeface="Tahoma"/>
              </a:rPr>
              <a:t>та </a:t>
            </a:r>
            <a:r>
              <a:rPr lang="ru-RU" sz="2400" dirty="0" err="1" smtClean="0">
                <a:solidFill>
                  <a:srgbClr val="4A0D0A"/>
                </a:solidFill>
                <a:cs typeface="Tahoma"/>
              </a:rPr>
              <a:t>знавцем</a:t>
            </a:r>
            <a:r>
              <a:rPr lang="ru-RU" sz="2400" dirty="0" smtClean="0">
                <a:solidFill>
                  <a:srgbClr val="4A0D0A"/>
                </a:solidFill>
                <a:cs typeface="Tahoma"/>
              </a:rPr>
              <a:t> </a:t>
            </a:r>
            <a:r>
              <a:rPr lang="ru-RU" sz="2400" dirty="0" err="1" smtClean="0">
                <a:solidFill>
                  <a:srgbClr val="4A0D0A"/>
                </a:solidFill>
                <a:cs typeface="Tahoma"/>
              </a:rPr>
              <a:t>історичного</a:t>
            </a:r>
            <a:r>
              <a:rPr lang="ru-RU" sz="2400" dirty="0" smtClean="0">
                <a:solidFill>
                  <a:srgbClr val="4A0D0A"/>
                </a:solidFill>
                <a:cs typeface="Tahoma"/>
              </a:rPr>
              <a:t> костюму </a:t>
            </a:r>
            <a:r>
              <a:rPr lang="ru-RU" sz="2400" dirty="0" err="1" smtClean="0">
                <a:solidFill>
                  <a:srgbClr val="4A0D0A"/>
                </a:solidFill>
                <a:cs typeface="Tahoma"/>
              </a:rPr>
              <a:t>Сергієм</a:t>
            </a:r>
            <a:r>
              <a:rPr lang="ru-RU" sz="2400" dirty="0" smtClean="0">
                <a:solidFill>
                  <a:srgbClr val="4A0D0A"/>
                </a:solidFill>
                <a:cs typeface="Tahoma"/>
              </a:rPr>
              <a:t> </a:t>
            </a:r>
            <a:r>
              <a:rPr lang="ru-RU" sz="2400" dirty="0" err="1" smtClean="0">
                <a:solidFill>
                  <a:srgbClr val="4A0D0A"/>
                </a:solidFill>
                <a:cs typeface="Tahoma"/>
              </a:rPr>
              <a:t>Шаменковим</a:t>
            </a:r>
            <a:r>
              <a:rPr lang="ru-RU" sz="2400" dirty="0">
                <a:solidFill>
                  <a:srgbClr val="4A0D0A"/>
                </a:solidFill>
                <a:cs typeface="Tahoma"/>
              </a:rPr>
              <a:t>, </a:t>
            </a:r>
            <a:r>
              <a:rPr lang="ru-RU" sz="2400" dirty="0" smtClean="0">
                <a:solidFill>
                  <a:srgbClr val="4A0D0A"/>
                </a:solidFill>
                <a:cs typeface="Tahoma"/>
              </a:rPr>
              <a:t>кандидатами </a:t>
            </a:r>
            <a:r>
              <a:rPr lang="ru-RU" sz="2400" dirty="0" err="1" smtClean="0">
                <a:solidFill>
                  <a:srgbClr val="4A0D0A"/>
                </a:solidFill>
                <a:cs typeface="Tahoma"/>
              </a:rPr>
              <a:t>історичних</a:t>
            </a:r>
            <a:r>
              <a:rPr lang="ru-RU" sz="2400" dirty="0" smtClean="0">
                <a:solidFill>
                  <a:srgbClr val="4A0D0A"/>
                </a:solidFill>
                <a:cs typeface="Tahoma"/>
              </a:rPr>
              <a:t> наук </a:t>
            </a:r>
            <a:r>
              <a:rPr lang="ru-RU" sz="2400" dirty="0" err="1" smtClean="0">
                <a:solidFill>
                  <a:srgbClr val="4A0D0A"/>
                </a:solidFill>
                <a:cs typeface="Tahoma"/>
              </a:rPr>
              <a:t>Володимиром</a:t>
            </a:r>
            <a:r>
              <a:rPr lang="ru-RU" sz="2400" dirty="0" smtClean="0">
                <a:solidFill>
                  <a:srgbClr val="4A0D0A"/>
                </a:solidFill>
                <a:cs typeface="Tahoma"/>
              </a:rPr>
              <a:t> </a:t>
            </a:r>
            <a:r>
              <a:rPr lang="ru-RU" sz="2400" dirty="0" err="1" smtClean="0">
                <a:solidFill>
                  <a:srgbClr val="4A0D0A"/>
                </a:solidFill>
                <a:cs typeface="Tahoma"/>
              </a:rPr>
              <a:t>Панченком</a:t>
            </a:r>
            <a:r>
              <a:rPr lang="ru-RU" sz="2400" dirty="0" smtClean="0">
                <a:solidFill>
                  <a:srgbClr val="4A0D0A"/>
                </a:solidFill>
                <a:cs typeface="Tahoma"/>
              </a:rPr>
              <a:t> </a:t>
            </a:r>
            <a:r>
              <a:rPr lang="ru-RU" sz="2400" dirty="0" err="1">
                <a:solidFill>
                  <a:srgbClr val="4A0D0A"/>
                </a:solidFill>
                <a:cs typeface="Tahoma"/>
              </a:rPr>
              <a:t>Олексієм</a:t>
            </a:r>
            <a:r>
              <a:rPr lang="ru-RU" sz="2400" dirty="0">
                <a:solidFill>
                  <a:srgbClr val="4A0D0A"/>
                </a:solidFill>
                <a:cs typeface="Tahoma"/>
              </a:rPr>
              <a:t> </a:t>
            </a:r>
            <a:r>
              <a:rPr lang="ru-RU" sz="2400" dirty="0" err="1">
                <a:solidFill>
                  <a:srgbClr val="4A0D0A"/>
                </a:solidFill>
                <a:cs typeface="Tahoma"/>
              </a:rPr>
              <a:t>Сокирком</a:t>
            </a:r>
            <a:r>
              <a:rPr lang="ru-RU" sz="2400" dirty="0">
                <a:solidFill>
                  <a:srgbClr val="4A0D0A"/>
                </a:solidFill>
                <a:cs typeface="Tahoma"/>
              </a:rPr>
              <a:t> та </a:t>
            </a:r>
            <a:r>
              <a:rPr lang="ru-RU" sz="2400" dirty="0" err="1">
                <a:solidFill>
                  <a:srgbClr val="4A0D0A"/>
                </a:solidFill>
                <a:cs typeface="Tahoma"/>
              </a:rPr>
              <a:t>іншими</a:t>
            </a:r>
            <a:r>
              <a:rPr lang="ru-RU" sz="2400" dirty="0">
                <a:solidFill>
                  <a:srgbClr val="4A0D0A"/>
                </a:solidFill>
                <a:cs typeface="Tahoma"/>
              </a:rPr>
              <a:t> [3</a:t>
            </a:r>
            <a:r>
              <a:rPr lang="ru-RU" sz="2400" dirty="0" smtClean="0">
                <a:solidFill>
                  <a:srgbClr val="4A0D0A"/>
                </a:solidFill>
                <a:cs typeface="Tahoma"/>
              </a:rPr>
              <a:t>].</a:t>
            </a:r>
            <a:endParaRPr lang="ru-RU" sz="2400" dirty="0">
              <a:cs typeface="Tahoma"/>
            </a:endParaRPr>
          </a:p>
          <a:p>
            <a:pPr marL="12700" marR="5080" algn="just">
              <a:lnSpc>
                <a:spcPct val="123000"/>
              </a:lnSpc>
            </a:pPr>
            <a:r>
              <a:rPr lang="ru-RU" sz="2400" dirty="0">
                <a:solidFill>
                  <a:srgbClr val="4A0D0A"/>
                </a:solidFill>
                <a:cs typeface="Tahoma"/>
              </a:rPr>
              <a:t>			</a:t>
            </a:r>
            <a:endParaRPr sz="2400" dirty="0">
              <a:cs typeface="Tahoma"/>
            </a:endParaRPr>
          </a:p>
        </p:txBody>
      </p:sp>
      <p:sp>
        <p:nvSpPr>
          <p:cNvPr id="4" name="object 4"/>
          <p:cNvSpPr txBox="1"/>
          <p:nvPr/>
        </p:nvSpPr>
        <p:spPr>
          <a:xfrm>
            <a:off x="2133600" y="8745329"/>
            <a:ext cx="4298950" cy="426014"/>
          </a:xfrm>
          <a:prstGeom prst="rect">
            <a:avLst/>
          </a:prstGeom>
        </p:spPr>
        <p:txBody>
          <a:bodyPr vert="horz" wrap="square" lIns="0" tIns="12700" rIns="0" bIns="0" rtlCol="0">
            <a:spAutoFit/>
          </a:bodyPr>
          <a:lstStyle/>
          <a:p>
            <a:pPr marL="12700" marR="5080">
              <a:lnSpc>
                <a:spcPct val="123000"/>
              </a:lnSpc>
              <a:spcBef>
                <a:spcPts val="100"/>
              </a:spcBef>
              <a:tabLst>
                <a:tab pos="2331085" algn="l"/>
                <a:tab pos="2398395" algn="l"/>
                <a:tab pos="3118485" algn="l"/>
              </a:tabLst>
            </a:pPr>
            <a:endParaRPr sz="2350" dirty="0">
              <a:cs typeface="Tahoma"/>
            </a:endParaRPr>
          </a:p>
        </p:txBody>
      </p:sp>
      <p:sp>
        <p:nvSpPr>
          <p:cNvPr id="5" name="object 5"/>
          <p:cNvSpPr txBox="1"/>
          <p:nvPr/>
        </p:nvSpPr>
        <p:spPr>
          <a:xfrm>
            <a:off x="5233039" y="8521630"/>
            <a:ext cx="5085080" cy="426014"/>
          </a:xfrm>
          <a:prstGeom prst="rect">
            <a:avLst/>
          </a:prstGeom>
        </p:spPr>
        <p:txBody>
          <a:bodyPr vert="horz" wrap="square" lIns="0" tIns="12700" rIns="0" bIns="0" rtlCol="0">
            <a:spAutoFit/>
          </a:bodyPr>
          <a:lstStyle/>
          <a:p>
            <a:pPr marL="12700" marR="5080" indent="71755">
              <a:lnSpc>
                <a:spcPct val="123000"/>
              </a:lnSpc>
              <a:spcBef>
                <a:spcPts val="100"/>
              </a:spcBef>
              <a:tabLst>
                <a:tab pos="1982470" algn="l"/>
                <a:tab pos="2258060" algn="l"/>
                <a:tab pos="3042285" algn="l"/>
                <a:tab pos="3978275" algn="l"/>
              </a:tabLst>
            </a:pPr>
            <a:endParaRPr sz="2350" dirty="0">
              <a:cs typeface="Tahoma"/>
            </a:endParaRPr>
          </a:p>
        </p:txBody>
      </p:sp>
      <p:sp>
        <p:nvSpPr>
          <p:cNvPr id="6" name="object 6"/>
          <p:cNvSpPr txBox="1"/>
          <p:nvPr/>
        </p:nvSpPr>
        <p:spPr>
          <a:xfrm>
            <a:off x="2590800" y="9125396"/>
            <a:ext cx="6616700" cy="384175"/>
          </a:xfrm>
          <a:prstGeom prst="rect">
            <a:avLst/>
          </a:prstGeom>
        </p:spPr>
        <p:txBody>
          <a:bodyPr vert="horz" wrap="square" lIns="0" tIns="13335" rIns="0" bIns="0" rtlCol="0">
            <a:spAutoFit/>
          </a:bodyPr>
          <a:lstStyle/>
          <a:p>
            <a:pPr marL="12700">
              <a:lnSpc>
                <a:spcPct val="100000"/>
              </a:lnSpc>
              <a:spcBef>
                <a:spcPts val="105"/>
              </a:spcBef>
            </a:pPr>
            <a:r>
              <a:rPr sz="2350" spc="-85" dirty="0" smtClean="0">
                <a:solidFill>
                  <a:srgbClr val="4A0D0A"/>
                </a:solidFill>
                <a:cs typeface="Tahoma"/>
              </a:rPr>
              <a:t> </a:t>
            </a:r>
            <a:endParaRPr sz="2350" dirty="0">
              <a:cs typeface="Tahoma"/>
            </a:endParaRPr>
          </a:p>
        </p:txBody>
      </p:sp>
      <p:pic>
        <p:nvPicPr>
          <p:cNvPr id="7" name="object 7"/>
          <p:cNvPicPr/>
          <p:nvPr/>
        </p:nvPicPr>
        <p:blipFill>
          <a:blip r:embed="rId3" cstate="print"/>
          <a:stretch>
            <a:fillRect/>
          </a:stretch>
        </p:blipFill>
        <p:spPr>
          <a:xfrm>
            <a:off x="12437041" y="1514478"/>
            <a:ext cx="5276849" cy="3324224"/>
          </a:xfrm>
          <a:prstGeom prst="rect">
            <a:avLst/>
          </a:prstGeom>
        </p:spPr>
      </p:pic>
      <p:pic>
        <p:nvPicPr>
          <p:cNvPr id="8" name="object 8"/>
          <p:cNvPicPr/>
          <p:nvPr/>
        </p:nvPicPr>
        <p:blipFill>
          <a:blip r:embed="rId4" cstate="print"/>
          <a:stretch>
            <a:fillRect/>
          </a:stretch>
        </p:blipFill>
        <p:spPr>
          <a:xfrm>
            <a:off x="12444298" y="5848707"/>
            <a:ext cx="5276849" cy="3514724"/>
          </a:xfrm>
          <a:prstGeom prst="rect">
            <a:avLst/>
          </a:prstGeom>
        </p:spPr>
      </p:pic>
      <p:sp>
        <p:nvSpPr>
          <p:cNvPr id="9" name="object 9"/>
          <p:cNvSpPr txBox="1">
            <a:spLocks noGrp="1"/>
          </p:cNvSpPr>
          <p:nvPr>
            <p:ph type="title"/>
          </p:nvPr>
        </p:nvSpPr>
        <p:spPr>
          <a:xfrm>
            <a:off x="5200382" y="554040"/>
            <a:ext cx="9803765" cy="511175"/>
          </a:xfrm>
          <a:prstGeom prst="rect">
            <a:avLst/>
          </a:prstGeom>
        </p:spPr>
        <p:txBody>
          <a:bodyPr vert="horz" wrap="square" lIns="0" tIns="17145" rIns="0" bIns="0" rtlCol="0">
            <a:spAutoFit/>
          </a:bodyPr>
          <a:lstStyle/>
          <a:p>
            <a:pPr marL="12700">
              <a:lnSpc>
                <a:spcPct val="100000"/>
              </a:lnSpc>
              <a:spcBef>
                <a:spcPts val="135"/>
              </a:spcBef>
            </a:pPr>
            <a:r>
              <a:rPr sz="3150" spc="-150" dirty="0">
                <a:solidFill>
                  <a:srgbClr val="4A0D0A"/>
                </a:solidFill>
                <a:latin typeface="+mn-lt"/>
              </a:rPr>
              <a:t>СЕРІЯ ХУДОЖНІХ ПОРТРЕТІВ </a:t>
            </a:r>
            <a:r>
              <a:rPr sz="3150" spc="-150" dirty="0">
                <a:latin typeface="+mn-lt"/>
              </a:rPr>
              <a:t>«ГЕРОЇ КОЗАЦЬКОЇ УКРАЇНИ»</a:t>
            </a:r>
          </a:p>
        </p:txBody>
      </p:sp>
      <p:sp>
        <p:nvSpPr>
          <p:cNvPr id="11" name="Прямоугольник 10"/>
          <p:cNvSpPr/>
          <p:nvPr/>
        </p:nvSpPr>
        <p:spPr>
          <a:xfrm>
            <a:off x="12268200" y="4820338"/>
            <a:ext cx="5867400" cy="646331"/>
          </a:xfrm>
          <a:prstGeom prst="rect">
            <a:avLst/>
          </a:prstGeom>
        </p:spPr>
        <p:txBody>
          <a:bodyPr wrap="square">
            <a:spAutoFit/>
          </a:bodyPr>
          <a:lstStyle/>
          <a:p>
            <a:r>
              <a:rPr lang="uk-UA" dirty="0" err="1" smtClean="0">
                <a:hlinkClick r:id="rId5"/>
              </a:rPr>
              <a:t>https</a:t>
            </a:r>
            <a:r>
              <a:rPr lang="uk-UA" dirty="0" smtClean="0">
                <a:hlinkClick r:id="rId5"/>
              </a:rPr>
              <a:t>://</a:t>
            </a:r>
            <a:r>
              <a:rPr lang="uk-UA" dirty="0" err="1" smtClean="0">
                <a:hlinkClick r:id="rId5"/>
              </a:rPr>
              <a:t>oldchernihiv.com</a:t>
            </a:r>
            <a:r>
              <a:rPr lang="uk-UA" dirty="0" smtClean="0">
                <a:hlinkClick r:id="rId5"/>
              </a:rPr>
              <a:t>/vidkryttya-vystavky-zhyvopysnyh-portretiv-natali-pavlusenko-geroyi-kozatskoyi-ukrayiny/</a:t>
            </a:r>
            <a:r>
              <a:rPr lang="uk-UA" dirty="0" smtClean="0"/>
              <a:t> </a:t>
            </a:r>
            <a:endParaRPr lang="uk-UA" dirty="0"/>
          </a:p>
        </p:txBody>
      </p:sp>
      <p:sp>
        <p:nvSpPr>
          <p:cNvPr id="12" name="Прямоугольник 11"/>
          <p:cNvSpPr/>
          <p:nvPr/>
        </p:nvSpPr>
        <p:spPr>
          <a:xfrm>
            <a:off x="12237357" y="9453081"/>
            <a:ext cx="5929086" cy="584775"/>
          </a:xfrm>
          <a:prstGeom prst="rect">
            <a:avLst/>
          </a:prstGeom>
        </p:spPr>
        <p:txBody>
          <a:bodyPr wrap="square">
            <a:spAutoFit/>
          </a:bodyPr>
          <a:lstStyle/>
          <a:p>
            <a:r>
              <a:rPr lang="uk-UA" sz="1600" dirty="0" err="1" smtClean="0">
                <a:hlinkClick r:id="rId6"/>
              </a:rPr>
              <a:t>https</a:t>
            </a:r>
            <a:r>
              <a:rPr lang="uk-UA" sz="1600" dirty="0" smtClean="0">
                <a:hlinkClick r:id="rId6"/>
              </a:rPr>
              <a:t>://</a:t>
            </a:r>
            <a:r>
              <a:rPr lang="uk-UA" sz="1600" dirty="0" err="1" smtClean="0">
                <a:hlinkClick r:id="rId6"/>
              </a:rPr>
              <a:t>zn.ua</a:t>
            </a:r>
            <a:r>
              <a:rPr lang="uk-UA" sz="1600" dirty="0" smtClean="0">
                <a:hlinkClick r:id="rId6"/>
              </a:rPr>
              <a:t>/</a:t>
            </a:r>
            <a:r>
              <a:rPr lang="uk-UA" sz="1600" dirty="0" err="1" smtClean="0">
                <a:hlinkClick r:id="rId6"/>
              </a:rPr>
              <a:t>ukr</a:t>
            </a:r>
            <a:r>
              <a:rPr lang="uk-UA" sz="1600" dirty="0" smtClean="0">
                <a:hlinkClick r:id="rId6"/>
              </a:rPr>
              <a:t>/</a:t>
            </a:r>
            <a:r>
              <a:rPr lang="uk-UA" sz="1600" dirty="0" err="1" smtClean="0">
                <a:hlinkClick r:id="rId6"/>
              </a:rPr>
              <a:t>CULTURE</a:t>
            </a:r>
            <a:r>
              <a:rPr lang="uk-UA" sz="1600" dirty="0" smtClean="0">
                <a:hlinkClick r:id="rId6"/>
              </a:rPr>
              <a:t>/heroji-kozatskoji-ukrajini-u-sofiji-kijivskij-u-stolitsi-startuvala-vistavka-khudozhnitsi-pavlusenko.html</a:t>
            </a:r>
            <a:r>
              <a:rPr lang="uk-UA" sz="1600" dirty="0" smtClean="0"/>
              <a:t> </a:t>
            </a:r>
            <a:endParaRPr lang="uk-UA"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95979" cy="10287000"/>
            <a:chOff x="0" y="0"/>
            <a:chExt cx="3395979" cy="10287000"/>
          </a:xfrm>
        </p:grpSpPr>
        <p:sp>
          <p:nvSpPr>
            <p:cNvPr id="3" name="object 3"/>
            <p:cNvSpPr/>
            <p:nvPr/>
          </p:nvSpPr>
          <p:spPr>
            <a:xfrm>
              <a:off x="0" y="0"/>
              <a:ext cx="1286510" cy="10287000"/>
            </a:xfrm>
            <a:custGeom>
              <a:avLst/>
              <a:gdLst/>
              <a:ahLst/>
              <a:cxnLst/>
              <a:rect l="l" t="t" r="r" b="b"/>
              <a:pathLst>
                <a:path w="1286510" h="10287000">
                  <a:moveTo>
                    <a:pt x="0" y="10286999"/>
                  </a:moveTo>
                  <a:lnTo>
                    <a:pt x="0" y="0"/>
                  </a:lnTo>
                  <a:lnTo>
                    <a:pt x="1286299" y="0"/>
                  </a:lnTo>
                  <a:lnTo>
                    <a:pt x="1286299" y="10286999"/>
                  </a:lnTo>
                  <a:lnTo>
                    <a:pt x="0" y="10286999"/>
                  </a:lnTo>
                  <a:close/>
                </a:path>
              </a:pathLst>
            </a:custGeom>
            <a:solidFill>
              <a:srgbClr val="B56D3D">
                <a:alpha val="77648"/>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519233" y="300037"/>
              <a:ext cx="2876549" cy="4019549"/>
            </a:xfrm>
            <a:prstGeom prst="rect">
              <a:avLst/>
            </a:prstGeom>
          </p:spPr>
        </p:pic>
      </p:grpSp>
      <p:sp>
        <p:nvSpPr>
          <p:cNvPr id="5" name="object 5"/>
          <p:cNvSpPr/>
          <p:nvPr/>
        </p:nvSpPr>
        <p:spPr>
          <a:xfrm>
            <a:off x="3687528" y="1426734"/>
            <a:ext cx="12830175" cy="8124825"/>
          </a:xfrm>
          <a:custGeom>
            <a:avLst/>
            <a:gdLst/>
            <a:ahLst/>
            <a:cxnLst/>
            <a:rect l="l" t="t" r="r" b="b"/>
            <a:pathLst>
              <a:path w="12830175" h="8124825">
                <a:moveTo>
                  <a:pt x="12830174" y="8124807"/>
                </a:moveTo>
                <a:lnTo>
                  <a:pt x="0" y="8124807"/>
                </a:lnTo>
                <a:lnTo>
                  <a:pt x="0" y="0"/>
                </a:lnTo>
                <a:lnTo>
                  <a:pt x="12830174" y="0"/>
                </a:lnTo>
                <a:lnTo>
                  <a:pt x="12830174" y="8124807"/>
                </a:lnTo>
                <a:close/>
              </a:path>
            </a:pathLst>
          </a:custGeom>
          <a:solidFill>
            <a:srgbClr val="E4D0BD">
              <a:alpha val="42749"/>
            </a:srgbClr>
          </a:solidFill>
        </p:spPr>
        <p:txBody>
          <a:bodyPr wrap="square" lIns="0" tIns="0" rIns="0" bIns="0" rtlCol="0"/>
          <a:lstStyle/>
          <a:p>
            <a:endParaRPr/>
          </a:p>
        </p:txBody>
      </p:sp>
      <p:sp>
        <p:nvSpPr>
          <p:cNvPr id="6" name="object 6"/>
          <p:cNvSpPr txBox="1"/>
          <p:nvPr/>
        </p:nvSpPr>
        <p:spPr>
          <a:xfrm>
            <a:off x="4364118" y="2149556"/>
            <a:ext cx="11476993" cy="6678751"/>
          </a:xfrm>
          <a:prstGeom prst="rect">
            <a:avLst/>
          </a:prstGeom>
        </p:spPr>
        <p:txBody>
          <a:bodyPr vert="horz" wrap="square" lIns="0" tIns="30480" rIns="0" bIns="0" rtlCol="0">
            <a:spAutoFit/>
          </a:bodyPr>
          <a:lstStyle/>
          <a:p>
            <a:pPr algn="just" fontAlgn="base"/>
            <a:r>
              <a:rPr lang="ru-RU" sz="2400" b="0" i="0" dirty="0" smtClean="0">
                <a:solidFill>
                  <a:srgbClr val="000000"/>
                </a:solidFill>
                <a:effectLst/>
                <a:latin typeface="Arial" panose="020B0604020202020204" pitchFamily="34" charset="0"/>
              </a:rPr>
              <a:t>— </a:t>
            </a:r>
            <a:r>
              <a:rPr lang="ru-RU" sz="2400" b="0" i="0" dirty="0" err="1" smtClean="0">
                <a:solidFill>
                  <a:srgbClr val="000000"/>
                </a:solidFill>
                <a:effectLst/>
              </a:rPr>
              <a:t>Що</a:t>
            </a:r>
            <a:r>
              <a:rPr lang="ru-RU" sz="2400" b="0" i="0" dirty="0" smtClean="0">
                <a:solidFill>
                  <a:srgbClr val="000000"/>
                </a:solidFill>
                <a:effectLst/>
              </a:rPr>
              <a:t> мене </a:t>
            </a:r>
            <a:r>
              <a:rPr lang="ru-RU" sz="2400" b="0" i="0" dirty="0" err="1" smtClean="0">
                <a:solidFill>
                  <a:srgbClr val="000000"/>
                </a:solidFill>
                <a:effectLst/>
              </a:rPr>
              <a:t>наштовхнуло</a:t>
            </a:r>
            <a:r>
              <a:rPr lang="ru-RU" sz="2400" b="0" i="0" dirty="0" smtClean="0">
                <a:solidFill>
                  <a:srgbClr val="000000"/>
                </a:solidFill>
                <a:effectLst/>
              </a:rPr>
              <a:t> — </a:t>
            </a:r>
            <a:r>
              <a:rPr lang="ru-RU" sz="2400" b="0" i="0" dirty="0" err="1" smtClean="0">
                <a:solidFill>
                  <a:srgbClr val="000000"/>
                </a:solidFill>
                <a:effectLst/>
              </a:rPr>
              <a:t>це</a:t>
            </a:r>
            <a:r>
              <a:rPr lang="ru-RU" sz="2400" b="0" i="0" dirty="0" smtClean="0">
                <a:solidFill>
                  <a:srgbClr val="000000"/>
                </a:solidFill>
                <a:effectLst/>
              </a:rPr>
              <a:t> </a:t>
            </a:r>
            <a:r>
              <a:rPr lang="ru-RU" sz="2400" b="0" i="0" dirty="0" err="1" smtClean="0">
                <a:solidFill>
                  <a:srgbClr val="000000"/>
                </a:solidFill>
                <a:effectLst/>
              </a:rPr>
              <a:t>підручники</a:t>
            </a:r>
            <a:r>
              <a:rPr lang="ru-RU" sz="2400" b="0" i="0" dirty="0" smtClean="0">
                <a:solidFill>
                  <a:srgbClr val="000000"/>
                </a:solidFill>
                <a:effectLst/>
              </a:rPr>
              <a:t> з </a:t>
            </a:r>
            <a:r>
              <a:rPr lang="ru-RU" sz="2400" b="0" i="0" dirty="0" err="1" smtClean="0">
                <a:solidFill>
                  <a:srgbClr val="000000"/>
                </a:solidFill>
                <a:effectLst/>
              </a:rPr>
              <a:t>історії</a:t>
            </a:r>
            <a:r>
              <a:rPr lang="ru-RU" sz="2400" b="0" i="0" dirty="0" smtClean="0">
                <a:solidFill>
                  <a:srgbClr val="000000"/>
                </a:solidFill>
                <a:effectLst/>
              </a:rPr>
              <a:t> </a:t>
            </a:r>
            <a:r>
              <a:rPr lang="ru-RU" sz="2400" b="0" i="0" dirty="0" err="1" smtClean="0">
                <a:solidFill>
                  <a:srgbClr val="000000"/>
                </a:solidFill>
                <a:effectLst/>
              </a:rPr>
              <a:t>мого</a:t>
            </a:r>
            <a:r>
              <a:rPr lang="ru-RU" sz="2400" b="0" i="0" dirty="0" smtClean="0">
                <a:solidFill>
                  <a:srgbClr val="000000"/>
                </a:solidFill>
                <a:effectLst/>
              </a:rPr>
              <a:t> </a:t>
            </a:r>
            <a:r>
              <a:rPr lang="ru-RU" sz="2400" b="0" i="0" dirty="0" err="1" smtClean="0">
                <a:solidFill>
                  <a:srgbClr val="000000"/>
                </a:solidFill>
                <a:effectLst/>
              </a:rPr>
              <a:t>сина</a:t>
            </a:r>
            <a:r>
              <a:rPr lang="ru-RU" sz="2400" b="0" i="0" dirty="0" smtClean="0">
                <a:solidFill>
                  <a:srgbClr val="000000"/>
                </a:solidFill>
                <a:effectLst/>
              </a:rPr>
              <a:t>. Коли </a:t>
            </a:r>
            <a:r>
              <a:rPr lang="ru-RU" sz="2400" b="0" i="0" dirty="0" err="1" smtClean="0">
                <a:solidFill>
                  <a:srgbClr val="000000"/>
                </a:solidFill>
                <a:effectLst/>
              </a:rPr>
              <a:t>він</a:t>
            </a:r>
            <a:r>
              <a:rPr lang="ru-RU" sz="2400" b="0" i="0" dirty="0" smtClean="0">
                <a:solidFill>
                  <a:srgbClr val="000000"/>
                </a:solidFill>
                <a:effectLst/>
              </a:rPr>
              <a:t> </a:t>
            </a:r>
            <a:r>
              <a:rPr lang="ru-RU" sz="2400" b="0" i="0" dirty="0" err="1" smtClean="0">
                <a:solidFill>
                  <a:srgbClr val="000000"/>
                </a:solidFill>
                <a:effectLst/>
              </a:rPr>
              <a:t>навчався</a:t>
            </a:r>
            <a:r>
              <a:rPr lang="ru-RU" sz="2400" b="0" i="0" dirty="0" smtClean="0">
                <a:solidFill>
                  <a:srgbClr val="000000"/>
                </a:solidFill>
                <a:effectLst/>
              </a:rPr>
              <a:t> у </a:t>
            </a:r>
            <a:r>
              <a:rPr lang="ru-RU" sz="2400" b="0" i="0" dirty="0" err="1" smtClean="0">
                <a:solidFill>
                  <a:srgbClr val="000000"/>
                </a:solidFill>
                <a:effectLst/>
              </a:rPr>
              <a:t>художній</a:t>
            </a:r>
            <a:r>
              <a:rPr lang="ru-RU" sz="2400" b="0" i="0" dirty="0" smtClean="0">
                <a:solidFill>
                  <a:srgbClr val="000000"/>
                </a:solidFill>
                <a:effectLst/>
              </a:rPr>
              <a:t> </a:t>
            </a:r>
            <a:r>
              <a:rPr lang="ru-RU" sz="2400" b="0" i="0" dirty="0" err="1" smtClean="0">
                <a:solidFill>
                  <a:srgbClr val="000000"/>
                </a:solidFill>
                <a:effectLst/>
              </a:rPr>
              <a:t>школі</a:t>
            </a:r>
            <a:r>
              <a:rPr lang="ru-RU" sz="2400" b="0" i="0" dirty="0" smtClean="0">
                <a:solidFill>
                  <a:srgbClr val="000000"/>
                </a:solidFill>
                <a:effectLst/>
              </a:rPr>
              <a:t>, то </a:t>
            </a:r>
            <a:r>
              <a:rPr lang="ru-RU" sz="2400" b="0" i="0" dirty="0" err="1" smtClean="0">
                <a:solidFill>
                  <a:srgbClr val="000000"/>
                </a:solidFill>
                <a:effectLst/>
              </a:rPr>
              <a:t>вивчав</a:t>
            </a:r>
            <a:r>
              <a:rPr lang="ru-RU" sz="2400" b="0" i="0" dirty="0" smtClean="0">
                <a:solidFill>
                  <a:srgbClr val="000000"/>
                </a:solidFill>
                <a:effectLst/>
              </a:rPr>
              <a:t> </a:t>
            </a:r>
            <a:r>
              <a:rPr lang="ru-RU" sz="2400" b="0" i="0" dirty="0" err="1" smtClean="0">
                <a:solidFill>
                  <a:srgbClr val="000000"/>
                </a:solidFill>
                <a:effectLst/>
              </a:rPr>
              <a:t>історію</a:t>
            </a:r>
            <a:r>
              <a:rPr lang="ru-RU" sz="2400" b="0" i="0" dirty="0" smtClean="0">
                <a:solidFill>
                  <a:srgbClr val="000000"/>
                </a:solidFill>
                <a:effectLst/>
              </a:rPr>
              <a:t>. І за </a:t>
            </a:r>
            <a:r>
              <a:rPr lang="ru-RU" sz="2400" b="0" i="0" dirty="0" err="1" smtClean="0">
                <a:solidFill>
                  <a:srgbClr val="000000"/>
                </a:solidFill>
                <a:effectLst/>
              </a:rPr>
              <a:t>всі</a:t>
            </a:r>
            <a:r>
              <a:rPr lang="ru-RU" sz="2400" b="0" i="0" dirty="0" smtClean="0">
                <a:solidFill>
                  <a:srgbClr val="000000"/>
                </a:solidFill>
                <a:effectLst/>
              </a:rPr>
              <a:t> роки </a:t>
            </a:r>
            <a:r>
              <a:rPr lang="ru-RU" sz="2400" b="0" i="0" dirty="0" err="1" smtClean="0">
                <a:solidFill>
                  <a:srgbClr val="000000"/>
                </a:solidFill>
                <a:effectLst/>
              </a:rPr>
              <a:t>навчання</a:t>
            </a:r>
            <a:r>
              <a:rPr lang="ru-RU" sz="2400" b="0" i="0" dirty="0" smtClean="0">
                <a:solidFill>
                  <a:srgbClr val="000000"/>
                </a:solidFill>
                <a:effectLst/>
              </a:rPr>
              <a:t> я </a:t>
            </a:r>
            <a:r>
              <a:rPr lang="ru-RU" sz="2400" b="0" i="0" dirty="0" err="1" smtClean="0">
                <a:solidFill>
                  <a:srgbClr val="000000"/>
                </a:solidFill>
                <a:effectLst/>
              </a:rPr>
              <a:t>гортала</a:t>
            </a:r>
            <a:r>
              <a:rPr lang="ru-RU" sz="2400" b="0" i="0" dirty="0" smtClean="0">
                <a:solidFill>
                  <a:srgbClr val="000000"/>
                </a:solidFill>
                <a:effectLst/>
              </a:rPr>
              <a:t> </a:t>
            </a:r>
            <a:r>
              <a:rPr lang="ru-RU" sz="2400" b="0" i="0" dirty="0" err="1" smtClean="0">
                <a:solidFill>
                  <a:srgbClr val="000000"/>
                </a:solidFill>
                <a:effectLst/>
              </a:rPr>
              <a:t>ці</a:t>
            </a:r>
            <a:r>
              <a:rPr lang="ru-RU" sz="2400" b="0" i="0" dirty="0" smtClean="0">
                <a:solidFill>
                  <a:srgbClr val="000000"/>
                </a:solidFill>
                <a:effectLst/>
              </a:rPr>
              <a:t> </a:t>
            </a:r>
            <a:r>
              <a:rPr lang="ru-RU" sz="2400" b="0" i="0" dirty="0" err="1" smtClean="0">
                <a:solidFill>
                  <a:srgbClr val="000000"/>
                </a:solidFill>
                <a:effectLst/>
              </a:rPr>
              <a:t>підручники</a:t>
            </a:r>
            <a:r>
              <a:rPr lang="ru-RU" sz="2400" b="0" i="0" dirty="0" smtClean="0">
                <a:solidFill>
                  <a:srgbClr val="000000"/>
                </a:solidFill>
                <a:effectLst/>
              </a:rPr>
              <a:t>. </a:t>
            </a:r>
            <a:r>
              <a:rPr lang="ru-RU" sz="2400" b="0" i="0" dirty="0" err="1" smtClean="0">
                <a:solidFill>
                  <a:srgbClr val="000000"/>
                </a:solidFill>
                <a:effectLst/>
              </a:rPr>
              <a:t>Їх</a:t>
            </a:r>
            <a:r>
              <a:rPr lang="ru-RU" sz="2400" b="0" i="0" dirty="0" smtClean="0">
                <a:solidFill>
                  <a:srgbClr val="000000"/>
                </a:solidFill>
                <a:effectLst/>
              </a:rPr>
              <a:t> </a:t>
            </a:r>
            <a:r>
              <a:rPr lang="ru-RU" sz="2400" b="0" i="0" dirty="0" err="1" smtClean="0">
                <a:solidFill>
                  <a:srgbClr val="000000"/>
                </a:solidFill>
                <a:effectLst/>
              </a:rPr>
              <a:t>прикрашали</a:t>
            </a:r>
            <a:r>
              <a:rPr lang="ru-RU" sz="2400" b="0" i="0" dirty="0" smtClean="0">
                <a:solidFill>
                  <a:srgbClr val="000000"/>
                </a:solidFill>
                <a:effectLst/>
              </a:rPr>
              <a:t> </a:t>
            </a:r>
            <a:r>
              <a:rPr lang="ru-RU" sz="2400" b="0" i="0" dirty="0" err="1" smtClean="0">
                <a:solidFill>
                  <a:srgbClr val="000000"/>
                </a:solidFill>
                <a:effectLst/>
              </a:rPr>
              <a:t>портрети</a:t>
            </a:r>
            <a:r>
              <a:rPr lang="ru-RU" sz="2400" b="0" i="0" dirty="0" smtClean="0">
                <a:solidFill>
                  <a:srgbClr val="000000"/>
                </a:solidFill>
                <a:effectLst/>
              </a:rPr>
              <a:t> </a:t>
            </a:r>
            <a:r>
              <a:rPr lang="ru-RU" sz="2400" b="0" i="0" dirty="0" err="1" smtClean="0">
                <a:solidFill>
                  <a:srgbClr val="000000"/>
                </a:solidFill>
                <a:effectLst/>
              </a:rPr>
              <a:t>польських</a:t>
            </a:r>
            <a:r>
              <a:rPr lang="ru-RU" sz="2400" b="0" i="0" dirty="0" smtClean="0">
                <a:solidFill>
                  <a:srgbClr val="000000"/>
                </a:solidFill>
                <a:effectLst/>
              </a:rPr>
              <a:t> </a:t>
            </a:r>
            <a:r>
              <a:rPr lang="ru-RU" sz="2400" b="0" i="0" dirty="0" err="1" smtClean="0">
                <a:solidFill>
                  <a:srgbClr val="000000"/>
                </a:solidFill>
                <a:effectLst/>
              </a:rPr>
              <a:t>королів</a:t>
            </a:r>
            <a:r>
              <a:rPr lang="ru-RU" sz="2400" b="0" i="0" dirty="0" smtClean="0">
                <a:solidFill>
                  <a:srgbClr val="000000"/>
                </a:solidFill>
                <a:effectLst/>
              </a:rPr>
              <a:t>, </a:t>
            </a:r>
            <a:r>
              <a:rPr lang="ru-RU" sz="2400" b="0" i="0" dirty="0" err="1" smtClean="0">
                <a:solidFill>
                  <a:srgbClr val="000000"/>
                </a:solidFill>
                <a:effectLst/>
              </a:rPr>
              <a:t>російських</a:t>
            </a:r>
            <a:r>
              <a:rPr lang="ru-RU" sz="2400" b="0" i="0" dirty="0" smtClean="0">
                <a:solidFill>
                  <a:srgbClr val="000000"/>
                </a:solidFill>
                <a:effectLst/>
              </a:rPr>
              <a:t> </a:t>
            </a:r>
            <a:r>
              <a:rPr lang="ru-RU" sz="2400" b="0" i="0" dirty="0" err="1" smtClean="0">
                <a:solidFill>
                  <a:srgbClr val="000000"/>
                </a:solidFill>
                <a:effectLst/>
              </a:rPr>
              <a:t>царів</a:t>
            </a:r>
            <a:r>
              <a:rPr lang="ru-RU" sz="2400" b="0" i="0" dirty="0" smtClean="0">
                <a:solidFill>
                  <a:srgbClr val="000000"/>
                </a:solidFill>
                <a:effectLst/>
              </a:rPr>
              <a:t>, </a:t>
            </a:r>
            <a:r>
              <a:rPr lang="ru-RU" sz="2400" b="0" i="0" dirty="0" err="1" smtClean="0">
                <a:solidFill>
                  <a:srgbClr val="000000"/>
                </a:solidFill>
                <a:effectLst/>
              </a:rPr>
              <a:t>султанів</a:t>
            </a:r>
            <a:r>
              <a:rPr lang="ru-RU" sz="2400" b="0" i="0" dirty="0" smtClean="0">
                <a:solidFill>
                  <a:srgbClr val="000000"/>
                </a:solidFill>
                <a:effectLst/>
              </a:rPr>
              <a:t> </a:t>
            </a:r>
            <a:r>
              <a:rPr lang="ru-RU" sz="2400" b="0" i="0" dirty="0" err="1" smtClean="0">
                <a:solidFill>
                  <a:srgbClr val="000000"/>
                </a:solidFill>
                <a:effectLst/>
              </a:rPr>
              <a:t>Османської</a:t>
            </a:r>
            <a:r>
              <a:rPr lang="ru-RU" sz="2400" b="0" i="0" dirty="0" smtClean="0">
                <a:solidFill>
                  <a:srgbClr val="000000"/>
                </a:solidFill>
                <a:effectLst/>
              </a:rPr>
              <a:t> </a:t>
            </a:r>
            <a:r>
              <a:rPr lang="ru-RU" sz="2400" b="0" i="0" dirty="0" err="1" smtClean="0">
                <a:solidFill>
                  <a:srgbClr val="000000"/>
                </a:solidFill>
                <a:effectLst/>
              </a:rPr>
              <a:t>імперії</a:t>
            </a:r>
            <a:r>
              <a:rPr lang="ru-RU" sz="2400" b="0" i="0" dirty="0" smtClean="0">
                <a:solidFill>
                  <a:srgbClr val="000000"/>
                </a:solidFill>
                <a:effectLst/>
              </a:rPr>
              <a:t> — </a:t>
            </a:r>
            <a:r>
              <a:rPr lang="ru-RU" sz="2400" b="0" i="0" dirty="0" err="1" smtClean="0">
                <a:solidFill>
                  <a:srgbClr val="000000"/>
                </a:solidFill>
                <a:effectLst/>
              </a:rPr>
              <a:t>їх</a:t>
            </a:r>
            <a:r>
              <a:rPr lang="ru-RU" sz="2400" b="0" i="0" dirty="0" smtClean="0">
                <a:solidFill>
                  <a:srgbClr val="000000"/>
                </a:solidFill>
                <a:effectLst/>
              </a:rPr>
              <a:t> </a:t>
            </a:r>
            <a:r>
              <a:rPr lang="ru-RU" sz="2400" b="0" i="0" dirty="0" err="1" smtClean="0">
                <a:solidFill>
                  <a:srgbClr val="000000"/>
                </a:solidFill>
                <a:effectLst/>
              </a:rPr>
              <a:t>прижиттєві</a:t>
            </a:r>
            <a:r>
              <a:rPr lang="ru-RU" sz="2400" b="0" i="0" dirty="0" smtClean="0">
                <a:solidFill>
                  <a:srgbClr val="000000"/>
                </a:solidFill>
                <a:effectLst/>
              </a:rPr>
              <a:t> </a:t>
            </a:r>
            <a:r>
              <a:rPr lang="ru-RU" sz="2400" b="0" i="0" dirty="0" err="1" smtClean="0">
                <a:solidFill>
                  <a:srgbClr val="000000"/>
                </a:solidFill>
                <a:effectLst/>
              </a:rPr>
              <a:t>дуже</a:t>
            </a:r>
            <a:r>
              <a:rPr lang="ru-RU" sz="2400" b="0" i="0" dirty="0" smtClean="0">
                <a:solidFill>
                  <a:srgbClr val="000000"/>
                </a:solidFill>
                <a:effectLst/>
              </a:rPr>
              <a:t> </a:t>
            </a:r>
            <a:r>
              <a:rPr lang="ru-RU" sz="2400" b="0" i="0" dirty="0" err="1" smtClean="0">
                <a:solidFill>
                  <a:srgbClr val="000000"/>
                </a:solidFill>
                <a:effectLst/>
              </a:rPr>
              <a:t>гарні</a:t>
            </a:r>
            <a:r>
              <a:rPr lang="ru-RU" sz="2400" b="0" i="0" dirty="0" smtClean="0">
                <a:solidFill>
                  <a:srgbClr val="000000"/>
                </a:solidFill>
                <a:effectLst/>
              </a:rPr>
              <a:t> </a:t>
            </a:r>
            <a:r>
              <a:rPr lang="ru-RU" sz="2400" b="0" i="0" dirty="0" err="1" smtClean="0">
                <a:solidFill>
                  <a:srgbClr val="000000"/>
                </a:solidFill>
                <a:effectLst/>
              </a:rPr>
              <a:t>портрети</a:t>
            </a:r>
            <a:r>
              <a:rPr lang="ru-RU" sz="2400" b="0" i="0" dirty="0" smtClean="0">
                <a:solidFill>
                  <a:srgbClr val="000000"/>
                </a:solidFill>
                <a:effectLst/>
              </a:rPr>
              <a:t>. Мене </a:t>
            </a:r>
            <a:r>
              <a:rPr lang="ru-RU" sz="2400" b="0" i="0" dirty="0" err="1" smtClean="0">
                <a:solidFill>
                  <a:srgbClr val="000000"/>
                </a:solidFill>
                <a:effectLst/>
              </a:rPr>
              <a:t>обурював</a:t>
            </a:r>
            <a:r>
              <a:rPr lang="ru-RU" sz="2400" b="0" i="0" dirty="0" smtClean="0">
                <a:solidFill>
                  <a:srgbClr val="000000"/>
                </a:solidFill>
                <a:effectLst/>
              </a:rPr>
              <a:t> той факт, </a:t>
            </a:r>
            <a:r>
              <a:rPr lang="ru-RU" sz="2400" b="0" i="0" dirty="0" err="1" smtClean="0">
                <a:solidFill>
                  <a:srgbClr val="000000"/>
                </a:solidFill>
                <a:effectLst/>
              </a:rPr>
              <a:t>що</a:t>
            </a:r>
            <a:r>
              <a:rPr lang="ru-RU" sz="2400" b="0" i="0" dirty="0" smtClean="0">
                <a:solidFill>
                  <a:srgbClr val="000000"/>
                </a:solidFill>
                <a:effectLst/>
              </a:rPr>
              <a:t>, на жаль, не </a:t>
            </a:r>
            <a:r>
              <a:rPr lang="ru-RU" sz="2400" b="0" i="0" dirty="0" err="1" smtClean="0">
                <a:solidFill>
                  <a:srgbClr val="000000"/>
                </a:solidFill>
                <a:effectLst/>
              </a:rPr>
              <a:t>було</a:t>
            </a:r>
            <a:r>
              <a:rPr lang="ru-RU" sz="2400" b="0" i="0" dirty="0" smtClean="0">
                <a:solidFill>
                  <a:srgbClr val="000000"/>
                </a:solidFill>
                <a:effectLst/>
              </a:rPr>
              <a:t> таких </a:t>
            </a:r>
            <a:r>
              <a:rPr lang="ru-RU" sz="2400" b="0" i="0" dirty="0" err="1" smtClean="0">
                <a:solidFill>
                  <a:srgbClr val="000000"/>
                </a:solidFill>
                <a:effectLst/>
              </a:rPr>
              <a:t>портретів</a:t>
            </a:r>
            <a:r>
              <a:rPr lang="ru-RU" sz="2400" b="0" i="0" dirty="0" smtClean="0">
                <a:solidFill>
                  <a:srgbClr val="000000"/>
                </a:solidFill>
                <a:effectLst/>
              </a:rPr>
              <a:t> у наших </a:t>
            </a:r>
            <a:r>
              <a:rPr lang="ru-RU" sz="2400" b="0" i="0" dirty="0" err="1" smtClean="0">
                <a:solidFill>
                  <a:srgbClr val="000000"/>
                </a:solidFill>
                <a:effectLst/>
              </a:rPr>
              <a:t>героїв</a:t>
            </a:r>
            <a:r>
              <a:rPr lang="ru-RU" sz="2400" b="0" i="0" dirty="0" smtClean="0">
                <a:solidFill>
                  <a:srgbClr val="000000"/>
                </a:solidFill>
                <a:effectLst/>
              </a:rPr>
              <a:t>. Або </a:t>
            </a:r>
            <a:r>
              <a:rPr lang="ru-RU" sz="2400" b="0" i="0" dirty="0" err="1" smtClean="0">
                <a:solidFill>
                  <a:srgbClr val="000000"/>
                </a:solidFill>
                <a:effectLst/>
              </a:rPr>
              <a:t>був</a:t>
            </a:r>
            <a:r>
              <a:rPr lang="ru-RU" sz="2400" b="0" i="0" dirty="0" smtClean="0">
                <a:solidFill>
                  <a:srgbClr val="000000"/>
                </a:solidFill>
                <a:effectLst/>
              </a:rPr>
              <a:t> </a:t>
            </a:r>
            <a:r>
              <a:rPr lang="ru-RU" sz="2400" b="0" i="0" dirty="0" err="1" smtClean="0">
                <a:solidFill>
                  <a:srgbClr val="000000"/>
                </a:solidFill>
                <a:effectLst/>
              </a:rPr>
              <a:t>поганий</a:t>
            </a:r>
            <a:r>
              <a:rPr lang="ru-RU" sz="2400" b="0" i="0" dirty="0" smtClean="0">
                <a:solidFill>
                  <a:srgbClr val="000000"/>
                </a:solidFill>
                <a:effectLst/>
              </a:rPr>
              <a:t> </a:t>
            </a:r>
            <a:r>
              <a:rPr lang="ru-RU" sz="2400" b="0" i="0" dirty="0" err="1" smtClean="0">
                <a:solidFill>
                  <a:srgbClr val="000000"/>
                </a:solidFill>
                <a:effectLst/>
              </a:rPr>
              <a:t>прижиттєвий</a:t>
            </a:r>
            <a:r>
              <a:rPr lang="ru-RU" sz="2400" b="0" i="0" dirty="0" smtClean="0">
                <a:solidFill>
                  <a:srgbClr val="000000"/>
                </a:solidFill>
                <a:effectLst/>
              </a:rPr>
              <a:t> портрет, </a:t>
            </a:r>
            <a:r>
              <a:rPr lang="ru-RU" sz="2400" b="0" i="0" dirty="0" err="1" smtClean="0">
                <a:solidFill>
                  <a:srgbClr val="000000"/>
                </a:solidFill>
                <a:effectLst/>
              </a:rPr>
              <a:t>або</a:t>
            </a:r>
            <a:r>
              <a:rPr lang="ru-RU" sz="2400" b="0" i="0" dirty="0" smtClean="0">
                <a:solidFill>
                  <a:srgbClr val="000000"/>
                </a:solidFill>
                <a:effectLst/>
              </a:rPr>
              <a:t> не </a:t>
            </a:r>
            <a:r>
              <a:rPr lang="ru-RU" sz="2400" b="0" i="0" dirty="0" err="1" smtClean="0">
                <a:solidFill>
                  <a:srgbClr val="000000"/>
                </a:solidFill>
                <a:effectLst/>
              </a:rPr>
              <a:t>існувало</a:t>
            </a:r>
            <a:r>
              <a:rPr lang="ru-RU" sz="2400" b="0" i="0" dirty="0" smtClean="0">
                <a:solidFill>
                  <a:srgbClr val="000000"/>
                </a:solidFill>
                <a:effectLst/>
              </a:rPr>
              <a:t> </a:t>
            </a:r>
            <a:r>
              <a:rPr lang="ru-RU" sz="2400" b="0" i="0" dirty="0" err="1" smtClean="0">
                <a:solidFill>
                  <a:srgbClr val="000000"/>
                </a:solidFill>
                <a:effectLst/>
              </a:rPr>
              <a:t>портретів</a:t>
            </a:r>
            <a:r>
              <a:rPr lang="ru-RU" sz="2400" b="0" i="0" dirty="0" smtClean="0">
                <a:solidFill>
                  <a:srgbClr val="000000"/>
                </a:solidFill>
                <a:effectLst/>
              </a:rPr>
              <a:t> </a:t>
            </a:r>
            <a:r>
              <a:rPr lang="ru-RU" sz="2400" b="0" i="0" dirty="0" err="1" smtClean="0">
                <a:solidFill>
                  <a:srgbClr val="000000"/>
                </a:solidFill>
                <a:effectLst/>
              </a:rPr>
              <a:t>взагалі</a:t>
            </a:r>
            <a:r>
              <a:rPr lang="ru-RU" sz="2400" b="0" i="0" dirty="0" smtClean="0">
                <a:solidFill>
                  <a:srgbClr val="000000"/>
                </a:solidFill>
                <a:effectLst/>
              </a:rPr>
              <a:t>, як у </a:t>
            </a:r>
            <a:r>
              <a:rPr lang="ru-RU" sz="2400" b="0" i="0" dirty="0" err="1" smtClean="0">
                <a:solidFill>
                  <a:srgbClr val="000000"/>
                </a:solidFill>
                <a:effectLst/>
              </a:rPr>
              <a:t>Северина</a:t>
            </a:r>
            <a:r>
              <a:rPr lang="ru-RU" sz="2400" b="0" i="0" dirty="0" smtClean="0">
                <a:solidFill>
                  <a:srgbClr val="000000"/>
                </a:solidFill>
                <a:effectLst/>
              </a:rPr>
              <a:t> </a:t>
            </a:r>
            <a:r>
              <a:rPr lang="ru-RU" sz="2400" b="0" i="0" dirty="0" err="1" smtClean="0">
                <a:solidFill>
                  <a:srgbClr val="000000"/>
                </a:solidFill>
                <a:effectLst/>
              </a:rPr>
              <a:t>Наливайка</a:t>
            </a:r>
            <a:r>
              <a:rPr lang="ru-RU" sz="2400" b="0" i="0" dirty="0" smtClean="0">
                <a:solidFill>
                  <a:srgbClr val="000000"/>
                </a:solidFill>
                <a:effectLst/>
              </a:rPr>
              <a:t> — </a:t>
            </a:r>
            <a:r>
              <a:rPr lang="ru-RU" sz="2400" b="0" i="0" dirty="0" err="1" smtClean="0">
                <a:solidFill>
                  <a:srgbClr val="000000"/>
                </a:solidFill>
                <a:effectLst/>
              </a:rPr>
              <a:t>замість</a:t>
            </a:r>
            <a:r>
              <a:rPr lang="ru-RU" sz="2400" b="0" i="0" dirty="0" smtClean="0">
                <a:solidFill>
                  <a:srgbClr val="000000"/>
                </a:solidFill>
                <a:effectLst/>
              </a:rPr>
              <a:t> </a:t>
            </a:r>
            <a:r>
              <a:rPr lang="ru-RU" sz="2400" b="0" i="0" dirty="0" err="1" smtClean="0">
                <a:solidFill>
                  <a:srgbClr val="000000"/>
                </a:solidFill>
                <a:effectLst/>
              </a:rPr>
              <a:t>нього</a:t>
            </a:r>
            <a:r>
              <a:rPr lang="ru-RU" sz="2400" b="0" i="0" dirty="0" smtClean="0">
                <a:solidFill>
                  <a:srgbClr val="000000"/>
                </a:solidFill>
                <a:effectLst/>
              </a:rPr>
              <a:t> </a:t>
            </a:r>
            <a:r>
              <a:rPr lang="ru-RU" sz="2400" b="0" i="0" dirty="0" err="1" smtClean="0">
                <a:solidFill>
                  <a:srgbClr val="000000"/>
                </a:solidFill>
                <a:effectLst/>
              </a:rPr>
              <a:t>друкували</a:t>
            </a:r>
            <a:r>
              <a:rPr lang="ru-RU" sz="2400" b="0" i="0" dirty="0" smtClean="0">
                <a:solidFill>
                  <a:srgbClr val="000000"/>
                </a:solidFill>
                <a:effectLst/>
              </a:rPr>
              <a:t> булаву. </a:t>
            </a:r>
          </a:p>
          <a:p>
            <a:pPr algn="just" fontAlgn="base"/>
            <a:r>
              <a:rPr lang="ru-RU" sz="2400" b="0" i="0" dirty="0" smtClean="0">
                <a:solidFill>
                  <a:srgbClr val="000000"/>
                </a:solidFill>
                <a:effectLst/>
              </a:rPr>
              <a:t> </a:t>
            </a:r>
          </a:p>
          <a:p>
            <a:pPr algn="just" fontAlgn="base"/>
            <a:r>
              <a:rPr lang="ru-RU" sz="2400" b="0" i="0" dirty="0" err="1" smtClean="0">
                <a:solidFill>
                  <a:srgbClr val="000000"/>
                </a:solidFill>
                <a:effectLst/>
              </a:rPr>
              <a:t>Мені</a:t>
            </a:r>
            <a:r>
              <a:rPr lang="ru-RU" sz="2400" b="0" i="0" dirty="0" smtClean="0">
                <a:solidFill>
                  <a:srgbClr val="000000"/>
                </a:solidFill>
                <a:effectLst/>
              </a:rPr>
              <a:t> стало </a:t>
            </a:r>
            <a:r>
              <a:rPr lang="ru-RU" sz="2400" b="0" i="0" dirty="0" err="1" smtClean="0">
                <a:solidFill>
                  <a:srgbClr val="000000"/>
                </a:solidFill>
                <a:effectLst/>
              </a:rPr>
              <a:t>дуже</a:t>
            </a:r>
            <a:r>
              <a:rPr lang="ru-RU" sz="2400" b="0" i="0" dirty="0" smtClean="0">
                <a:solidFill>
                  <a:srgbClr val="000000"/>
                </a:solidFill>
                <a:effectLst/>
              </a:rPr>
              <a:t> соромно, і я почала </a:t>
            </a:r>
            <a:r>
              <a:rPr lang="ru-RU" sz="2400" b="0" i="0" dirty="0" err="1" smtClean="0">
                <a:solidFill>
                  <a:srgbClr val="000000"/>
                </a:solidFill>
                <a:effectLst/>
              </a:rPr>
              <a:t>пробувати</a:t>
            </a:r>
            <a:r>
              <a:rPr lang="ru-RU" sz="2400" b="0" i="0" dirty="0" smtClean="0">
                <a:solidFill>
                  <a:srgbClr val="000000"/>
                </a:solidFill>
                <a:effectLst/>
              </a:rPr>
              <a:t> </a:t>
            </a:r>
            <a:r>
              <a:rPr lang="ru-RU" sz="2400" b="0" i="0" dirty="0" err="1" smtClean="0">
                <a:solidFill>
                  <a:srgbClr val="000000"/>
                </a:solidFill>
                <a:effectLst/>
              </a:rPr>
              <a:t>писати</a:t>
            </a:r>
            <a:r>
              <a:rPr lang="ru-RU" sz="2400" b="0" i="0" dirty="0" smtClean="0">
                <a:solidFill>
                  <a:srgbClr val="000000"/>
                </a:solidFill>
                <a:effectLst/>
              </a:rPr>
              <a:t> </a:t>
            </a:r>
            <a:r>
              <a:rPr lang="ru-RU" sz="2400" b="0" i="0" dirty="0" err="1" smtClean="0">
                <a:solidFill>
                  <a:srgbClr val="000000"/>
                </a:solidFill>
                <a:effectLst/>
              </a:rPr>
              <a:t>ці</a:t>
            </a:r>
            <a:r>
              <a:rPr lang="ru-RU" sz="2400" b="0" i="0" dirty="0" smtClean="0">
                <a:solidFill>
                  <a:srgbClr val="000000"/>
                </a:solidFill>
                <a:effectLst/>
              </a:rPr>
              <a:t> </a:t>
            </a:r>
            <a:r>
              <a:rPr lang="ru-RU" sz="2400" b="0" i="0" dirty="0" err="1" smtClean="0">
                <a:solidFill>
                  <a:srgbClr val="000000"/>
                </a:solidFill>
                <a:effectLst/>
              </a:rPr>
              <a:t>портрети</a:t>
            </a:r>
            <a:r>
              <a:rPr lang="ru-RU" sz="2400" b="0" i="0" dirty="0" smtClean="0">
                <a:solidFill>
                  <a:srgbClr val="000000"/>
                </a:solidFill>
                <a:effectLst/>
              </a:rPr>
              <a:t>. Першим </a:t>
            </a:r>
            <a:r>
              <a:rPr lang="ru-RU" sz="2400" b="0" i="0" dirty="0" err="1" smtClean="0">
                <a:solidFill>
                  <a:srgbClr val="000000"/>
                </a:solidFill>
                <a:effectLst/>
              </a:rPr>
              <a:t>був</a:t>
            </a:r>
            <a:r>
              <a:rPr lang="ru-RU" sz="2400" b="0" i="0" dirty="0" smtClean="0">
                <a:solidFill>
                  <a:srgbClr val="000000"/>
                </a:solidFill>
                <a:effectLst/>
              </a:rPr>
              <a:t> портрет Богдана </a:t>
            </a:r>
            <a:r>
              <a:rPr lang="ru-RU" sz="2400" b="0" i="0" dirty="0" err="1" smtClean="0">
                <a:solidFill>
                  <a:srgbClr val="000000"/>
                </a:solidFill>
                <a:effectLst/>
              </a:rPr>
              <a:t>Хмельницького</a:t>
            </a:r>
            <a:r>
              <a:rPr lang="ru-RU" sz="2400" b="0" i="0" dirty="0" smtClean="0">
                <a:solidFill>
                  <a:srgbClr val="000000"/>
                </a:solidFill>
                <a:effectLst/>
              </a:rPr>
              <a:t>. </a:t>
            </a:r>
            <a:r>
              <a:rPr lang="ru-RU" sz="2400" b="0" i="0" dirty="0" err="1" smtClean="0">
                <a:solidFill>
                  <a:srgbClr val="000000"/>
                </a:solidFill>
                <a:effectLst/>
              </a:rPr>
              <a:t>Потім</a:t>
            </a:r>
            <a:r>
              <a:rPr lang="ru-RU" sz="2400" b="0" i="0" dirty="0" smtClean="0">
                <a:solidFill>
                  <a:srgbClr val="000000"/>
                </a:solidFill>
                <a:effectLst/>
              </a:rPr>
              <a:t> </a:t>
            </a:r>
            <a:r>
              <a:rPr lang="ru-RU" sz="2400" b="0" i="0" dirty="0" err="1" smtClean="0">
                <a:solidFill>
                  <a:srgbClr val="000000"/>
                </a:solidFill>
                <a:effectLst/>
              </a:rPr>
              <a:t>мені</a:t>
            </a:r>
            <a:r>
              <a:rPr lang="ru-RU" sz="2400" b="0" i="0" dirty="0" smtClean="0">
                <a:solidFill>
                  <a:srgbClr val="000000"/>
                </a:solidFill>
                <a:effectLst/>
              </a:rPr>
              <a:t> </a:t>
            </a:r>
            <a:r>
              <a:rPr lang="ru-RU" sz="2400" b="0" i="0" dirty="0" err="1" smtClean="0">
                <a:solidFill>
                  <a:srgbClr val="000000"/>
                </a:solidFill>
                <a:effectLst/>
              </a:rPr>
              <a:t>трапилися</a:t>
            </a:r>
            <a:r>
              <a:rPr lang="ru-RU" sz="2400" b="0" i="0" dirty="0" smtClean="0">
                <a:solidFill>
                  <a:srgbClr val="000000"/>
                </a:solidFill>
                <a:effectLst/>
              </a:rPr>
              <a:t> </a:t>
            </a:r>
            <a:r>
              <a:rPr lang="ru-RU" sz="2400" b="0" i="0" dirty="0" err="1" smtClean="0">
                <a:solidFill>
                  <a:srgbClr val="000000"/>
                </a:solidFill>
                <a:effectLst/>
              </a:rPr>
              <a:t>дослі­дження</a:t>
            </a:r>
            <a:r>
              <a:rPr lang="ru-RU" sz="2400" b="0" i="0" dirty="0" smtClean="0">
                <a:solidFill>
                  <a:srgbClr val="000000"/>
                </a:solidFill>
                <a:effectLst/>
              </a:rPr>
              <a:t> про те, </a:t>
            </a:r>
            <a:r>
              <a:rPr lang="ru-RU" sz="2400" b="0" i="0" dirty="0" err="1" smtClean="0">
                <a:solidFill>
                  <a:srgbClr val="000000"/>
                </a:solidFill>
                <a:effectLst/>
              </a:rPr>
              <a:t>яким</a:t>
            </a:r>
            <a:r>
              <a:rPr lang="ru-RU" sz="2400" b="0" i="0" dirty="0" smtClean="0">
                <a:solidFill>
                  <a:srgbClr val="000000"/>
                </a:solidFill>
                <a:effectLst/>
              </a:rPr>
              <a:t> </a:t>
            </a:r>
            <a:r>
              <a:rPr lang="ru-RU" sz="2400" b="0" i="0" dirty="0" err="1" smtClean="0">
                <a:solidFill>
                  <a:srgbClr val="000000"/>
                </a:solidFill>
                <a:effectLst/>
              </a:rPr>
              <a:t>був</a:t>
            </a:r>
            <a:r>
              <a:rPr lang="ru-RU" sz="2400" b="0" i="0" dirty="0" smtClean="0">
                <a:solidFill>
                  <a:srgbClr val="000000"/>
                </a:solidFill>
                <a:effectLst/>
              </a:rPr>
              <a:t> Мазепа, </a:t>
            </a:r>
            <a:r>
              <a:rPr lang="ru-RU" sz="2400" b="0" i="0" dirty="0" err="1" smtClean="0">
                <a:solidFill>
                  <a:srgbClr val="000000"/>
                </a:solidFill>
                <a:effectLst/>
              </a:rPr>
              <a:t>бо</a:t>
            </a:r>
            <a:r>
              <a:rPr lang="ru-RU" sz="2400" b="0" i="0" dirty="0" smtClean="0">
                <a:solidFill>
                  <a:srgbClr val="000000"/>
                </a:solidFill>
                <a:effectLst/>
              </a:rPr>
              <a:t> </a:t>
            </a:r>
            <a:r>
              <a:rPr lang="ru-RU" sz="2400" b="0" i="0" dirty="0" err="1" smtClean="0">
                <a:solidFill>
                  <a:srgbClr val="000000"/>
                </a:solidFill>
                <a:effectLst/>
              </a:rPr>
              <a:t>прижиттєвих</a:t>
            </a:r>
            <a:r>
              <a:rPr lang="ru-RU" sz="2400" b="0" i="0" dirty="0" smtClean="0">
                <a:solidFill>
                  <a:srgbClr val="000000"/>
                </a:solidFill>
                <a:effectLst/>
              </a:rPr>
              <a:t> </a:t>
            </a:r>
            <a:r>
              <a:rPr lang="ru-RU" sz="2400" b="0" i="0" dirty="0" err="1" smtClean="0">
                <a:solidFill>
                  <a:srgbClr val="000000"/>
                </a:solidFill>
                <a:effectLst/>
              </a:rPr>
              <a:t>портретів</a:t>
            </a:r>
            <a:r>
              <a:rPr lang="ru-RU" sz="2400" b="0" i="0" dirty="0" smtClean="0">
                <a:solidFill>
                  <a:srgbClr val="000000"/>
                </a:solidFill>
                <a:effectLst/>
              </a:rPr>
              <a:t> у </a:t>
            </a:r>
            <a:r>
              <a:rPr lang="ru-RU" sz="2400" b="0" i="0" dirty="0" err="1" smtClean="0">
                <a:solidFill>
                  <a:srgbClr val="000000"/>
                </a:solidFill>
                <a:effectLst/>
              </a:rPr>
              <a:t>нього</a:t>
            </a:r>
            <a:r>
              <a:rPr lang="ru-RU" sz="2400" b="0" i="0" dirty="0" smtClean="0">
                <a:solidFill>
                  <a:srgbClr val="000000"/>
                </a:solidFill>
                <a:effectLst/>
              </a:rPr>
              <a:t> </a:t>
            </a:r>
            <a:r>
              <a:rPr lang="ru-RU" sz="2400" b="0" i="0" dirty="0" err="1" smtClean="0">
                <a:solidFill>
                  <a:srgbClr val="000000"/>
                </a:solidFill>
                <a:effectLst/>
              </a:rPr>
              <a:t>майже</a:t>
            </a:r>
            <a:r>
              <a:rPr lang="ru-RU" sz="2400" b="0" i="0" dirty="0" smtClean="0">
                <a:solidFill>
                  <a:srgbClr val="000000"/>
                </a:solidFill>
                <a:effectLst/>
              </a:rPr>
              <a:t> не </a:t>
            </a:r>
            <a:r>
              <a:rPr lang="ru-RU" sz="2400" b="0" i="0" dirty="0" err="1" smtClean="0">
                <a:solidFill>
                  <a:srgbClr val="000000"/>
                </a:solidFill>
                <a:effectLst/>
              </a:rPr>
              <a:t>збереглося</a:t>
            </a:r>
            <a:r>
              <a:rPr lang="ru-RU" sz="2400" b="0" i="0" dirty="0" smtClean="0">
                <a:solidFill>
                  <a:srgbClr val="000000"/>
                </a:solidFill>
                <a:effectLst/>
              </a:rPr>
              <a:t>. По </a:t>
            </a:r>
            <a:r>
              <a:rPr lang="ru-RU" sz="2400" b="0" i="0" dirty="0" err="1" smtClean="0">
                <a:solidFill>
                  <a:srgbClr val="000000"/>
                </a:solidFill>
                <a:effectLst/>
              </a:rPr>
              <a:t>цих</a:t>
            </a:r>
            <a:r>
              <a:rPr lang="ru-RU" sz="2400" b="0" i="0" dirty="0" smtClean="0">
                <a:solidFill>
                  <a:srgbClr val="000000"/>
                </a:solidFill>
                <a:effectLst/>
              </a:rPr>
              <a:t> </a:t>
            </a:r>
            <a:r>
              <a:rPr lang="ru-RU" sz="2400" b="0" i="0" dirty="0" err="1" smtClean="0">
                <a:solidFill>
                  <a:srgbClr val="000000"/>
                </a:solidFill>
                <a:effectLst/>
              </a:rPr>
              <a:t>дослідженнях</a:t>
            </a:r>
            <a:r>
              <a:rPr lang="ru-RU" sz="2400" b="0" i="0" dirty="0" smtClean="0">
                <a:solidFill>
                  <a:srgbClr val="000000"/>
                </a:solidFill>
                <a:effectLst/>
              </a:rPr>
              <a:t> </a:t>
            </a:r>
            <a:r>
              <a:rPr lang="ru-RU" sz="2400" b="0" i="0" dirty="0" err="1" smtClean="0">
                <a:solidFill>
                  <a:srgbClr val="000000"/>
                </a:solidFill>
                <a:effectLst/>
              </a:rPr>
              <a:t>мені</a:t>
            </a:r>
            <a:r>
              <a:rPr lang="ru-RU" sz="2400" b="0" i="0" dirty="0" smtClean="0">
                <a:solidFill>
                  <a:srgbClr val="000000"/>
                </a:solidFill>
                <a:effectLst/>
              </a:rPr>
              <a:t> стало </a:t>
            </a:r>
            <a:r>
              <a:rPr lang="ru-RU" sz="2400" b="0" i="0" dirty="0" err="1" smtClean="0">
                <a:solidFill>
                  <a:srgbClr val="000000"/>
                </a:solidFill>
                <a:effectLst/>
              </a:rPr>
              <a:t>цікаво</a:t>
            </a:r>
            <a:r>
              <a:rPr lang="ru-RU" sz="2400" b="0" i="0" dirty="0" smtClean="0">
                <a:solidFill>
                  <a:srgbClr val="000000"/>
                </a:solidFill>
                <a:effectLst/>
              </a:rPr>
              <a:t> </a:t>
            </a:r>
            <a:r>
              <a:rPr lang="ru-RU" sz="2400" b="0" i="0" dirty="0" err="1" smtClean="0">
                <a:solidFill>
                  <a:srgbClr val="000000"/>
                </a:solidFill>
                <a:effectLst/>
              </a:rPr>
              <a:t>відтворити</a:t>
            </a:r>
            <a:r>
              <a:rPr lang="ru-RU" sz="2400" b="0" i="0" dirty="0" smtClean="0">
                <a:solidFill>
                  <a:srgbClr val="000000"/>
                </a:solidFill>
                <a:effectLst/>
              </a:rPr>
              <a:t> </a:t>
            </a:r>
            <a:r>
              <a:rPr lang="ru-RU" sz="2400" b="0" i="0" dirty="0" err="1" smtClean="0">
                <a:solidFill>
                  <a:srgbClr val="000000"/>
                </a:solidFill>
                <a:effectLst/>
              </a:rPr>
              <a:t>його</a:t>
            </a:r>
            <a:r>
              <a:rPr lang="ru-RU" sz="2400" b="0" i="0" dirty="0" smtClean="0">
                <a:solidFill>
                  <a:srgbClr val="000000"/>
                </a:solidFill>
                <a:effectLst/>
              </a:rPr>
              <a:t> портрет. Мазепу я </a:t>
            </a:r>
            <a:r>
              <a:rPr lang="ru-RU" sz="2400" b="0" i="0" dirty="0" err="1" smtClean="0">
                <a:solidFill>
                  <a:srgbClr val="000000"/>
                </a:solidFill>
                <a:effectLst/>
              </a:rPr>
              <a:t>кілька</a:t>
            </a:r>
            <a:r>
              <a:rPr lang="ru-RU" sz="2400" b="0" i="0" dirty="0" smtClean="0">
                <a:solidFill>
                  <a:srgbClr val="000000"/>
                </a:solidFill>
                <a:effectLst/>
              </a:rPr>
              <a:t> </a:t>
            </a:r>
            <a:r>
              <a:rPr lang="ru-RU" sz="2400" b="0" i="0" dirty="0" err="1" smtClean="0">
                <a:solidFill>
                  <a:srgbClr val="000000"/>
                </a:solidFill>
                <a:effectLst/>
              </a:rPr>
              <a:t>разів</a:t>
            </a:r>
            <a:r>
              <a:rPr lang="ru-RU" sz="2400" b="0" i="0" dirty="0" smtClean="0">
                <a:solidFill>
                  <a:srgbClr val="000000"/>
                </a:solidFill>
                <a:effectLst/>
              </a:rPr>
              <a:t> </a:t>
            </a:r>
            <a:r>
              <a:rPr lang="ru-RU" sz="2400" b="0" i="0" dirty="0" err="1" smtClean="0">
                <a:solidFill>
                  <a:srgbClr val="000000"/>
                </a:solidFill>
                <a:effectLst/>
              </a:rPr>
              <a:t>повторювала</a:t>
            </a:r>
            <a:r>
              <a:rPr lang="ru-RU" sz="2400" b="0" i="0" dirty="0" smtClean="0">
                <a:solidFill>
                  <a:srgbClr val="000000"/>
                </a:solidFill>
                <a:effectLst/>
              </a:rPr>
              <a:t>, як і Богдана </a:t>
            </a:r>
            <a:r>
              <a:rPr lang="ru-RU" sz="2400" b="0" i="0" dirty="0" err="1" smtClean="0">
                <a:solidFill>
                  <a:srgbClr val="000000"/>
                </a:solidFill>
                <a:effectLst/>
              </a:rPr>
              <a:t>Хмельницького</a:t>
            </a:r>
            <a:r>
              <a:rPr lang="ru-RU" sz="2400" b="0" i="0" dirty="0" smtClean="0">
                <a:solidFill>
                  <a:srgbClr val="000000"/>
                </a:solidFill>
                <a:effectLst/>
              </a:rPr>
              <a:t>. </a:t>
            </a:r>
            <a:r>
              <a:rPr lang="ru-RU" sz="2400" b="0" i="0" dirty="0" err="1" smtClean="0">
                <a:solidFill>
                  <a:srgbClr val="000000"/>
                </a:solidFill>
                <a:effectLst/>
              </a:rPr>
              <a:t>Потім</a:t>
            </a:r>
            <a:r>
              <a:rPr lang="ru-RU" sz="2400" b="0" i="0" dirty="0" smtClean="0">
                <a:solidFill>
                  <a:srgbClr val="000000"/>
                </a:solidFill>
                <a:effectLst/>
              </a:rPr>
              <a:t> </a:t>
            </a:r>
            <a:r>
              <a:rPr lang="ru-RU" sz="2400" b="0" i="0" dirty="0" err="1" smtClean="0">
                <a:solidFill>
                  <a:srgbClr val="000000"/>
                </a:solidFill>
                <a:effectLst/>
              </a:rPr>
              <a:t>Іван</a:t>
            </a:r>
            <a:r>
              <a:rPr lang="ru-RU" sz="2400" b="0" i="0" dirty="0" smtClean="0">
                <a:solidFill>
                  <a:srgbClr val="000000"/>
                </a:solidFill>
                <a:effectLst/>
              </a:rPr>
              <a:t> </a:t>
            </a:r>
            <a:r>
              <a:rPr lang="ru-RU" sz="2400" b="0" i="0" dirty="0" err="1" smtClean="0">
                <a:solidFill>
                  <a:srgbClr val="000000"/>
                </a:solidFill>
                <a:effectLst/>
              </a:rPr>
              <a:t>Підкова</a:t>
            </a:r>
            <a:r>
              <a:rPr lang="ru-RU" sz="2400" b="0" i="0" dirty="0" smtClean="0">
                <a:solidFill>
                  <a:srgbClr val="000000"/>
                </a:solidFill>
                <a:effectLst/>
              </a:rPr>
              <a:t>, </a:t>
            </a:r>
            <a:r>
              <a:rPr lang="ru-RU" sz="2400" b="0" i="0" dirty="0" err="1" smtClean="0">
                <a:solidFill>
                  <a:srgbClr val="000000"/>
                </a:solidFill>
                <a:effectLst/>
              </a:rPr>
              <a:t>який</a:t>
            </a:r>
            <a:r>
              <a:rPr lang="ru-RU" sz="2400" b="0" i="0" dirty="0" smtClean="0">
                <a:solidFill>
                  <a:srgbClr val="000000"/>
                </a:solidFill>
                <a:effectLst/>
              </a:rPr>
              <a:t> за </a:t>
            </a:r>
            <a:r>
              <a:rPr lang="ru-RU" sz="2400" b="0" i="0" dirty="0" err="1" smtClean="0">
                <a:solidFill>
                  <a:srgbClr val="000000"/>
                </a:solidFill>
                <a:effectLst/>
              </a:rPr>
              <a:t>життя</a:t>
            </a:r>
            <a:r>
              <a:rPr lang="ru-RU" sz="2400" b="0" i="0" dirty="0" smtClean="0">
                <a:solidFill>
                  <a:srgbClr val="000000"/>
                </a:solidFill>
                <a:effectLst/>
              </a:rPr>
              <a:t> </a:t>
            </a:r>
            <a:r>
              <a:rPr lang="ru-RU" sz="2400" b="0" i="0" dirty="0" err="1" smtClean="0">
                <a:solidFill>
                  <a:srgbClr val="000000"/>
                </a:solidFill>
                <a:effectLst/>
              </a:rPr>
              <a:t>дуже</a:t>
            </a:r>
            <a:r>
              <a:rPr lang="ru-RU" sz="2400" b="0" i="0" dirty="0" smtClean="0">
                <a:solidFill>
                  <a:srgbClr val="000000"/>
                </a:solidFill>
                <a:effectLst/>
              </a:rPr>
              <a:t> погано </a:t>
            </a:r>
            <a:r>
              <a:rPr lang="ru-RU" sz="2400" b="0" i="0" dirty="0" err="1" smtClean="0">
                <a:solidFill>
                  <a:srgbClr val="000000"/>
                </a:solidFill>
                <a:effectLst/>
              </a:rPr>
              <a:t>зображений</a:t>
            </a:r>
            <a:r>
              <a:rPr lang="ru-RU" sz="2400" b="0" i="0" dirty="0" smtClean="0">
                <a:solidFill>
                  <a:srgbClr val="000000"/>
                </a:solidFill>
                <a:effectLst/>
              </a:rPr>
              <a:t>.</a:t>
            </a:r>
          </a:p>
          <a:p>
            <a:pPr algn="just" fontAlgn="base"/>
            <a:r>
              <a:rPr lang="ru-RU" sz="2400" b="0" i="0" dirty="0" smtClean="0">
                <a:solidFill>
                  <a:srgbClr val="000000"/>
                </a:solidFill>
                <a:effectLst/>
              </a:rPr>
              <a:t> </a:t>
            </a:r>
          </a:p>
          <a:p>
            <a:pPr algn="just" fontAlgn="base"/>
            <a:r>
              <a:rPr lang="ru-RU" sz="2400" b="0" i="0" dirty="0" err="1" smtClean="0">
                <a:solidFill>
                  <a:srgbClr val="000000"/>
                </a:solidFill>
                <a:effectLst/>
              </a:rPr>
              <a:t>Тобто</a:t>
            </a:r>
            <a:r>
              <a:rPr lang="ru-RU" sz="2400" b="0" i="0" dirty="0" smtClean="0">
                <a:solidFill>
                  <a:srgbClr val="000000"/>
                </a:solidFill>
                <a:effectLst/>
              </a:rPr>
              <a:t> </a:t>
            </a:r>
            <a:r>
              <a:rPr lang="ru-RU" sz="2400" b="0" i="0" dirty="0" err="1" smtClean="0">
                <a:solidFill>
                  <a:srgbClr val="000000"/>
                </a:solidFill>
                <a:effectLst/>
              </a:rPr>
              <a:t>пальне</a:t>
            </a:r>
            <a:r>
              <a:rPr lang="ru-RU" sz="2400" b="0" i="0" dirty="0" smtClean="0">
                <a:solidFill>
                  <a:srgbClr val="000000"/>
                </a:solidFill>
                <a:effectLst/>
              </a:rPr>
              <a:t>, яке </a:t>
            </a:r>
            <a:r>
              <a:rPr lang="ru-RU" sz="2400" b="0" i="0" dirty="0" err="1" smtClean="0">
                <a:solidFill>
                  <a:srgbClr val="000000"/>
                </a:solidFill>
                <a:effectLst/>
              </a:rPr>
              <a:t>рухає</a:t>
            </a:r>
            <a:r>
              <a:rPr lang="ru-RU" sz="2400" b="0" i="0" dirty="0" smtClean="0">
                <a:solidFill>
                  <a:srgbClr val="000000"/>
                </a:solidFill>
                <a:effectLst/>
              </a:rPr>
              <a:t> мною — </a:t>
            </a:r>
            <a:r>
              <a:rPr lang="ru-RU" sz="2400" b="0" i="0" dirty="0" err="1" smtClean="0">
                <a:solidFill>
                  <a:srgbClr val="000000"/>
                </a:solidFill>
                <a:effectLst/>
              </a:rPr>
              <a:t>це</a:t>
            </a:r>
            <a:r>
              <a:rPr lang="ru-RU" sz="2400" b="0" i="0" dirty="0" smtClean="0">
                <a:solidFill>
                  <a:srgbClr val="000000"/>
                </a:solidFill>
                <a:effectLst/>
              </a:rPr>
              <a:t> </a:t>
            </a:r>
            <a:r>
              <a:rPr lang="ru-RU" sz="2400" b="0" i="0" dirty="0" err="1" smtClean="0">
                <a:solidFill>
                  <a:srgbClr val="000000"/>
                </a:solidFill>
                <a:effectLst/>
              </a:rPr>
              <a:t>національний</a:t>
            </a:r>
            <a:r>
              <a:rPr lang="ru-RU" sz="2400" b="0" i="0" dirty="0" smtClean="0">
                <a:solidFill>
                  <a:srgbClr val="000000"/>
                </a:solidFill>
                <a:effectLst/>
              </a:rPr>
              <a:t> сором. Не </a:t>
            </a:r>
            <a:r>
              <a:rPr lang="ru-RU" sz="2400" b="0" i="0" dirty="0" err="1" smtClean="0">
                <a:solidFill>
                  <a:srgbClr val="000000"/>
                </a:solidFill>
                <a:effectLst/>
              </a:rPr>
              <a:t>стільки</a:t>
            </a:r>
            <a:r>
              <a:rPr lang="ru-RU" sz="2400" b="0" i="0" dirty="0" smtClean="0">
                <a:solidFill>
                  <a:srgbClr val="000000"/>
                </a:solidFill>
                <a:effectLst/>
              </a:rPr>
              <a:t> </a:t>
            </a:r>
            <a:r>
              <a:rPr lang="ru-RU" sz="2400" b="0" i="0" dirty="0" err="1" smtClean="0">
                <a:solidFill>
                  <a:srgbClr val="000000"/>
                </a:solidFill>
                <a:effectLst/>
              </a:rPr>
              <a:t>національна</a:t>
            </a:r>
            <a:r>
              <a:rPr lang="ru-RU" sz="2400" b="0" i="0" dirty="0" smtClean="0">
                <a:solidFill>
                  <a:srgbClr val="000000"/>
                </a:solidFill>
                <a:effectLst/>
              </a:rPr>
              <a:t> </a:t>
            </a:r>
            <a:r>
              <a:rPr lang="ru-RU" sz="2400" b="0" i="0" dirty="0" err="1" smtClean="0">
                <a:solidFill>
                  <a:srgbClr val="000000"/>
                </a:solidFill>
                <a:effectLst/>
              </a:rPr>
              <a:t>гордість</a:t>
            </a:r>
            <a:r>
              <a:rPr lang="ru-RU" sz="2400" b="0" i="0" dirty="0" smtClean="0">
                <a:solidFill>
                  <a:srgbClr val="000000"/>
                </a:solidFill>
                <a:effectLst/>
              </a:rPr>
              <a:t>, </a:t>
            </a:r>
            <a:r>
              <a:rPr lang="ru-RU" sz="2400" b="0" i="0" dirty="0" err="1" smtClean="0">
                <a:solidFill>
                  <a:srgbClr val="000000"/>
                </a:solidFill>
                <a:effectLst/>
              </a:rPr>
              <a:t>хоча</a:t>
            </a:r>
            <a:r>
              <a:rPr lang="ru-RU" sz="2400" b="0" i="0" dirty="0" smtClean="0">
                <a:solidFill>
                  <a:srgbClr val="000000"/>
                </a:solidFill>
                <a:effectLst/>
              </a:rPr>
              <a:t> вона </a:t>
            </a:r>
            <a:r>
              <a:rPr lang="ru-RU" sz="2400" b="0" i="0" dirty="0" err="1" smtClean="0">
                <a:solidFill>
                  <a:srgbClr val="000000"/>
                </a:solidFill>
                <a:effectLst/>
              </a:rPr>
              <a:t>теж</a:t>
            </a:r>
            <a:r>
              <a:rPr lang="ru-RU" sz="2400" b="0" i="0" dirty="0" smtClean="0">
                <a:solidFill>
                  <a:srgbClr val="000000"/>
                </a:solidFill>
                <a:effectLst/>
              </a:rPr>
              <a:t> є, а </a:t>
            </a:r>
            <a:r>
              <a:rPr lang="ru-RU" sz="2400" b="0" i="0" dirty="0" err="1" smtClean="0">
                <a:solidFill>
                  <a:srgbClr val="000000"/>
                </a:solidFill>
                <a:effectLst/>
              </a:rPr>
              <a:t>національний</a:t>
            </a:r>
            <a:r>
              <a:rPr lang="ru-RU" sz="2400" b="0" i="0" dirty="0" smtClean="0">
                <a:solidFill>
                  <a:srgbClr val="000000"/>
                </a:solidFill>
                <a:effectLst/>
              </a:rPr>
              <a:t> сором за те, </a:t>
            </a:r>
            <a:r>
              <a:rPr lang="ru-RU" sz="2400" b="0" i="0" dirty="0" err="1" smtClean="0">
                <a:solidFill>
                  <a:srgbClr val="000000"/>
                </a:solidFill>
                <a:effectLst/>
              </a:rPr>
              <a:t>що</a:t>
            </a:r>
            <a:r>
              <a:rPr lang="ru-RU" sz="2400" b="0" i="0" dirty="0" smtClean="0">
                <a:solidFill>
                  <a:srgbClr val="000000"/>
                </a:solidFill>
                <a:effectLst/>
              </a:rPr>
              <a:t> в </a:t>
            </a:r>
            <a:r>
              <a:rPr lang="ru-RU" sz="2400" b="0" i="0" dirty="0" err="1" smtClean="0">
                <a:solidFill>
                  <a:srgbClr val="000000"/>
                </a:solidFill>
                <a:effectLst/>
              </a:rPr>
              <a:t>підручнику</a:t>
            </a:r>
            <a:r>
              <a:rPr lang="ru-RU" sz="2400" b="0" i="0" dirty="0" smtClean="0">
                <a:solidFill>
                  <a:srgbClr val="000000"/>
                </a:solidFill>
                <a:effectLst/>
              </a:rPr>
              <a:t> </a:t>
            </a:r>
            <a:r>
              <a:rPr lang="ru-RU" sz="2400" b="0" i="0" dirty="0" err="1" smtClean="0">
                <a:solidFill>
                  <a:srgbClr val="000000"/>
                </a:solidFill>
                <a:effectLst/>
              </a:rPr>
              <a:t>бачать</a:t>
            </a:r>
            <a:r>
              <a:rPr lang="ru-RU" sz="2400" b="0" i="0" dirty="0" smtClean="0">
                <a:solidFill>
                  <a:srgbClr val="000000"/>
                </a:solidFill>
                <a:effectLst/>
              </a:rPr>
              <a:t> </a:t>
            </a:r>
            <a:r>
              <a:rPr lang="ru-RU" sz="2400" b="0" i="0" dirty="0" err="1" smtClean="0">
                <a:solidFill>
                  <a:srgbClr val="000000"/>
                </a:solidFill>
                <a:effectLst/>
              </a:rPr>
              <a:t>наші</a:t>
            </a:r>
            <a:r>
              <a:rPr lang="ru-RU" sz="2400" b="0" i="0" dirty="0" smtClean="0">
                <a:solidFill>
                  <a:srgbClr val="000000"/>
                </a:solidFill>
                <a:effectLst/>
              </a:rPr>
              <a:t> </a:t>
            </a:r>
            <a:r>
              <a:rPr lang="ru-RU" sz="2400" b="0" i="0" dirty="0" err="1" smtClean="0">
                <a:solidFill>
                  <a:srgbClr val="000000"/>
                </a:solidFill>
                <a:effectLst/>
              </a:rPr>
              <a:t>діти</a:t>
            </a:r>
            <a:r>
              <a:rPr lang="ru-RU" sz="2400" b="0" i="0" dirty="0" smtClean="0">
                <a:solidFill>
                  <a:srgbClr val="000000"/>
                </a:solidFill>
                <a:effectLst/>
              </a:rPr>
              <a:t>. Художники, як правило, </a:t>
            </a:r>
            <a:r>
              <a:rPr lang="ru-RU" sz="2400" b="0" i="0" dirty="0" err="1" smtClean="0">
                <a:solidFill>
                  <a:srgbClr val="000000"/>
                </a:solidFill>
                <a:effectLst/>
              </a:rPr>
              <a:t>замислюються</a:t>
            </a:r>
            <a:r>
              <a:rPr lang="ru-RU" sz="2400" b="0" i="0" dirty="0" smtClean="0">
                <a:solidFill>
                  <a:srgbClr val="000000"/>
                </a:solidFill>
                <a:effectLst/>
              </a:rPr>
              <a:t> над </a:t>
            </a:r>
            <a:r>
              <a:rPr lang="ru-RU" sz="2400" b="0" i="0" dirty="0" err="1" smtClean="0">
                <a:solidFill>
                  <a:srgbClr val="000000"/>
                </a:solidFill>
                <a:effectLst/>
              </a:rPr>
              <a:t>своїм</a:t>
            </a:r>
            <a:r>
              <a:rPr lang="ru-RU" sz="2400" b="0" i="0" dirty="0" smtClean="0">
                <a:solidFill>
                  <a:srgbClr val="000000"/>
                </a:solidFill>
                <a:effectLst/>
              </a:rPr>
              <a:t> </a:t>
            </a:r>
            <a:r>
              <a:rPr lang="ru-RU" sz="2400" b="0" i="0" dirty="0" err="1" smtClean="0">
                <a:solidFill>
                  <a:srgbClr val="000000"/>
                </a:solidFill>
                <a:effectLst/>
              </a:rPr>
              <a:t>самовираженням</a:t>
            </a:r>
            <a:r>
              <a:rPr lang="ru-RU" sz="2400" b="0" i="0" dirty="0" smtClean="0">
                <a:solidFill>
                  <a:srgbClr val="000000"/>
                </a:solidFill>
                <a:effectLst/>
              </a:rPr>
              <a:t>, як </a:t>
            </a:r>
            <a:r>
              <a:rPr lang="ru-RU" sz="2400" b="0" i="0" dirty="0" err="1" smtClean="0">
                <a:solidFill>
                  <a:srgbClr val="000000"/>
                </a:solidFill>
                <a:effectLst/>
              </a:rPr>
              <a:t>показати</a:t>
            </a:r>
            <a:r>
              <a:rPr lang="ru-RU" sz="2400" b="0" i="0" dirty="0" smtClean="0">
                <a:solidFill>
                  <a:srgbClr val="000000"/>
                </a:solidFill>
                <a:effectLst/>
              </a:rPr>
              <a:t> себе, свою </a:t>
            </a:r>
            <a:r>
              <a:rPr lang="ru-RU" sz="2400" b="0" i="0" dirty="0" err="1" smtClean="0">
                <a:solidFill>
                  <a:srgbClr val="000000"/>
                </a:solidFill>
                <a:effectLst/>
              </a:rPr>
              <a:t>індивідуальність</a:t>
            </a:r>
            <a:r>
              <a:rPr lang="ru-RU" sz="2400" b="0" i="0" dirty="0" smtClean="0">
                <a:solidFill>
                  <a:srgbClr val="000000"/>
                </a:solidFill>
                <a:effectLst/>
              </a:rPr>
              <a:t>, свою </a:t>
            </a:r>
            <a:r>
              <a:rPr lang="ru-RU" sz="2400" b="0" i="0" dirty="0" err="1" smtClean="0">
                <a:solidFill>
                  <a:srgbClr val="000000"/>
                </a:solidFill>
                <a:effectLst/>
              </a:rPr>
              <a:t>творчість</a:t>
            </a:r>
            <a:r>
              <a:rPr lang="ru-RU" sz="2400" b="0" i="0" dirty="0" smtClean="0">
                <a:solidFill>
                  <a:srgbClr val="000000"/>
                </a:solidFill>
                <a:effectLst/>
              </a:rPr>
              <a:t>. Я </a:t>
            </a:r>
            <a:r>
              <a:rPr lang="ru-RU" sz="2400" b="0" i="0" dirty="0" err="1" smtClean="0">
                <a:solidFill>
                  <a:srgbClr val="000000"/>
                </a:solidFill>
                <a:effectLst/>
              </a:rPr>
              <a:t>йду</a:t>
            </a:r>
            <a:r>
              <a:rPr lang="ru-RU" sz="2400" b="0" i="0" dirty="0" smtClean="0">
                <a:solidFill>
                  <a:srgbClr val="000000"/>
                </a:solidFill>
                <a:effectLst/>
              </a:rPr>
              <a:t> </a:t>
            </a:r>
            <a:r>
              <a:rPr lang="ru-RU" sz="2400" b="0" i="0" dirty="0" err="1" smtClean="0">
                <a:solidFill>
                  <a:srgbClr val="000000"/>
                </a:solidFill>
                <a:effectLst/>
              </a:rPr>
              <a:t>іншим</a:t>
            </a:r>
            <a:r>
              <a:rPr lang="ru-RU" sz="2400" b="0" i="0" dirty="0" smtClean="0">
                <a:solidFill>
                  <a:srgbClr val="000000"/>
                </a:solidFill>
                <a:effectLst/>
              </a:rPr>
              <a:t> шляхом. Не </a:t>
            </a:r>
            <a:r>
              <a:rPr lang="ru-RU" sz="2400" b="0" i="0" dirty="0" err="1" smtClean="0">
                <a:solidFill>
                  <a:srgbClr val="000000"/>
                </a:solidFill>
                <a:effectLst/>
              </a:rPr>
              <a:t>стільки</a:t>
            </a:r>
            <a:r>
              <a:rPr lang="ru-RU" sz="2400" b="0" i="0" dirty="0" smtClean="0">
                <a:solidFill>
                  <a:srgbClr val="000000"/>
                </a:solidFill>
                <a:effectLst/>
              </a:rPr>
              <a:t> хочу </a:t>
            </a:r>
            <a:r>
              <a:rPr lang="ru-RU" sz="2400" b="0" i="0" dirty="0" err="1" smtClean="0">
                <a:solidFill>
                  <a:srgbClr val="000000"/>
                </a:solidFill>
                <a:effectLst/>
              </a:rPr>
              <a:t>показати</a:t>
            </a:r>
            <a:r>
              <a:rPr lang="ru-RU" sz="2400" b="0" i="0" dirty="0" smtClean="0">
                <a:solidFill>
                  <a:srgbClr val="000000"/>
                </a:solidFill>
                <a:effectLst/>
              </a:rPr>
              <a:t> свою </a:t>
            </a:r>
            <a:r>
              <a:rPr lang="ru-RU" sz="2400" b="0" i="0" dirty="0" err="1" smtClean="0">
                <a:solidFill>
                  <a:srgbClr val="000000"/>
                </a:solidFill>
                <a:effectLst/>
              </a:rPr>
              <a:t>індивідуальність</a:t>
            </a:r>
            <a:r>
              <a:rPr lang="ru-RU" sz="2400" b="0" i="0" dirty="0" smtClean="0">
                <a:solidFill>
                  <a:srgbClr val="000000"/>
                </a:solidFill>
                <a:effectLst/>
              </a:rPr>
              <a:t> та </a:t>
            </a:r>
            <a:r>
              <a:rPr lang="ru-RU" sz="2400" b="0" i="0" dirty="0" err="1" smtClean="0">
                <a:solidFill>
                  <a:srgbClr val="000000"/>
                </a:solidFill>
                <a:effectLst/>
              </a:rPr>
              <a:t>творчість</a:t>
            </a:r>
            <a:r>
              <a:rPr lang="ru-RU" sz="2400" b="0" i="0" dirty="0" smtClean="0">
                <a:solidFill>
                  <a:srgbClr val="000000"/>
                </a:solidFill>
                <a:effectLst/>
              </a:rPr>
              <a:t>, </a:t>
            </a:r>
            <a:r>
              <a:rPr lang="ru-RU" sz="2400" b="0" i="0" dirty="0" err="1" smtClean="0">
                <a:solidFill>
                  <a:srgbClr val="000000"/>
                </a:solidFill>
                <a:effectLst/>
              </a:rPr>
              <a:t>скільки</a:t>
            </a:r>
            <a:r>
              <a:rPr lang="ru-RU" sz="2400" b="0" i="0" dirty="0" smtClean="0">
                <a:solidFill>
                  <a:srgbClr val="000000"/>
                </a:solidFill>
                <a:effectLst/>
              </a:rPr>
              <a:t> хочу </a:t>
            </a:r>
            <a:r>
              <a:rPr lang="ru-RU" sz="2400" b="0" i="0" dirty="0" err="1" smtClean="0">
                <a:solidFill>
                  <a:srgbClr val="000000"/>
                </a:solidFill>
                <a:effectLst/>
              </a:rPr>
              <a:t>залатати</a:t>
            </a:r>
            <a:r>
              <a:rPr lang="ru-RU" sz="2400" b="0" i="0" dirty="0" smtClean="0">
                <a:solidFill>
                  <a:srgbClr val="000000"/>
                </a:solidFill>
                <a:effectLst/>
              </a:rPr>
              <a:t> </a:t>
            </a:r>
            <a:r>
              <a:rPr lang="ru-RU" sz="2400" b="0" i="0" dirty="0" err="1" smtClean="0">
                <a:solidFill>
                  <a:srgbClr val="000000"/>
                </a:solidFill>
                <a:effectLst/>
              </a:rPr>
              <a:t>білі</a:t>
            </a:r>
            <a:r>
              <a:rPr lang="ru-RU" sz="2400" b="0" i="0" dirty="0" smtClean="0">
                <a:solidFill>
                  <a:srgbClr val="000000"/>
                </a:solidFill>
                <a:effectLst/>
              </a:rPr>
              <a:t> </a:t>
            </a:r>
            <a:r>
              <a:rPr lang="ru-RU" sz="2400" b="0" i="0" dirty="0" err="1" smtClean="0">
                <a:solidFill>
                  <a:srgbClr val="000000"/>
                </a:solidFill>
                <a:effectLst/>
              </a:rPr>
              <a:t>плями</a:t>
            </a:r>
            <a:r>
              <a:rPr lang="ru-RU" sz="2400" b="0" i="0" dirty="0" smtClean="0">
                <a:solidFill>
                  <a:srgbClr val="000000"/>
                </a:solidFill>
                <a:effectLst/>
              </a:rPr>
              <a:t> в </a:t>
            </a:r>
            <a:r>
              <a:rPr lang="ru-RU" sz="2400" b="0" i="0" dirty="0" err="1" smtClean="0">
                <a:solidFill>
                  <a:srgbClr val="000000"/>
                </a:solidFill>
                <a:effectLst/>
              </a:rPr>
              <a:t>історії</a:t>
            </a:r>
            <a:r>
              <a:rPr lang="ru-RU" sz="2400" dirty="0">
                <a:solidFill>
                  <a:srgbClr val="000000"/>
                </a:solidFill>
              </a:rPr>
              <a:t> </a:t>
            </a:r>
            <a:r>
              <a:rPr sz="2300" dirty="0" smtClean="0">
                <a:cs typeface="Tahoma"/>
              </a:rPr>
              <a:t>[2].</a:t>
            </a:r>
            <a:endParaRPr sz="2300" dirty="0">
              <a:cs typeface="Tahoma"/>
            </a:endParaRPr>
          </a:p>
        </p:txBody>
      </p:sp>
      <p:grpSp>
        <p:nvGrpSpPr>
          <p:cNvPr id="7" name="object 7"/>
          <p:cNvGrpSpPr/>
          <p:nvPr/>
        </p:nvGrpSpPr>
        <p:grpSpPr>
          <a:xfrm>
            <a:off x="3896920" y="1609171"/>
            <a:ext cx="12412345" cy="7943215"/>
            <a:chOff x="3896920" y="1609171"/>
            <a:chExt cx="12412345" cy="7943215"/>
          </a:xfrm>
        </p:grpSpPr>
        <p:sp>
          <p:nvSpPr>
            <p:cNvPr id="8" name="object 8"/>
            <p:cNvSpPr/>
            <p:nvPr/>
          </p:nvSpPr>
          <p:spPr>
            <a:xfrm>
              <a:off x="3896920" y="1609171"/>
              <a:ext cx="317500" cy="540385"/>
            </a:xfrm>
            <a:custGeom>
              <a:avLst/>
              <a:gdLst/>
              <a:ahLst/>
              <a:cxnLst/>
              <a:rect l="l" t="t" r="r" b="b"/>
              <a:pathLst>
                <a:path w="317500" h="540385">
                  <a:moveTo>
                    <a:pt x="183141" y="540075"/>
                  </a:moveTo>
                  <a:lnTo>
                    <a:pt x="130920" y="539773"/>
                  </a:lnTo>
                  <a:lnTo>
                    <a:pt x="89848" y="528665"/>
                  </a:lnTo>
                  <a:lnTo>
                    <a:pt x="53710" y="506822"/>
                  </a:lnTo>
                  <a:lnTo>
                    <a:pt x="24283" y="470537"/>
                  </a:lnTo>
                  <a:lnTo>
                    <a:pt x="7418" y="426302"/>
                  </a:lnTo>
                  <a:lnTo>
                    <a:pt x="272" y="377761"/>
                  </a:lnTo>
                  <a:lnTo>
                    <a:pt x="0" y="328563"/>
                  </a:lnTo>
                  <a:lnTo>
                    <a:pt x="4212" y="276763"/>
                  </a:lnTo>
                  <a:lnTo>
                    <a:pt x="12756" y="225507"/>
                  </a:lnTo>
                  <a:lnTo>
                    <a:pt x="26737" y="175745"/>
                  </a:lnTo>
                  <a:lnTo>
                    <a:pt x="47265" y="128427"/>
                  </a:lnTo>
                  <a:lnTo>
                    <a:pt x="75522" y="84869"/>
                  </a:lnTo>
                  <a:lnTo>
                    <a:pt x="111282" y="47350"/>
                  </a:lnTo>
                  <a:lnTo>
                    <a:pt x="153537" y="18262"/>
                  </a:lnTo>
                  <a:lnTo>
                    <a:pt x="201281" y="0"/>
                  </a:lnTo>
                  <a:lnTo>
                    <a:pt x="221557" y="72924"/>
                  </a:lnTo>
                  <a:lnTo>
                    <a:pt x="211973" y="76551"/>
                  </a:lnTo>
                  <a:lnTo>
                    <a:pt x="186980" y="91408"/>
                  </a:lnTo>
                  <a:lnTo>
                    <a:pt x="152219" y="123458"/>
                  </a:lnTo>
                  <a:lnTo>
                    <a:pt x="113329" y="178664"/>
                  </a:lnTo>
                  <a:lnTo>
                    <a:pt x="97957" y="217381"/>
                  </a:lnTo>
                  <a:lnTo>
                    <a:pt x="93070" y="251604"/>
                  </a:lnTo>
                  <a:lnTo>
                    <a:pt x="93748" y="276029"/>
                  </a:lnTo>
                  <a:lnTo>
                    <a:pt x="95068" y="285349"/>
                  </a:lnTo>
                  <a:lnTo>
                    <a:pt x="98828" y="281162"/>
                  </a:lnTo>
                  <a:lnTo>
                    <a:pt x="161776" y="254307"/>
                  </a:lnTo>
                  <a:lnTo>
                    <a:pt x="209455" y="254609"/>
                  </a:lnTo>
                  <a:lnTo>
                    <a:pt x="246434" y="273319"/>
                  </a:lnTo>
                  <a:lnTo>
                    <a:pt x="277282" y="301689"/>
                  </a:lnTo>
                  <a:lnTo>
                    <a:pt x="299232" y="333209"/>
                  </a:lnTo>
                  <a:lnTo>
                    <a:pt x="313503" y="373060"/>
                  </a:lnTo>
                  <a:lnTo>
                    <a:pt x="317049" y="416051"/>
                  </a:lnTo>
                  <a:lnTo>
                    <a:pt x="306823" y="456990"/>
                  </a:lnTo>
                  <a:lnTo>
                    <a:pt x="276354" y="497936"/>
                  </a:lnTo>
                  <a:lnTo>
                    <a:pt x="233373" y="525880"/>
                  </a:lnTo>
                  <a:lnTo>
                    <a:pt x="183141" y="540075"/>
                  </a:lnTo>
                  <a:close/>
                </a:path>
              </a:pathLst>
            </a:custGeom>
            <a:solidFill>
              <a:srgbClr val="ECBCB0"/>
            </a:solidFill>
          </p:spPr>
          <p:txBody>
            <a:bodyPr wrap="square" lIns="0" tIns="0" rIns="0" bIns="0" rtlCol="0"/>
            <a:lstStyle/>
            <a:p>
              <a:endParaRPr/>
            </a:p>
          </p:txBody>
        </p:sp>
        <p:sp>
          <p:nvSpPr>
            <p:cNvPr id="9" name="object 9"/>
            <p:cNvSpPr/>
            <p:nvPr/>
          </p:nvSpPr>
          <p:spPr>
            <a:xfrm>
              <a:off x="4241341" y="1647929"/>
              <a:ext cx="326390" cy="550545"/>
            </a:xfrm>
            <a:custGeom>
              <a:avLst/>
              <a:gdLst/>
              <a:ahLst/>
              <a:cxnLst/>
              <a:rect l="l" t="t" r="r" b="b"/>
              <a:pathLst>
                <a:path w="326389" h="550544">
                  <a:moveTo>
                    <a:pt x="152001" y="550171"/>
                  </a:moveTo>
                  <a:lnTo>
                    <a:pt x="103376" y="541326"/>
                  </a:lnTo>
                  <a:lnTo>
                    <a:pt x="59887" y="517490"/>
                  </a:lnTo>
                  <a:lnTo>
                    <a:pt x="29985" y="479277"/>
                  </a:lnTo>
                  <a:lnTo>
                    <a:pt x="11816" y="431062"/>
                  </a:lnTo>
                  <a:lnTo>
                    <a:pt x="2710" y="378593"/>
                  </a:lnTo>
                  <a:lnTo>
                    <a:pt x="0" y="327618"/>
                  </a:lnTo>
                  <a:lnTo>
                    <a:pt x="3069" y="273372"/>
                  </a:lnTo>
                  <a:lnTo>
                    <a:pt x="12773" y="216341"/>
                  </a:lnTo>
                  <a:lnTo>
                    <a:pt x="28645" y="160728"/>
                  </a:lnTo>
                  <a:lnTo>
                    <a:pt x="50219" y="110736"/>
                  </a:lnTo>
                  <a:lnTo>
                    <a:pt x="76525" y="71771"/>
                  </a:lnTo>
                  <a:lnTo>
                    <a:pt x="109100" y="41289"/>
                  </a:lnTo>
                  <a:lnTo>
                    <a:pt x="147616" y="18252"/>
                  </a:lnTo>
                  <a:lnTo>
                    <a:pt x="191747" y="1620"/>
                  </a:lnTo>
                  <a:lnTo>
                    <a:pt x="196984" y="0"/>
                  </a:lnTo>
                  <a:lnTo>
                    <a:pt x="202624" y="2970"/>
                  </a:lnTo>
                  <a:lnTo>
                    <a:pt x="204369" y="8237"/>
                  </a:lnTo>
                  <a:lnTo>
                    <a:pt x="227599" y="72654"/>
                  </a:lnTo>
                  <a:lnTo>
                    <a:pt x="184832" y="87475"/>
                  </a:lnTo>
                  <a:lnTo>
                    <a:pt x="146932" y="114243"/>
                  </a:lnTo>
                  <a:lnTo>
                    <a:pt x="111852" y="161243"/>
                  </a:lnTo>
                  <a:lnTo>
                    <a:pt x="93041" y="211638"/>
                  </a:lnTo>
                  <a:lnTo>
                    <a:pt x="89361" y="248904"/>
                  </a:lnTo>
                  <a:lnTo>
                    <a:pt x="92932" y="272015"/>
                  </a:lnTo>
                  <a:lnTo>
                    <a:pt x="95873" y="279947"/>
                  </a:lnTo>
                  <a:lnTo>
                    <a:pt x="99633" y="275761"/>
                  </a:lnTo>
                  <a:lnTo>
                    <a:pt x="157318" y="250250"/>
                  </a:lnTo>
                  <a:lnTo>
                    <a:pt x="203497" y="246287"/>
                  </a:lnTo>
                  <a:lnTo>
                    <a:pt x="262646" y="268063"/>
                  </a:lnTo>
                  <a:lnTo>
                    <a:pt x="301376" y="306325"/>
                  </a:lnTo>
                  <a:lnTo>
                    <a:pt x="321728" y="353766"/>
                  </a:lnTo>
                  <a:lnTo>
                    <a:pt x="326167" y="403258"/>
                  </a:lnTo>
                  <a:lnTo>
                    <a:pt x="317162" y="447672"/>
                  </a:lnTo>
                  <a:lnTo>
                    <a:pt x="290714" y="493902"/>
                  </a:lnTo>
                  <a:lnTo>
                    <a:pt x="253515" y="524698"/>
                  </a:lnTo>
                  <a:lnTo>
                    <a:pt x="206849" y="542607"/>
                  </a:lnTo>
                  <a:lnTo>
                    <a:pt x="152001" y="550171"/>
                  </a:lnTo>
                  <a:close/>
                </a:path>
              </a:pathLst>
            </a:custGeom>
            <a:solidFill>
              <a:srgbClr val="CF786F"/>
            </a:solidFill>
          </p:spPr>
          <p:txBody>
            <a:bodyPr wrap="square" lIns="0" tIns="0" rIns="0" bIns="0" rtlCol="0"/>
            <a:lstStyle/>
            <a:p>
              <a:endParaRPr/>
            </a:p>
          </p:txBody>
        </p:sp>
        <p:sp>
          <p:nvSpPr>
            <p:cNvPr id="10" name="object 10"/>
            <p:cNvSpPr/>
            <p:nvPr/>
          </p:nvSpPr>
          <p:spPr>
            <a:xfrm>
              <a:off x="15638431" y="8963102"/>
              <a:ext cx="317500" cy="540385"/>
            </a:xfrm>
            <a:custGeom>
              <a:avLst/>
              <a:gdLst/>
              <a:ahLst/>
              <a:cxnLst/>
              <a:rect l="l" t="t" r="r" b="b"/>
              <a:pathLst>
                <a:path w="317500" h="540384">
                  <a:moveTo>
                    <a:pt x="183141" y="540075"/>
                  </a:moveTo>
                  <a:lnTo>
                    <a:pt x="130920" y="539773"/>
                  </a:lnTo>
                  <a:lnTo>
                    <a:pt x="89848" y="528665"/>
                  </a:lnTo>
                  <a:lnTo>
                    <a:pt x="53710" y="506822"/>
                  </a:lnTo>
                  <a:lnTo>
                    <a:pt x="24283" y="470537"/>
                  </a:lnTo>
                  <a:lnTo>
                    <a:pt x="7418" y="426302"/>
                  </a:lnTo>
                  <a:lnTo>
                    <a:pt x="272" y="377761"/>
                  </a:lnTo>
                  <a:lnTo>
                    <a:pt x="0" y="328563"/>
                  </a:lnTo>
                  <a:lnTo>
                    <a:pt x="4212" y="276763"/>
                  </a:lnTo>
                  <a:lnTo>
                    <a:pt x="12756" y="225507"/>
                  </a:lnTo>
                  <a:lnTo>
                    <a:pt x="26737" y="175745"/>
                  </a:lnTo>
                  <a:lnTo>
                    <a:pt x="47265" y="128427"/>
                  </a:lnTo>
                  <a:lnTo>
                    <a:pt x="75522" y="84869"/>
                  </a:lnTo>
                  <a:lnTo>
                    <a:pt x="111282" y="47350"/>
                  </a:lnTo>
                  <a:lnTo>
                    <a:pt x="153537" y="18262"/>
                  </a:lnTo>
                  <a:lnTo>
                    <a:pt x="201281" y="0"/>
                  </a:lnTo>
                  <a:lnTo>
                    <a:pt x="221557" y="72924"/>
                  </a:lnTo>
                  <a:lnTo>
                    <a:pt x="211973" y="76551"/>
                  </a:lnTo>
                  <a:lnTo>
                    <a:pt x="186980" y="91408"/>
                  </a:lnTo>
                  <a:lnTo>
                    <a:pt x="152219" y="123458"/>
                  </a:lnTo>
                  <a:lnTo>
                    <a:pt x="113329" y="178664"/>
                  </a:lnTo>
                  <a:lnTo>
                    <a:pt x="97957" y="217381"/>
                  </a:lnTo>
                  <a:lnTo>
                    <a:pt x="93070" y="251604"/>
                  </a:lnTo>
                  <a:lnTo>
                    <a:pt x="93748" y="276029"/>
                  </a:lnTo>
                  <a:lnTo>
                    <a:pt x="95068" y="285349"/>
                  </a:lnTo>
                  <a:lnTo>
                    <a:pt x="98828" y="281162"/>
                  </a:lnTo>
                  <a:lnTo>
                    <a:pt x="161776" y="254307"/>
                  </a:lnTo>
                  <a:lnTo>
                    <a:pt x="209455" y="254609"/>
                  </a:lnTo>
                  <a:lnTo>
                    <a:pt x="246434" y="273319"/>
                  </a:lnTo>
                  <a:lnTo>
                    <a:pt x="277282" y="301689"/>
                  </a:lnTo>
                  <a:lnTo>
                    <a:pt x="299232" y="333209"/>
                  </a:lnTo>
                  <a:lnTo>
                    <a:pt x="313503" y="373060"/>
                  </a:lnTo>
                  <a:lnTo>
                    <a:pt x="317049" y="416051"/>
                  </a:lnTo>
                  <a:lnTo>
                    <a:pt x="306823" y="456990"/>
                  </a:lnTo>
                  <a:lnTo>
                    <a:pt x="276354" y="497936"/>
                  </a:lnTo>
                  <a:lnTo>
                    <a:pt x="233373" y="525880"/>
                  </a:lnTo>
                  <a:lnTo>
                    <a:pt x="183141" y="540075"/>
                  </a:lnTo>
                  <a:close/>
                </a:path>
              </a:pathLst>
            </a:custGeom>
            <a:solidFill>
              <a:srgbClr val="ECBCB0"/>
            </a:solidFill>
          </p:spPr>
          <p:txBody>
            <a:bodyPr wrap="square" lIns="0" tIns="0" rIns="0" bIns="0" rtlCol="0"/>
            <a:lstStyle/>
            <a:p>
              <a:endParaRPr/>
            </a:p>
          </p:txBody>
        </p:sp>
        <p:sp>
          <p:nvSpPr>
            <p:cNvPr id="11" name="object 11"/>
            <p:cNvSpPr/>
            <p:nvPr/>
          </p:nvSpPr>
          <p:spPr>
            <a:xfrm>
              <a:off x="15982852" y="9001859"/>
              <a:ext cx="326390" cy="550545"/>
            </a:xfrm>
            <a:custGeom>
              <a:avLst/>
              <a:gdLst/>
              <a:ahLst/>
              <a:cxnLst/>
              <a:rect l="l" t="t" r="r" b="b"/>
              <a:pathLst>
                <a:path w="326390" h="550545">
                  <a:moveTo>
                    <a:pt x="152001" y="550171"/>
                  </a:moveTo>
                  <a:lnTo>
                    <a:pt x="103376" y="541326"/>
                  </a:lnTo>
                  <a:lnTo>
                    <a:pt x="59887" y="517490"/>
                  </a:lnTo>
                  <a:lnTo>
                    <a:pt x="29985" y="479277"/>
                  </a:lnTo>
                  <a:lnTo>
                    <a:pt x="11816" y="431062"/>
                  </a:lnTo>
                  <a:lnTo>
                    <a:pt x="2710" y="378593"/>
                  </a:lnTo>
                  <a:lnTo>
                    <a:pt x="0" y="327618"/>
                  </a:lnTo>
                  <a:lnTo>
                    <a:pt x="3069" y="273372"/>
                  </a:lnTo>
                  <a:lnTo>
                    <a:pt x="12773" y="216341"/>
                  </a:lnTo>
                  <a:lnTo>
                    <a:pt x="28645" y="160728"/>
                  </a:lnTo>
                  <a:lnTo>
                    <a:pt x="50219" y="110736"/>
                  </a:lnTo>
                  <a:lnTo>
                    <a:pt x="76525" y="71771"/>
                  </a:lnTo>
                  <a:lnTo>
                    <a:pt x="109100" y="41289"/>
                  </a:lnTo>
                  <a:lnTo>
                    <a:pt x="147616" y="18252"/>
                  </a:lnTo>
                  <a:lnTo>
                    <a:pt x="191747" y="1620"/>
                  </a:lnTo>
                  <a:lnTo>
                    <a:pt x="196984" y="0"/>
                  </a:lnTo>
                  <a:lnTo>
                    <a:pt x="202624" y="2970"/>
                  </a:lnTo>
                  <a:lnTo>
                    <a:pt x="204369" y="8237"/>
                  </a:lnTo>
                  <a:lnTo>
                    <a:pt x="227599" y="72654"/>
                  </a:lnTo>
                  <a:lnTo>
                    <a:pt x="184832" y="87475"/>
                  </a:lnTo>
                  <a:lnTo>
                    <a:pt x="146932" y="114243"/>
                  </a:lnTo>
                  <a:lnTo>
                    <a:pt x="111852" y="161243"/>
                  </a:lnTo>
                  <a:lnTo>
                    <a:pt x="93041" y="211638"/>
                  </a:lnTo>
                  <a:lnTo>
                    <a:pt x="89361" y="248904"/>
                  </a:lnTo>
                  <a:lnTo>
                    <a:pt x="92932" y="272015"/>
                  </a:lnTo>
                  <a:lnTo>
                    <a:pt x="95873" y="279947"/>
                  </a:lnTo>
                  <a:lnTo>
                    <a:pt x="99633" y="275761"/>
                  </a:lnTo>
                  <a:lnTo>
                    <a:pt x="157318" y="250250"/>
                  </a:lnTo>
                  <a:lnTo>
                    <a:pt x="203497" y="246287"/>
                  </a:lnTo>
                  <a:lnTo>
                    <a:pt x="262646" y="268063"/>
                  </a:lnTo>
                  <a:lnTo>
                    <a:pt x="301376" y="306325"/>
                  </a:lnTo>
                  <a:lnTo>
                    <a:pt x="321728" y="353766"/>
                  </a:lnTo>
                  <a:lnTo>
                    <a:pt x="326167" y="403258"/>
                  </a:lnTo>
                  <a:lnTo>
                    <a:pt x="317162" y="447672"/>
                  </a:lnTo>
                  <a:lnTo>
                    <a:pt x="290714" y="493902"/>
                  </a:lnTo>
                  <a:lnTo>
                    <a:pt x="253515" y="524698"/>
                  </a:lnTo>
                  <a:lnTo>
                    <a:pt x="206849" y="542607"/>
                  </a:lnTo>
                  <a:lnTo>
                    <a:pt x="152001" y="550171"/>
                  </a:lnTo>
                  <a:close/>
                </a:path>
              </a:pathLst>
            </a:custGeom>
            <a:solidFill>
              <a:srgbClr val="CF786F"/>
            </a:solidFill>
          </p:spPr>
          <p:txBody>
            <a:bodyPr wrap="square" lIns="0" tIns="0" rIns="0" bIns="0" rtlCol="0"/>
            <a:lstStyle/>
            <a:p>
              <a:endParaRPr/>
            </a:p>
          </p:txBody>
        </p:sp>
      </p:grpSp>
      <p:sp>
        <p:nvSpPr>
          <p:cNvPr id="12" name="object 12"/>
          <p:cNvSpPr txBox="1">
            <a:spLocks noGrp="1"/>
          </p:cNvSpPr>
          <p:nvPr>
            <p:ph type="title"/>
          </p:nvPr>
        </p:nvSpPr>
        <p:spPr>
          <a:xfrm>
            <a:off x="5776347" y="311150"/>
            <a:ext cx="8543290" cy="996950"/>
          </a:xfrm>
          <a:prstGeom prst="rect">
            <a:avLst/>
          </a:prstGeom>
        </p:spPr>
        <p:txBody>
          <a:bodyPr vert="horz" wrap="square" lIns="0" tIns="17145" rIns="0" bIns="0" rtlCol="0">
            <a:spAutoFit/>
          </a:bodyPr>
          <a:lstStyle/>
          <a:p>
            <a:pPr algn="ctr">
              <a:lnSpc>
                <a:spcPct val="100000"/>
              </a:lnSpc>
              <a:spcBef>
                <a:spcPts val="135"/>
              </a:spcBef>
              <a:tabLst>
                <a:tab pos="2406650" algn="l"/>
              </a:tabLst>
            </a:pPr>
            <a:r>
              <a:rPr sz="3150" spc="-150" dirty="0" err="1" smtClean="0">
                <a:solidFill>
                  <a:srgbClr val="4A0D0A"/>
                </a:solidFill>
                <a:latin typeface="+mn-lt"/>
              </a:rPr>
              <a:t>ХУДОЖНИЦЯ</a:t>
            </a:r>
            <a:r>
              <a:rPr lang="uk-UA" sz="3150" spc="-150" dirty="0" smtClean="0">
                <a:solidFill>
                  <a:srgbClr val="4A0D0A"/>
                </a:solidFill>
                <a:latin typeface="+mn-lt"/>
              </a:rPr>
              <a:t> </a:t>
            </a:r>
            <a:r>
              <a:rPr sz="3150" spc="-150" dirty="0" err="1" smtClean="0">
                <a:solidFill>
                  <a:srgbClr val="4A0D0A"/>
                </a:solidFill>
                <a:latin typeface="+mn-lt"/>
              </a:rPr>
              <a:t>ПРО</a:t>
            </a:r>
            <a:r>
              <a:rPr sz="3150" spc="-150" dirty="0" smtClean="0">
                <a:solidFill>
                  <a:srgbClr val="4A0D0A"/>
                </a:solidFill>
                <a:latin typeface="+mn-lt"/>
              </a:rPr>
              <a:t> </a:t>
            </a:r>
            <a:r>
              <a:rPr sz="3150" spc="-150" dirty="0">
                <a:solidFill>
                  <a:srgbClr val="4A0D0A"/>
                </a:solidFill>
                <a:latin typeface="+mn-lt"/>
              </a:rPr>
              <a:t>ПЕРЕДУМОВИ СТВОРЕННЯ СЕРЇЇ</a:t>
            </a:r>
            <a:endParaRPr sz="3150" spc="-150" dirty="0">
              <a:latin typeface="+mn-lt"/>
            </a:endParaRPr>
          </a:p>
          <a:p>
            <a:pPr marL="108585" algn="ctr">
              <a:lnSpc>
                <a:spcPct val="100000"/>
              </a:lnSpc>
              <a:spcBef>
                <a:spcPts val="45"/>
              </a:spcBef>
            </a:pPr>
            <a:r>
              <a:rPr sz="3150" spc="-150" dirty="0">
                <a:latin typeface="+mn-lt"/>
              </a:rPr>
              <a:t>«ГЕРОЇВ КОЗАЦЬКОЇ УКРАЇНИ»</a:t>
            </a:r>
          </a:p>
        </p:txBody>
      </p:sp>
      <p:sp>
        <p:nvSpPr>
          <p:cNvPr id="13" name="Прямоугольник 12"/>
          <p:cNvSpPr/>
          <p:nvPr/>
        </p:nvSpPr>
        <p:spPr>
          <a:xfrm>
            <a:off x="132389" y="4317357"/>
            <a:ext cx="3764531" cy="369332"/>
          </a:xfrm>
          <a:prstGeom prst="rect">
            <a:avLst/>
          </a:prstGeom>
        </p:spPr>
        <p:txBody>
          <a:bodyPr wrap="square">
            <a:spAutoFit/>
          </a:bodyPr>
          <a:lstStyle/>
          <a:p>
            <a:r>
              <a:rPr lang="en-US" dirty="0" smtClean="0">
                <a:hlinkClick r:id="rId4"/>
              </a:rPr>
              <a:t>https://</a:t>
            </a:r>
            <a:r>
              <a:rPr lang="en-US" dirty="0" err="1" smtClean="0">
                <a:hlinkClick r:id="rId4"/>
              </a:rPr>
              <a:t>www.pavlusenkoart.com.ua</a:t>
            </a:r>
            <a:r>
              <a:rPr lang="en-US" dirty="0" smtClean="0">
                <a:hlinkClick r:id="rId4"/>
              </a:rPr>
              <a:t>/</a:t>
            </a:r>
            <a:r>
              <a:rPr lang="uk-UA" dirty="0" smtClean="0"/>
              <a:t> </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51958" y="3338881"/>
            <a:ext cx="8086724" cy="4419599"/>
          </a:xfrm>
          <a:prstGeom prst="rect">
            <a:avLst/>
          </a:prstGeom>
        </p:spPr>
      </p:pic>
      <p:pic>
        <p:nvPicPr>
          <p:cNvPr id="3" name="object 3"/>
          <p:cNvPicPr/>
          <p:nvPr/>
        </p:nvPicPr>
        <p:blipFill>
          <a:blip r:embed="rId4" cstate="print"/>
          <a:stretch>
            <a:fillRect/>
          </a:stretch>
        </p:blipFill>
        <p:spPr>
          <a:xfrm>
            <a:off x="9539243" y="3304549"/>
            <a:ext cx="8096249" cy="4457699"/>
          </a:xfrm>
          <a:prstGeom prst="rect">
            <a:avLst/>
          </a:prstGeom>
        </p:spPr>
      </p:pic>
      <p:sp>
        <p:nvSpPr>
          <p:cNvPr id="6" name="object 6"/>
          <p:cNvSpPr txBox="1"/>
          <p:nvPr/>
        </p:nvSpPr>
        <p:spPr>
          <a:xfrm>
            <a:off x="6795496" y="2188039"/>
            <a:ext cx="4464685" cy="314960"/>
          </a:xfrm>
          <a:prstGeom prst="rect">
            <a:avLst/>
          </a:prstGeom>
        </p:spPr>
        <p:txBody>
          <a:bodyPr vert="horz" wrap="square" lIns="0" tIns="12700" rIns="0" bIns="0" rtlCol="0">
            <a:spAutoFit/>
          </a:bodyPr>
          <a:lstStyle/>
          <a:p>
            <a:pPr marL="12700">
              <a:lnSpc>
                <a:spcPct val="100000"/>
              </a:lnSpc>
              <a:spcBef>
                <a:spcPts val="100"/>
              </a:spcBef>
            </a:pPr>
            <a:r>
              <a:rPr sz="1900" spc="-90" dirty="0">
                <a:latin typeface="Tahoma"/>
                <a:cs typeface="Tahoma"/>
              </a:rPr>
              <a:t>(</a:t>
            </a:r>
            <a:r>
              <a:rPr sz="1900" u="heavy" spc="-90" dirty="0">
                <a:uFill>
                  <a:solidFill>
                    <a:srgbClr val="000000"/>
                  </a:solidFill>
                </a:uFill>
                <a:latin typeface="Tahoma"/>
                <a:cs typeface="Tahoma"/>
                <a:hlinkClick r:id="rId5"/>
              </a:rPr>
              <a:t>htt</a:t>
            </a:r>
            <a:r>
              <a:rPr sz="1900" spc="-90" dirty="0">
                <a:latin typeface="Tahoma"/>
                <a:cs typeface="Tahoma"/>
                <a:hlinkClick r:id="rId5"/>
              </a:rPr>
              <a:t>p</a:t>
            </a:r>
            <a:r>
              <a:rPr sz="1900" u="heavy" spc="-90" dirty="0">
                <a:uFill>
                  <a:solidFill>
                    <a:srgbClr val="000000"/>
                  </a:solidFill>
                </a:uFill>
                <a:latin typeface="Tahoma"/>
                <a:cs typeface="Tahoma"/>
                <a:hlinkClick r:id="rId5"/>
              </a:rPr>
              <a:t>s://www.pavlusenkoart.com.ua/portraits</a:t>
            </a:r>
            <a:r>
              <a:rPr sz="1900" spc="-90" dirty="0">
                <a:latin typeface="Tahoma"/>
                <a:cs typeface="Tahoma"/>
              </a:rPr>
              <a:t>)</a:t>
            </a:r>
            <a:endParaRPr sz="1900" dirty="0">
              <a:latin typeface="Tahoma"/>
              <a:cs typeface="Tahoma"/>
            </a:endParaRPr>
          </a:p>
        </p:txBody>
      </p:sp>
      <p:sp>
        <p:nvSpPr>
          <p:cNvPr id="7" name="object 7"/>
          <p:cNvSpPr txBox="1"/>
          <p:nvPr/>
        </p:nvSpPr>
        <p:spPr>
          <a:xfrm>
            <a:off x="1349681" y="7927023"/>
            <a:ext cx="2338070" cy="337820"/>
          </a:xfrm>
          <a:prstGeom prst="rect">
            <a:avLst/>
          </a:prstGeom>
        </p:spPr>
        <p:txBody>
          <a:bodyPr vert="horz" wrap="square" lIns="0" tIns="12700" rIns="0" bIns="0" rtlCol="0">
            <a:spAutoFit/>
          </a:bodyPr>
          <a:lstStyle/>
          <a:p>
            <a:pPr marL="12700">
              <a:lnSpc>
                <a:spcPct val="100000"/>
              </a:lnSpc>
              <a:spcBef>
                <a:spcPts val="100"/>
              </a:spcBef>
            </a:pPr>
            <a:r>
              <a:rPr sz="2050" spc="-135" dirty="0">
                <a:latin typeface="Tahoma"/>
                <a:cs typeface="Tahoma"/>
              </a:rPr>
              <a:t>П</a:t>
            </a:r>
            <a:r>
              <a:rPr sz="2050" spc="-270" dirty="0">
                <a:latin typeface="Tahoma"/>
                <a:cs typeface="Tahoma"/>
              </a:rPr>
              <a:t>О</a:t>
            </a:r>
            <a:r>
              <a:rPr sz="2050" spc="-120" dirty="0">
                <a:latin typeface="Tahoma"/>
                <a:cs typeface="Tahoma"/>
              </a:rPr>
              <a:t>Л</a:t>
            </a:r>
            <a:r>
              <a:rPr sz="2050" spc="-114" dirty="0">
                <a:latin typeface="Tahoma"/>
                <a:cs typeface="Tahoma"/>
              </a:rPr>
              <a:t>К</a:t>
            </a:r>
            <a:r>
              <a:rPr sz="2050" spc="-270" dirty="0">
                <a:latin typeface="Tahoma"/>
                <a:cs typeface="Tahoma"/>
              </a:rPr>
              <a:t>О</a:t>
            </a:r>
            <a:r>
              <a:rPr sz="2050" spc="-55" dirty="0">
                <a:latin typeface="Tahoma"/>
                <a:cs typeface="Tahoma"/>
              </a:rPr>
              <a:t>В</a:t>
            </a:r>
            <a:r>
              <a:rPr sz="2050" spc="-155" dirty="0">
                <a:latin typeface="Tahoma"/>
                <a:cs typeface="Tahoma"/>
              </a:rPr>
              <a:t>Н</a:t>
            </a:r>
            <a:r>
              <a:rPr sz="2050" spc="-180" dirty="0">
                <a:latin typeface="Tahoma"/>
                <a:cs typeface="Tahoma"/>
              </a:rPr>
              <a:t>И</a:t>
            </a:r>
            <a:r>
              <a:rPr sz="2050" spc="-195" dirty="0">
                <a:latin typeface="Tahoma"/>
                <a:cs typeface="Tahoma"/>
              </a:rPr>
              <a:t>К</a:t>
            </a:r>
            <a:r>
              <a:rPr sz="2050" spc="-10" dirty="0">
                <a:latin typeface="Tahoma"/>
                <a:cs typeface="Tahoma"/>
              </a:rPr>
              <a:t> </a:t>
            </a:r>
            <a:r>
              <a:rPr sz="2050" spc="-180" dirty="0">
                <a:latin typeface="Tahoma"/>
                <a:cs typeface="Tahoma"/>
              </a:rPr>
              <a:t>І</a:t>
            </a:r>
            <a:r>
              <a:rPr sz="2050" spc="-240" dirty="0">
                <a:latin typeface="Tahoma"/>
                <a:cs typeface="Tahoma"/>
              </a:rPr>
              <a:t>.</a:t>
            </a:r>
            <a:r>
              <a:rPr sz="2050" spc="-10" dirty="0">
                <a:latin typeface="Tahoma"/>
                <a:cs typeface="Tahoma"/>
              </a:rPr>
              <a:t> </a:t>
            </a:r>
            <a:r>
              <a:rPr sz="2050" spc="-120" dirty="0">
                <a:latin typeface="Tahoma"/>
                <a:cs typeface="Tahoma"/>
              </a:rPr>
              <a:t>Б</a:t>
            </a:r>
            <a:r>
              <a:rPr sz="2050" spc="-270" dirty="0">
                <a:latin typeface="Tahoma"/>
                <a:cs typeface="Tahoma"/>
              </a:rPr>
              <a:t>О</a:t>
            </a:r>
            <a:r>
              <a:rPr sz="2050" spc="-170" dirty="0">
                <a:latin typeface="Tahoma"/>
                <a:cs typeface="Tahoma"/>
              </a:rPr>
              <a:t>Г</a:t>
            </a:r>
            <a:r>
              <a:rPr sz="2050" spc="-175" dirty="0">
                <a:latin typeface="Tahoma"/>
                <a:cs typeface="Tahoma"/>
              </a:rPr>
              <a:t>У</a:t>
            </a:r>
            <a:r>
              <a:rPr sz="2050" spc="-235" dirty="0">
                <a:latin typeface="Tahoma"/>
                <a:cs typeface="Tahoma"/>
              </a:rPr>
              <a:t>Н</a:t>
            </a:r>
            <a:endParaRPr sz="2050">
              <a:latin typeface="Tahoma"/>
              <a:cs typeface="Tahoma"/>
            </a:endParaRPr>
          </a:p>
        </p:txBody>
      </p:sp>
      <p:sp>
        <p:nvSpPr>
          <p:cNvPr id="8" name="object 8"/>
          <p:cNvSpPr txBox="1"/>
          <p:nvPr/>
        </p:nvSpPr>
        <p:spPr>
          <a:xfrm>
            <a:off x="5024056" y="7925976"/>
            <a:ext cx="3656329" cy="596900"/>
          </a:xfrm>
          <a:prstGeom prst="rect">
            <a:avLst/>
          </a:prstGeom>
        </p:spPr>
        <p:txBody>
          <a:bodyPr vert="horz" wrap="square" lIns="0" tIns="15240" rIns="0" bIns="0" rtlCol="0">
            <a:spAutoFit/>
          </a:bodyPr>
          <a:lstStyle/>
          <a:p>
            <a:pPr marL="1447165" marR="5080" indent="-1435100">
              <a:lnSpc>
                <a:spcPct val="100600"/>
              </a:lnSpc>
              <a:spcBef>
                <a:spcPts val="120"/>
              </a:spcBef>
            </a:pPr>
            <a:r>
              <a:rPr sz="1850" spc="-80" dirty="0">
                <a:latin typeface="Tahoma"/>
                <a:cs typeface="Tahoma"/>
              </a:rPr>
              <a:t>КНЯЗЬ</a:t>
            </a:r>
            <a:r>
              <a:rPr sz="1850" spc="-35" dirty="0">
                <a:latin typeface="Tahoma"/>
                <a:cs typeface="Tahoma"/>
              </a:rPr>
              <a:t> </a:t>
            </a:r>
            <a:r>
              <a:rPr sz="1850" spc="-110" dirty="0">
                <a:latin typeface="Tahoma"/>
                <a:cs typeface="Tahoma"/>
              </a:rPr>
              <a:t>Д.</a:t>
            </a:r>
            <a:r>
              <a:rPr sz="1850" spc="-35" dirty="0">
                <a:latin typeface="Tahoma"/>
                <a:cs typeface="Tahoma"/>
              </a:rPr>
              <a:t> </a:t>
            </a:r>
            <a:r>
              <a:rPr sz="1850" spc="-120" dirty="0">
                <a:latin typeface="Tahoma"/>
                <a:cs typeface="Tahoma"/>
              </a:rPr>
              <a:t>КОРИБУТ-ВИШНЕВЕЦЬКИЙ </a:t>
            </a:r>
            <a:r>
              <a:rPr sz="1850" spc="-560" dirty="0">
                <a:latin typeface="Tahoma"/>
                <a:cs typeface="Tahoma"/>
              </a:rPr>
              <a:t> </a:t>
            </a:r>
            <a:r>
              <a:rPr sz="1850" spc="-105" dirty="0">
                <a:latin typeface="Tahoma"/>
                <a:cs typeface="Tahoma"/>
              </a:rPr>
              <a:t>(БАЙДА)</a:t>
            </a:r>
            <a:endParaRPr sz="1850">
              <a:latin typeface="Tahoma"/>
              <a:cs typeface="Tahoma"/>
            </a:endParaRPr>
          </a:p>
        </p:txBody>
      </p:sp>
      <p:sp>
        <p:nvSpPr>
          <p:cNvPr id="9" name="object 9"/>
          <p:cNvSpPr txBox="1"/>
          <p:nvPr/>
        </p:nvSpPr>
        <p:spPr>
          <a:xfrm>
            <a:off x="10243176" y="7882075"/>
            <a:ext cx="2388870" cy="359410"/>
          </a:xfrm>
          <a:prstGeom prst="rect">
            <a:avLst/>
          </a:prstGeom>
        </p:spPr>
        <p:txBody>
          <a:bodyPr vert="horz" wrap="square" lIns="0" tIns="17780" rIns="0" bIns="0" rtlCol="0">
            <a:spAutoFit/>
          </a:bodyPr>
          <a:lstStyle/>
          <a:p>
            <a:pPr marL="12700">
              <a:lnSpc>
                <a:spcPct val="100000"/>
              </a:lnSpc>
              <a:spcBef>
                <a:spcPts val="140"/>
              </a:spcBef>
            </a:pPr>
            <a:r>
              <a:rPr sz="2150" spc="-165" dirty="0">
                <a:latin typeface="Tahoma"/>
                <a:cs typeface="Tahoma"/>
              </a:rPr>
              <a:t>Г</a:t>
            </a:r>
            <a:r>
              <a:rPr sz="2150" spc="-229" dirty="0">
                <a:latin typeface="Tahoma"/>
                <a:cs typeface="Tahoma"/>
              </a:rPr>
              <a:t>Е</a:t>
            </a:r>
            <a:r>
              <a:rPr sz="2150" spc="-270" dirty="0">
                <a:latin typeface="Tahoma"/>
                <a:cs typeface="Tahoma"/>
              </a:rPr>
              <a:t>Т</a:t>
            </a:r>
            <a:r>
              <a:rPr sz="2150" spc="-90" dirty="0">
                <a:latin typeface="Tahoma"/>
                <a:cs typeface="Tahoma"/>
              </a:rPr>
              <a:t>Ь</a:t>
            </a:r>
            <a:r>
              <a:rPr sz="2150" spc="-130" dirty="0">
                <a:latin typeface="Tahoma"/>
                <a:cs typeface="Tahoma"/>
              </a:rPr>
              <a:t>МА</a:t>
            </a:r>
            <a:r>
              <a:rPr sz="2150" spc="-225" dirty="0">
                <a:latin typeface="Tahoma"/>
                <a:cs typeface="Tahoma"/>
              </a:rPr>
              <a:t>Н</a:t>
            </a:r>
            <a:r>
              <a:rPr sz="2150" dirty="0">
                <a:latin typeface="Tahoma"/>
                <a:cs typeface="Tahoma"/>
              </a:rPr>
              <a:t> </a:t>
            </a:r>
            <a:r>
              <a:rPr sz="2150" spc="-175" dirty="0">
                <a:latin typeface="Tahoma"/>
                <a:cs typeface="Tahoma"/>
              </a:rPr>
              <a:t>І</a:t>
            </a:r>
            <a:r>
              <a:rPr sz="2150" spc="-240" dirty="0">
                <a:latin typeface="Tahoma"/>
                <a:cs typeface="Tahoma"/>
              </a:rPr>
              <a:t>.</a:t>
            </a:r>
            <a:r>
              <a:rPr sz="2150" dirty="0">
                <a:latin typeface="Tahoma"/>
                <a:cs typeface="Tahoma"/>
              </a:rPr>
              <a:t> </a:t>
            </a:r>
            <a:r>
              <a:rPr sz="2150" spc="-114" dirty="0">
                <a:latin typeface="Tahoma"/>
                <a:cs typeface="Tahoma"/>
              </a:rPr>
              <a:t>П</a:t>
            </a:r>
            <a:r>
              <a:rPr sz="2150" spc="-175" dirty="0">
                <a:latin typeface="Tahoma"/>
                <a:cs typeface="Tahoma"/>
              </a:rPr>
              <a:t>І</a:t>
            </a:r>
            <a:r>
              <a:rPr sz="2150" spc="-15" dirty="0">
                <a:latin typeface="Tahoma"/>
                <a:cs typeface="Tahoma"/>
              </a:rPr>
              <a:t>Д</a:t>
            </a:r>
            <a:r>
              <a:rPr sz="2150" spc="-100" dirty="0">
                <a:latin typeface="Tahoma"/>
                <a:cs typeface="Tahoma"/>
              </a:rPr>
              <a:t>К</a:t>
            </a:r>
            <a:r>
              <a:rPr sz="2150" spc="-260" dirty="0">
                <a:latin typeface="Tahoma"/>
                <a:cs typeface="Tahoma"/>
              </a:rPr>
              <a:t>О</a:t>
            </a:r>
            <a:r>
              <a:rPr sz="2150" spc="-35" dirty="0">
                <a:latin typeface="Tahoma"/>
                <a:cs typeface="Tahoma"/>
              </a:rPr>
              <a:t>В</a:t>
            </a:r>
            <a:r>
              <a:rPr sz="2150" spc="-215" dirty="0">
                <a:latin typeface="Tahoma"/>
                <a:cs typeface="Tahoma"/>
              </a:rPr>
              <a:t>А</a:t>
            </a:r>
            <a:endParaRPr sz="2150">
              <a:latin typeface="Tahoma"/>
              <a:cs typeface="Tahoma"/>
            </a:endParaRPr>
          </a:p>
        </p:txBody>
      </p:sp>
      <p:sp>
        <p:nvSpPr>
          <p:cNvPr id="10" name="object 10"/>
          <p:cNvSpPr txBox="1"/>
          <p:nvPr/>
        </p:nvSpPr>
        <p:spPr>
          <a:xfrm>
            <a:off x="14807565" y="7881191"/>
            <a:ext cx="2661285" cy="338455"/>
          </a:xfrm>
          <a:prstGeom prst="rect">
            <a:avLst/>
          </a:prstGeom>
        </p:spPr>
        <p:txBody>
          <a:bodyPr vert="horz" wrap="square" lIns="0" tIns="12700" rIns="0" bIns="0" rtlCol="0">
            <a:spAutoFit/>
          </a:bodyPr>
          <a:lstStyle/>
          <a:p>
            <a:pPr marL="12700">
              <a:lnSpc>
                <a:spcPct val="100000"/>
              </a:lnSpc>
              <a:spcBef>
                <a:spcPts val="100"/>
              </a:spcBef>
            </a:pPr>
            <a:r>
              <a:rPr sz="2050" spc="-170" dirty="0">
                <a:latin typeface="Tahoma"/>
                <a:cs typeface="Tahoma"/>
              </a:rPr>
              <a:t>Г</a:t>
            </a:r>
            <a:r>
              <a:rPr sz="2050" spc="-240" dirty="0">
                <a:latin typeface="Tahoma"/>
                <a:cs typeface="Tahoma"/>
              </a:rPr>
              <a:t>Е</a:t>
            </a:r>
            <a:r>
              <a:rPr sz="2050" spc="-275" dirty="0">
                <a:latin typeface="Tahoma"/>
                <a:cs typeface="Tahoma"/>
              </a:rPr>
              <a:t>Т</a:t>
            </a:r>
            <a:r>
              <a:rPr sz="2050" spc="-105" dirty="0">
                <a:latin typeface="Tahoma"/>
                <a:cs typeface="Tahoma"/>
              </a:rPr>
              <a:t>Ь</a:t>
            </a:r>
            <a:r>
              <a:rPr sz="2050" spc="-150" dirty="0">
                <a:latin typeface="Tahoma"/>
                <a:cs typeface="Tahoma"/>
              </a:rPr>
              <a:t>М</a:t>
            </a:r>
            <a:r>
              <a:rPr sz="2050" spc="-145" dirty="0">
                <a:latin typeface="Tahoma"/>
                <a:cs typeface="Tahoma"/>
              </a:rPr>
              <a:t>А</a:t>
            </a:r>
            <a:r>
              <a:rPr sz="2050" spc="-235" dirty="0">
                <a:latin typeface="Tahoma"/>
                <a:cs typeface="Tahoma"/>
              </a:rPr>
              <a:t>Н</a:t>
            </a:r>
            <a:r>
              <a:rPr sz="2050" spc="-10" dirty="0">
                <a:latin typeface="Tahoma"/>
                <a:cs typeface="Tahoma"/>
              </a:rPr>
              <a:t> </a:t>
            </a:r>
            <a:r>
              <a:rPr sz="2050" spc="-100" dirty="0">
                <a:latin typeface="Tahoma"/>
                <a:cs typeface="Tahoma"/>
              </a:rPr>
              <a:t>С</a:t>
            </a:r>
            <a:r>
              <a:rPr sz="2050" spc="-240" dirty="0">
                <a:latin typeface="Tahoma"/>
                <a:cs typeface="Tahoma"/>
              </a:rPr>
              <a:t>.</a:t>
            </a:r>
            <a:r>
              <a:rPr sz="2050" spc="-10" dirty="0">
                <a:latin typeface="Tahoma"/>
                <a:cs typeface="Tahoma"/>
              </a:rPr>
              <a:t> </a:t>
            </a:r>
            <a:r>
              <a:rPr sz="2050" spc="-155" dirty="0">
                <a:latin typeface="Tahoma"/>
                <a:cs typeface="Tahoma"/>
              </a:rPr>
              <a:t>Н</a:t>
            </a:r>
            <a:r>
              <a:rPr sz="2050" spc="-145" dirty="0">
                <a:latin typeface="Tahoma"/>
                <a:cs typeface="Tahoma"/>
              </a:rPr>
              <a:t>А</a:t>
            </a:r>
            <a:r>
              <a:rPr sz="2050" spc="-120" dirty="0">
                <a:latin typeface="Tahoma"/>
                <a:cs typeface="Tahoma"/>
              </a:rPr>
              <a:t>Л</a:t>
            </a:r>
            <a:r>
              <a:rPr sz="2050" spc="-180" dirty="0">
                <a:latin typeface="Tahoma"/>
                <a:cs typeface="Tahoma"/>
              </a:rPr>
              <a:t>И</a:t>
            </a:r>
            <a:r>
              <a:rPr sz="2050" spc="-55" dirty="0">
                <a:latin typeface="Tahoma"/>
                <a:cs typeface="Tahoma"/>
              </a:rPr>
              <a:t>В</a:t>
            </a:r>
            <a:r>
              <a:rPr sz="2050" spc="-145" dirty="0">
                <a:latin typeface="Tahoma"/>
                <a:cs typeface="Tahoma"/>
              </a:rPr>
              <a:t>А</a:t>
            </a:r>
            <a:r>
              <a:rPr sz="2050" spc="-180" dirty="0">
                <a:latin typeface="Tahoma"/>
                <a:cs typeface="Tahoma"/>
              </a:rPr>
              <a:t>Й</a:t>
            </a:r>
            <a:r>
              <a:rPr sz="2050" spc="-114" dirty="0">
                <a:latin typeface="Tahoma"/>
                <a:cs typeface="Tahoma"/>
              </a:rPr>
              <a:t>К</a:t>
            </a:r>
            <a:r>
              <a:rPr sz="2050" spc="-350" dirty="0">
                <a:latin typeface="Tahoma"/>
                <a:cs typeface="Tahoma"/>
              </a:rPr>
              <a:t>О</a:t>
            </a:r>
            <a:endParaRPr sz="2050">
              <a:latin typeface="Tahoma"/>
              <a:cs typeface="Tahoma"/>
            </a:endParaRPr>
          </a:p>
        </p:txBody>
      </p:sp>
      <p:sp>
        <p:nvSpPr>
          <p:cNvPr id="11" name="Заголовок 10"/>
          <p:cNvSpPr>
            <a:spLocks noGrp="1"/>
          </p:cNvSpPr>
          <p:nvPr>
            <p:ph type="title"/>
          </p:nvPr>
        </p:nvSpPr>
        <p:spPr>
          <a:xfrm>
            <a:off x="4378754" y="687256"/>
            <a:ext cx="9298167" cy="1538883"/>
          </a:xfrm>
        </p:spPr>
        <p:txBody>
          <a:bodyPr/>
          <a:lstStyle/>
          <a:p>
            <a:pPr algn="ctr"/>
            <a:r>
              <a:rPr lang="ru-RU" sz="5000" spc="-150" dirty="0" err="1">
                <a:solidFill>
                  <a:srgbClr val="4A0D0A"/>
                </a:solidFill>
                <a:latin typeface="+mn-lt"/>
              </a:rPr>
              <a:t>СЕРІЯ</a:t>
            </a:r>
            <a:r>
              <a:rPr lang="ru-RU" sz="5000" spc="-150" dirty="0">
                <a:solidFill>
                  <a:srgbClr val="4A0D0A"/>
                </a:solidFill>
                <a:latin typeface="+mn-lt"/>
              </a:rPr>
              <a:t> </a:t>
            </a:r>
            <a:r>
              <a:rPr lang="ru-RU" sz="5000" spc="-150" dirty="0" err="1">
                <a:solidFill>
                  <a:srgbClr val="4A0D0A"/>
                </a:solidFill>
                <a:latin typeface="+mn-lt"/>
              </a:rPr>
              <a:t>ПОРТРЕТІВ</a:t>
            </a:r>
            <a:r>
              <a:rPr lang="ru-RU" sz="5000" spc="-150" dirty="0">
                <a:solidFill>
                  <a:srgbClr val="4A0D0A"/>
                </a:solidFill>
                <a:latin typeface="+mn-lt"/>
              </a:rPr>
              <a:t> </a:t>
            </a:r>
            <a:br>
              <a:rPr lang="ru-RU" sz="5000" spc="-150" dirty="0">
                <a:solidFill>
                  <a:srgbClr val="4A0D0A"/>
                </a:solidFill>
                <a:latin typeface="+mn-lt"/>
              </a:rPr>
            </a:br>
            <a:r>
              <a:rPr lang="ru-RU" sz="5000" spc="-150" dirty="0">
                <a:latin typeface="+mn-lt"/>
              </a:rPr>
              <a:t>"</a:t>
            </a:r>
            <a:r>
              <a:rPr lang="ru-RU" sz="5000" spc="-150" dirty="0" err="1">
                <a:latin typeface="+mn-lt"/>
              </a:rPr>
              <a:t>ГЕРОЇ</a:t>
            </a:r>
            <a:r>
              <a:rPr lang="ru-RU" sz="5000" spc="-150" dirty="0">
                <a:latin typeface="+mn-lt"/>
              </a:rPr>
              <a:t> </a:t>
            </a:r>
            <a:r>
              <a:rPr lang="ru-RU" sz="5000" spc="-150" dirty="0" err="1">
                <a:latin typeface="+mn-lt"/>
              </a:rPr>
              <a:t>КОЗАЦЬКОЇ</a:t>
            </a:r>
            <a:r>
              <a:rPr lang="ru-RU" sz="5000" spc="-150" dirty="0">
                <a:latin typeface="+mn-lt"/>
              </a:rPr>
              <a:t> </a:t>
            </a:r>
            <a:r>
              <a:rPr lang="ru-RU" sz="5000" spc="-150" dirty="0" err="1">
                <a:latin typeface="+mn-lt"/>
              </a:rPr>
              <a:t>УКРАЇНИ</a:t>
            </a:r>
            <a:r>
              <a:rPr lang="ru-RU" sz="5000" spc="-680" dirty="0">
                <a:latin typeface="+mn-lt"/>
              </a:rPr>
              <a:t>"</a:t>
            </a:r>
            <a:endParaRPr lang="uk-UA" sz="50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05578" y="3339459"/>
            <a:ext cx="8172449" cy="4705349"/>
          </a:xfrm>
          <a:prstGeom prst="rect">
            <a:avLst/>
          </a:prstGeom>
        </p:spPr>
      </p:pic>
      <p:pic>
        <p:nvPicPr>
          <p:cNvPr id="3" name="object 3"/>
          <p:cNvPicPr/>
          <p:nvPr/>
        </p:nvPicPr>
        <p:blipFill>
          <a:blip r:embed="rId4" cstate="print"/>
          <a:stretch>
            <a:fillRect/>
          </a:stretch>
        </p:blipFill>
        <p:spPr>
          <a:xfrm>
            <a:off x="9489011" y="3339458"/>
            <a:ext cx="8191498" cy="4724399"/>
          </a:xfrm>
          <a:prstGeom prst="rect">
            <a:avLst/>
          </a:prstGeom>
        </p:spPr>
      </p:pic>
      <p:sp>
        <p:nvSpPr>
          <p:cNvPr id="4" name="object 4"/>
          <p:cNvSpPr txBox="1">
            <a:spLocks noGrp="1"/>
          </p:cNvSpPr>
          <p:nvPr>
            <p:ph type="title"/>
          </p:nvPr>
        </p:nvSpPr>
        <p:spPr>
          <a:xfrm>
            <a:off x="4114800" y="587442"/>
            <a:ext cx="9626349" cy="2321148"/>
          </a:xfrm>
          <a:prstGeom prst="rect">
            <a:avLst/>
          </a:prstGeom>
        </p:spPr>
        <p:txBody>
          <a:bodyPr vert="horz" wrap="square" lIns="0" tIns="12700" rIns="0" bIns="0" rtlCol="0">
            <a:spAutoFit/>
          </a:bodyPr>
          <a:lstStyle/>
          <a:p>
            <a:pPr marL="12700" algn="ctr">
              <a:spcBef>
                <a:spcPts val="100"/>
              </a:spcBef>
            </a:pPr>
            <a:r>
              <a:rPr sz="5000" spc="-150" dirty="0" err="1">
                <a:solidFill>
                  <a:srgbClr val="4A0D0A"/>
                </a:solidFill>
                <a:latin typeface="+mn-lt"/>
              </a:rPr>
              <a:t>СЕРІЯ</a:t>
            </a:r>
            <a:r>
              <a:rPr sz="5000" spc="-150" dirty="0">
                <a:solidFill>
                  <a:srgbClr val="4A0D0A"/>
                </a:solidFill>
                <a:latin typeface="+mn-lt"/>
              </a:rPr>
              <a:t> </a:t>
            </a:r>
            <a:r>
              <a:rPr sz="5000" spc="-150" dirty="0" err="1" smtClean="0">
                <a:solidFill>
                  <a:srgbClr val="4A0D0A"/>
                </a:solidFill>
                <a:latin typeface="+mn-lt"/>
              </a:rPr>
              <a:t>ПОРТРЕТІВ</a:t>
            </a:r>
            <a:r>
              <a:rPr lang="uk-UA" sz="5000" spc="-150" dirty="0" smtClean="0">
                <a:solidFill>
                  <a:srgbClr val="4A0D0A"/>
                </a:solidFill>
                <a:latin typeface="+mn-lt"/>
              </a:rPr>
              <a:t> </a:t>
            </a:r>
            <a:br>
              <a:rPr lang="uk-UA" sz="5000" spc="-150" dirty="0" smtClean="0">
                <a:solidFill>
                  <a:srgbClr val="4A0D0A"/>
                </a:solidFill>
                <a:latin typeface="+mn-lt"/>
              </a:rPr>
            </a:br>
            <a:r>
              <a:rPr lang="ru-RU" sz="5000" spc="-150" dirty="0" smtClean="0">
                <a:latin typeface="+mn-lt"/>
              </a:rPr>
              <a:t>"</a:t>
            </a:r>
            <a:r>
              <a:rPr lang="ru-RU" sz="5000" spc="-150" dirty="0" err="1">
                <a:latin typeface="+mn-lt"/>
              </a:rPr>
              <a:t>ГЕРОЇ</a:t>
            </a:r>
            <a:r>
              <a:rPr lang="ru-RU" sz="5000" spc="-150" dirty="0">
                <a:latin typeface="+mn-lt"/>
              </a:rPr>
              <a:t> </a:t>
            </a:r>
            <a:r>
              <a:rPr lang="ru-RU" sz="5000" spc="-150" dirty="0" err="1">
                <a:latin typeface="+mn-lt"/>
              </a:rPr>
              <a:t>КОЗАЦЬКОЇ</a:t>
            </a:r>
            <a:r>
              <a:rPr lang="ru-RU" sz="5000" spc="-150" dirty="0">
                <a:latin typeface="+mn-lt"/>
              </a:rPr>
              <a:t> </a:t>
            </a:r>
            <a:r>
              <a:rPr lang="ru-RU" sz="5000" spc="-150" dirty="0" err="1" smtClean="0">
                <a:latin typeface="+mn-lt"/>
              </a:rPr>
              <a:t>УКРАЇНИ</a:t>
            </a:r>
            <a:r>
              <a:rPr lang="ru-RU" sz="5000" spc="-150" dirty="0" smtClean="0">
                <a:latin typeface="+mn-lt"/>
              </a:rPr>
              <a:t>" </a:t>
            </a:r>
            <a:r>
              <a:rPr lang="ru-RU" sz="5000" dirty="0">
                <a:latin typeface="+mn-lt"/>
              </a:rPr>
              <a:t/>
            </a:r>
            <a:br>
              <a:rPr lang="ru-RU" sz="5000" dirty="0">
                <a:latin typeface="+mn-lt"/>
              </a:rPr>
            </a:br>
            <a:endParaRPr sz="5000" dirty="0">
              <a:latin typeface="+mn-lt"/>
            </a:endParaRPr>
          </a:p>
        </p:txBody>
      </p:sp>
      <p:sp>
        <p:nvSpPr>
          <p:cNvPr id="6" name="object 6"/>
          <p:cNvSpPr txBox="1"/>
          <p:nvPr/>
        </p:nvSpPr>
        <p:spPr>
          <a:xfrm>
            <a:off x="6795496" y="2162762"/>
            <a:ext cx="4464685" cy="314960"/>
          </a:xfrm>
          <a:prstGeom prst="rect">
            <a:avLst/>
          </a:prstGeom>
        </p:spPr>
        <p:txBody>
          <a:bodyPr vert="horz" wrap="square" lIns="0" tIns="12700" rIns="0" bIns="0" rtlCol="0">
            <a:spAutoFit/>
          </a:bodyPr>
          <a:lstStyle/>
          <a:p>
            <a:pPr marL="12700">
              <a:lnSpc>
                <a:spcPct val="100000"/>
              </a:lnSpc>
              <a:spcBef>
                <a:spcPts val="100"/>
              </a:spcBef>
            </a:pPr>
            <a:r>
              <a:rPr sz="1900" spc="-90" dirty="0">
                <a:latin typeface="Tahoma"/>
                <a:cs typeface="Tahoma"/>
              </a:rPr>
              <a:t>(</a:t>
            </a:r>
            <a:r>
              <a:rPr sz="1900" u="heavy" spc="-90" dirty="0">
                <a:uFill>
                  <a:solidFill>
                    <a:srgbClr val="000000"/>
                  </a:solidFill>
                </a:uFill>
                <a:latin typeface="Tahoma"/>
                <a:cs typeface="Tahoma"/>
                <a:hlinkClick r:id="rId5"/>
              </a:rPr>
              <a:t>htt</a:t>
            </a:r>
            <a:r>
              <a:rPr sz="1900" spc="-90" dirty="0">
                <a:latin typeface="Tahoma"/>
                <a:cs typeface="Tahoma"/>
                <a:hlinkClick r:id="rId5"/>
              </a:rPr>
              <a:t>p</a:t>
            </a:r>
            <a:r>
              <a:rPr sz="1900" u="heavy" spc="-90" dirty="0">
                <a:uFill>
                  <a:solidFill>
                    <a:srgbClr val="000000"/>
                  </a:solidFill>
                </a:uFill>
                <a:latin typeface="Tahoma"/>
                <a:cs typeface="Tahoma"/>
                <a:hlinkClick r:id="rId5"/>
              </a:rPr>
              <a:t>s://www.pavlusenkoart.com.ua/portraits</a:t>
            </a:r>
            <a:r>
              <a:rPr sz="1900" spc="-90" dirty="0">
                <a:latin typeface="Tahoma"/>
                <a:cs typeface="Tahoma"/>
              </a:rPr>
              <a:t>)</a:t>
            </a:r>
            <a:endParaRPr sz="1900" dirty="0">
              <a:latin typeface="Tahoma"/>
              <a:cs typeface="Tahoma"/>
            </a:endParaRPr>
          </a:p>
        </p:txBody>
      </p:sp>
      <p:sp>
        <p:nvSpPr>
          <p:cNvPr id="7" name="object 7"/>
          <p:cNvSpPr txBox="1"/>
          <p:nvPr/>
        </p:nvSpPr>
        <p:spPr>
          <a:xfrm>
            <a:off x="179806" y="8229967"/>
            <a:ext cx="4279900" cy="329565"/>
          </a:xfrm>
          <a:prstGeom prst="rect">
            <a:avLst/>
          </a:prstGeom>
        </p:spPr>
        <p:txBody>
          <a:bodyPr vert="horz" wrap="square" lIns="0" tIns="11430" rIns="0" bIns="0" rtlCol="0">
            <a:spAutoFit/>
          </a:bodyPr>
          <a:lstStyle/>
          <a:p>
            <a:pPr marL="12700">
              <a:lnSpc>
                <a:spcPct val="100000"/>
              </a:lnSpc>
              <a:spcBef>
                <a:spcPts val="90"/>
              </a:spcBef>
            </a:pPr>
            <a:r>
              <a:rPr sz="2000" spc="-150" dirty="0">
                <a:latin typeface="Tahoma"/>
                <a:cs typeface="Tahoma"/>
              </a:rPr>
              <a:t>ГЕТЬМАН П. КОНАШЕВИЧ-САГАЙДАЧНИЙ</a:t>
            </a:r>
          </a:p>
        </p:txBody>
      </p:sp>
      <p:sp>
        <p:nvSpPr>
          <p:cNvPr id="8" name="object 8"/>
          <p:cNvSpPr txBox="1"/>
          <p:nvPr/>
        </p:nvSpPr>
        <p:spPr>
          <a:xfrm>
            <a:off x="5815847" y="8202949"/>
            <a:ext cx="2248535" cy="351155"/>
          </a:xfrm>
          <a:prstGeom prst="rect">
            <a:avLst/>
          </a:prstGeom>
        </p:spPr>
        <p:txBody>
          <a:bodyPr vert="horz" wrap="square" lIns="0" tIns="17145" rIns="0" bIns="0" rtlCol="0">
            <a:spAutoFit/>
          </a:bodyPr>
          <a:lstStyle/>
          <a:p>
            <a:pPr marL="12700">
              <a:lnSpc>
                <a:spcPct val="100000"/>
              </a:lnSpc>
              <a:spcBef>
                <a:spcPts val="135"/>
              </a:spcBef>
            </a:pPr>
            <a:r>
              <a:rPr sz="2100" spc="-160" dirty="0">
                <a:latin typeface="Tahoma"/>
                <a:cs typeface="Tahoma"/>
              </a:rPr>
              <a:t>Г</a:t>
            </a:r>
            <a:r>
              <a:rPr sz="2100" spc="-225" dirty="0">
                <a:latin typeface="Tahoma"/>
                <a:cs typeface="Tahoma"/>
              </a:rPr>
              <a:t>Е</a:t>
            </a:r>
            <a:r>
              <a:rPr sz="2100" spc="-260" dirty="0">
                <a:latin typeface="Tahoma"/>
                <a:cs typeface="Tahoma"/>
              </a:rPr>
              <a:t>Т</a:t>
            </a:r>
            <a:r>
              <a:rPr sz="2100" spc="-85" dirty="0">
                <a:latin typeface="Tahoma"/>
                <a:cs typeface="Tahoma"/>
              </a:rPr>
              <a:t>Ь</a:t>
            </a:r>
            <a:r>
              <a:rPr sz="2100" spc="-125" dirty="0">
                <a:latin typeface="Tahoma"/>
                <a:cs typeface="Tahoma"/>
              </a:rPr>
              <a:t>МА</a:t>
            </a:r>
            <a:r>
              <a:rPr sz="2100" spc="-220" dirty="0">
                <a:latin typeface="Tahoma"/>
                <a:cs typeface="Tahoma"/>
              </a:rPr>
              <a:t>Н</a:t>
            </a:r>
            <a:r>
              <a:rPr sz="2100" dirty="0">
                <a:latin typeface="Tahoma"/>
                <a:cs typeface="Tahoma"/>
              </a:rPr>
              <a:t> </a:t>
            </a:r>
            <a:r>
              <a:rPr sz="2100" spc="-170" dirty="0">
                <a:latin typeface="Tahoma"/>
                <a:cs typeface="Tahoma"/>
              </a:rPr>
              <a:t>І</a:t>
            </a:r>
            <a:r>
              <a:rPr sz="2100" spc="-235" dirty="0">
                <a:latin typeface="Tahoma"/>
                <a:cs typeface="Tahoma"/>
              </a:rPr>
              <a:t>.</a:t>
            </a:r>
            <a:r>
              <a:rPr sz="2100" dirty="0">
                <a:latin typeface="Tahoma"/>
                <a:cs typeface="Tahoma"/>
              </a:rPr>
              <a:t> </a:t>
            </a:r>
            <a:r>
              <a:rPr sz="2100" spc="-80" dirty="0">
                <a:latin typeface="Tahoma"/>
                <a:cs typeface="Tahoma"/>
              </a:rPr>
              <a:t>С</a:t>
            </a:r>
            <a:r>
              <a:rPr sz="2100" spc="-160" dirty="0">
                <a:latin typeface="Tahoma"/>
                <a:cs typeface="Tahoma"/>
              </a:rPr>
              <a:t>У</a:t>
            </a:r>
            <a:r>
              <a:rPr sz="2100" spc="-100" dirty="0">
                <a:latin typeface="Tahoma"/>
                <a:cs typeface="Tahoma"/>
              </a:rPr>
              <a:t>Л</a:t>
            </a:r>
            <a:r>
              <a:rPr sz="2100" spc="-160" dirty="0">
                <a:latin typeface="Tahoma"/>
                <a:cs typeface="Tahoma"/>
              </a:rPr>
              <a:t>И</a:t>
            </a:r>
            <a:r>
              <a:rPr sz="2100" spc="-125" dirty="0">
                <a:latin typeface="Tahoma"/>
                <a:cs typeface="Tahoma"/>
              </a:rPr>
              <a:t>М</a:t>
            </a:r>
            <a:r>
              <a:rPr sz="2100" spc="-210" dirty="0">
                <a:latin typeface="Tahoma"/>
                <a:cs typeface="Tahoma"/>
              </a:rPr>
              <a:t>А</a:t>
            </a:r>
            <a:endParaRPr sz="2100">
              <a:latin typeface="Tahoma"/>
              <a:cs typeface="Tahoma"/>
            </a:endParaRPr>
          </a:p>
        </p:txBody>
      </p:sp>
      <p:sp>
        <p:nvSpPr>
          <p:cNvPr id="9" name="object 9"/>
          <p:cNvSpPr txBox="1"/>
          <p:nvPr/>
        </p:nvSpPr>
        <p:spPr>
          <a:xfrm>
            <a:off x="9928398" y="8197415"/>
            <a:ext cx="2903855" cy="316865"/>
          </a:xfrm>
          <a:prstGeom prst="rect">
            <a:avLst/>
          </a:prstGeom>
        </p:spPr>
        <p:txBody>
          <a:bodyPr vert="horz" wrap="square" lIns="0" tIns="13335" rIns="0" bIns="0" rtlCol="0">
            <a:spAutoFit/>
          </a:bodyPr>
          <a:lstStyle/>
          <a:p>
            <a:pPr marL="12700">
              <a:lnSpc>
                <a:spcPct val="100000"/>
              </a:lnSpc>
              <a:spcBef>
                <a:spcPts val="105"/>
              </a:spcBef>
            </a:pPr>
            <a:r>
              <a:rPr sz="1900" spc="-155" dirty="0">
                <a:latin typeface="Tahoma"/>
                <a:cs typeface="Tahoma"/>
              </a:rPr>
              <a:t>Г</a:t>
            </a:r>
            <a:r>
              <a:rPr sz="1900" spc="-215" dirty="0">
                <a:latin typeface="Tahoma"/>
                <a:cs typeface="Tahoma"/>
              </a:rPr>
              <a:t>Е</a:t>
            </a:r>
            <a:r>
              <a:rPr sz="1900" spc="-250" dirty="0">
                <a:latin typeface="Tahoma"/>
                <a:cs typeface="Tahoma"/>
              </a:rPr>
              <a:t>Т</a:t>
            </a:r>
            <a:r>
              <a:rPr sz="1900" spc="-90" dirty="0">
                <a:latin typeface="Tahoma"/>
                <a:cs typeface="Tahoma"/>
              </a:rPr>
              <a:t>Ь</a:t>
            </a:r>
            <a:r>
              <a:rPr sz="1900" spc="-130" dirty="0">
                <a:latin typeface="Tahoma"/>
                <a:cs typeface="Tahoma"/>
              </a:rPr>
              <a:t>МА</a:t>
            </a:r>
            <a:r>
              <a:rPr sz="1900" spc="-215" dirty="0">
                <a:latin typeface="Tahoma"/>
                <a:cs typeface="Tahoma"/>
              </a:rPr>
              <a:t>Н</a:t>
            </a:r>
            <a:r>
              <a:rPr sz="1900" spc="-5" dirty="0">
                <a:latin typeface="Tahoma"/>
                <a:cs typeface="Tahoma"/>
              </a:rPr>
              <a:t> </a:t>
            </a:r>
            <a:r>
              <a:rPr sz="1900" spc="-105" dirty="0">
                <a:latin typeface="Tahoma"/>
                <a:cs typeface="Tahoma"/>
              </a:rPr>
              <a:t>Б</a:t>
            </a:r>
            <a:r>
              <a:rPr sz="1900" spc="-220" dirty="0">
                <a:latin typeface="Tahoma"/>
                <a:cs typeface="Tahoma"/>
              </a:rPr>
              <a:t>.</a:t>
            </a:r>
            <a:r>
              <a:rPr sz="1900" spc="-5" dirty="0">
                <a:latin typeface="Tahoma"/>
                <a:cs typeface="Tahoma"/>
              </a:rPr>
              <a:t> </a:t>
            </a:r>
            <a:r>
              <a:rPr sz="1900" spc="-110" dirty="0">
                <a:latin typeface="Tahoma"/>
                <a:cs typeface="Tahoma"/>
              </a:rPr>
              <a:t>Х</a:t>
            </a:r>
            <a:r>
              <a:rPr sz="1900" spc="-130" dirty="0">
                <a:latin typeface="Tahoma"/>
                <a:cs typeface="Tahoma"/>
              </a:rPr>
              <a:t>М</a:t>
            </a:r>
            <a:r>
              <a:rPr sz="1900" spc="-215" dirty="0">
                <a:latin typeface="Tahoma"/>
                <a:cs typeface="Tahoma"/>
              </a:rPr>
              <a:t>Е</a:t>
            </a:r>
            <a:r>
              <a:rPr sz="1900" spc="-105" dirty="0">
                <a:latin typeface="Tahoma"/>
                <a:cs typeface="Tahoma"/>
              </a:rPr>
              <a:t>Л</a:t>
            </a:r>
            <a:r>
              <a:rPr sz="1900" spc="-90" dirty="0">
                <a:latin typeface="Tahoma"/>
                <a:cs typeface="Tahoma"/>
              </a:rPr>
              <a:t>Ь</a:t>
            </a:r>
            <a:r>
              <a:rPr sz="1900" spc="-140" dirty="0">
                <a:latin typeface="Tahoma"/>
                <a:cs typeface="Tahoma"/>
              </a:rPr>
              <a:t>Н</a:t>
            </a:r>
            <a:r>
              <a:rPr sz="1900" spc="-160" dirty="0">
                <a:latin typeface="Tahoma"/>
                <a:cs typeface="Tahoma"/>
              </a:rPr>
              <a:t>И</a:t>
            </a:r>
            <a:r>
              <a:rPr sz="1900" spc="-40" dirty="0">
                <a:latin typeface="Tahoma"/>
                <a:cs typeface="Tahoma"/>
              </a:rPr>
              <a:t>Ц</a:t>
            </a:r>
            <a:r>
              <a:rPr sz="1900" spc="-90" dirty="0">
                <a:latin typeface="Tahoma"/>
                <a:cs typeface="Tahoma"/>
              </a:rPr>
              <a:t>Ь</a:t>
            </a:r>
            <a:r>
              <a:rPr sz="1900" spc="-105" dirty="0">
                <a:latin typeface="Tahoma"/>
                <a:cs typeface="Tahoma"/>
              </a:rPr>
              <a:t>К</a:t>
            </a:r>
            <a:r>
              <a:rPr sz="1900" spc="-160" dirty="0">
                <a:latin typeface="Tahoma"/>
                <a:cs typeface="Tahoma"/>
              </a:rPr>
              <a:t>И</a:t>
            </a:r>
            <a:r>
              <a:rPr sz="1900" spc="-235" dirty="0">
                <a:latin typeface="Tahoma"/>
                <a:cs typeface="Tahoma"/>
              </a:rPr>
              <a:t>Й</a:t>
            </a:r>
            <a:endParaRPr sz="1900">
              <a:latin typeface="Tahoma"/>
              <a:cs typeface="Tahoma"/>
            </a:endParaRPr>
          </a:p>
        </p:txBody>
      </p:sp>
      <p:sp>
        <p:nvSpPr>
          <p:cNvPr id="10" name="object 10"/>
          <p:cNvSpPr txBox="1"/>
          <p:nvPr/>
        </p:nvSpPr>
        <p:spPr>
          <a:xfrm>
            <a:off x="14496098" y="8204244"/>
            <a:ext cx="2771140" cy="314960"/>
          </a:xfrm>
          <a:prstGeom prst="rect">
            <a:avLst/>
          </a:prstGeom>
        </p:spPr>
        <p:txBody>
          <a:bodyPr vert="horz" wrap="square" lIns="0" tIns="12065" rIns="0" bIns="0" rtlCol="0">
            <a:spAutoFit/>
          </a:bodyPr>
          <a:lstStyle/>
          <a:p>
            <a:pPr marL="12700">
              <a:lnSpc>
                <a:spcPct val="100000"/>
              </a:lnSpc>
              <a:spcBef>
                <a:spcPts val="95"/>
              </a:spcBef>
            </a:pPr>
            <a:r>
              <a:rPr sz="1900" spc="-110" dirty="0">
                <a:latin typeface="Tahoma"/>
                <a:cs typeface="Tahoma"/>
              </a:rPr>
              <a:t>К</a:t>
            </a:r>
            <a:r>
              <a:rPr sz="1900" spc="-250" dirty="0">
                <a:latin typeface="Tahoma"/>
                <a:cs typeface="Tahoma"/>
              </a:rPr>
              <a:t>О</a:t>
            </a:r>
            <a:r>
              <a:rPr sz="1900" spc="-300" dirty="0">
                <a:latin typeface="Tahoma"/>
                <a:cs typeface="Tahoma"/>
              </a:rPr>
              <a:t>Ш</a:t>
            </a:r>
            <a:r>
              <a:rPr sz="1900" spc="-250" dirty="0">
                <a:latin typeface="Tahoma"/>
                <a:cs typeface="Tahoma"/>
              </a:rPr>
              <a:t>О</a:t>
            </a:r>
            <a:r>
              <a:rPr sz="1900" spc="-55" dirty="0">
                <a:latin typeface="Tahoma"/>
                <a:cs typeface="Tahoma"/>
              </a:rPr>
              <a:t>В</a:t>
            </a:r>
            <a:r>
              <a:rPr sz="1900" spc="-165" dirty="0">
                <a:latin typeface="Tahoma"/>
                <a:cs typeface="Tahoma"/>
              </a:rPr>
              <a:t>И</a:t>
            </a:r>
            <a:r>
              <a:rPr sz="1900" spc="-240" dirty="0">
                <a:latin typeface="Tahoma"/>
                <a:cs typeface="Tahoma"/>
              </a:rPr>
              <a:t>Й</a:t>
            </a:r>
            <a:r>
              <a:rPr sz="1900" spc="-10" dirty="0">
                <a:latin typeface="Tahoma"/>
                <a:cs typeface="Tahoma"/>
              </a:rPr>
              <a:t> </a:t>
            </a:r>
            <a:r>
              <a:rPr sz="1900" spc="-250" dirty="0">
                <a:latin typeface="Tahoma"/>
                <a:cs typeface="Tahoma"/>
              </a:rPr>
              <a:t>О</a:t>
            </a:r>
            <a:r>
              <a:rPr sz="1900" spc="-254" dirty="0">
                <a:latin typeface="Tahoma"/>
                <a:cs typeface="Tahoma"/>
              </a:rPr>
              <a:t>Т</a:t>
            </a:r>
            <a:r>
              <a:rPr sz="1900" spc="-135" dirty="0">
                <a:latin typeface="Tahoma"/>
                <a:cs typeface="Tahoma"/>
              </a:rPr>
              <a:t>А</a:t>
            </a:r>
            <a:r>
              <a:rPr sz="1900" spc="-140" dirty="0">
                <a:latin typeface="Tahoma"/>
                <a:cs typeface="Tahoma"/>
              </a:rPr>
              <a:t>М</a:t>
            </a:r>
            <a:r>
              <a:rPr sz="1900" spc="-135" dirty="0">
                <a:latin typeface="Tahoma"/>
                <a:cs typeface="Tahoma"/>
              </a:rPr>
              <a:t>А</a:t>
            </a:r>
            <a:r>
              <a:rPr sz="1900" spc="-220" dirty="0">
                <a:latin typeface="Tahoma"/>
                <a:cs typeface="Tahoma"/>
              </a:rPr>
              <a:t>Н</a:t>
            </a:r>
            <a:r>
              <a:rPr sz="1900" spc="-10" dirty="0">
                <a:latin typeface="Tahoma"/>
                <a:cs typeface="Tahoma"/>
              </a:rPr>
              <a:t> </a:t>
            </a:r>
            <a:r>
              <a:rPr sz="1900" spc="-165" dirty="0">
                <a:latin typeface="Tahoma"/>
                <a:cs typeface="Tahoma"/>
              </a:rPr>
              <a:t>І</a:t>
            </a:r>
            <a:r>
              <a:rPr sz="1900" spc="-220" dirty="0">
                <a:latin typeface="Tahoma"/>
                <a:cs typeface="Tahoma"/>
              </a:rPr>
              <a:t>.</a:t>
            </a:r>
            <a:r>
              <a:rPr sz="1900" spc="-10" dirty="0">
                <a:latin typeface="Tahoma"/>
                <a:cs typeface="Tahoma"/>
              </a:rPr>
              <a:t> </a:t>
            </a:r>
            <a:r>
              <a:rPr sz="1900" spc="-90" dirty="0">
                <a:latin typeface="Tahoma"/>
                <a:cs typeface="Tahoma"/>
              </a:rPr>
              <a:t>С</a:t>
            </a:r>
            <a:r>
              <a:rPr sz="1900" spc="-165" dirty="0">
                <a:latin typeface="Tahoma"/>
                <a:cs typeface="Tahoma"/>
              </a:rPr>
              <a:t>І</a:t>
            </a:r>
            <a:r>
              <a:rPr sz="1900" spc="-65" dirty="0">
                <a:latin typeface="Tahoma"/>
                <a:cs typeface="Tahoma"/>
              </a:rPr>
              <a:t>Р</a:t>
            </a:r>
            <a:r>
              <a:rPr sz="1900" spc="-110" dirty="0">
                <a:latin typeface="Tahoma"/>
                <a:cs typeface="Tahoma"/>
              </a:rPr>
              <a:t>К</a:t>
            </a:r>
            <a:r>
              <a:rPr sz="1900" spc="-325" dirty="0">
                <a:latin typeface="Tahoma"/>
                <a:cs typeface="Tahoma"/>
              </a:rPr>
              <a:t>О</a:t>
            </a:r>
            <a:endParaRPr sz="1900">
              <a:latin typeface="Tahoma"/>
              <a:cs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01182" y="3270950"/>
            <a:ext cx="8277224" cy="4800599"/>
          </a:xfrm>
          <a:prstGeom prst="rect">
            <a:avLst/>
          </a:prstGeom>
        </p:spPr>
      </p:pic>
      <p:pic>
        <p:nvPicPr>
          <p:cNvPr id="3" name="object 3"/>
          <p:cNvPicPr/>
          <p:nvPr/>
        </p:nvPicPr>
        <p:blipFill>
          <a:blip r:embed="rId4" cstate="print"/>
          <a:stretch>
            <a:fillRect/>
          </a:stretch>
        </p:blipFill>
        <p:spPr>
          <a:xfrm>
            <a:off x="9482268" y="3234476"/>
            <a:ext cx="8201024" cy="4867274"/>
          </a:xfrm>
          <a:prstGeom prst="rect">
            <a:avLst/>
          </a:prstGeom>
        </p:spPr>
      </p:pic>
      <p:sp>
        <p:nvSpPr>
          <p:cNvPr id="6" name="object 6"/>
          <p:cNvSpPr txBox="1"/>
          <p:nvPr/>
        </p:nvSpPr>
        <p:spPr>
          <a:xfrm>
            <a:off x="7124839" y="2175665"/>
            <a:ext cx="4464685" cy="314960"/>
          </a:xfrm>
          <a:prstGeom prst="rect">
            <a:avLst/>
          </a:prstGeom>
        </p:spPr>
        <p:txBody>
          <a:bodyPr vert="horz" wrap="square" lIns="0" tIns="12700" rIns="0" bIns="0" rtlCol="0">
            <a:spAutoFit/>
          </a:bodyPr>
          <a:lstStyle/>
          <a:p>
            <a:pPr marL="12700">
              <a:lnSpc>
                <a:spcPct val="100000"/>
              </a:lnSpc>
              <a:spcBef>
                <a:spcPts val="100"/>
              </a:spcBef>
            </a:pPr>
            <a:r>
              <a:rPr sz="1900" spc="-90" dirty="0">
                <a:latin typeface="Tahoma"/>
                <a:cs typeface="Tahoma"/>
              </a:rPr>
              <a:t>(</a:t>
            </a:r>
            <a:r>
              <a:rPr sz="1900" u="heavy" spc="-90" dirty="0">
                <a:uFill>
                  <a:solidFill>
                    <a:srgbClr val="000000"/>
                  </a:solidFill>
                </a:uFill>
                <a:latin typeface="Tahoma"/>
                <a:cs typeface="Tahoma"/>
                <a:hlinkClick r:id="rId5"/>
              </a:rPr>
              <a:t>htt</a:t>
            </a:r>
            <a:r>
              <a:rPr sz="1900" spc="-90" dirty="0">
                <a:latin typeface="Tahoma"/>
                <a:cs typeface="Tahoma"/>
                <a:hlinkClick r:id="rId5"/>
              </a:rPr>
              <a:t>p</a:t>
            </a:r>
            <a:r>
              <a:rPr sz="1900" u="heavy" spc="-90" dirty="0">
                <a:uFill>
                  <a:solidFill>
                    <a:srgbClr val="000000"/>
                  </a:solidFill>
                </a:uFill>
                <a:latin typeface="Tahoma"/>
                <a:cs typeface="Tahoma"/>
                <a:hlinkClick r:id="rId5"/>
              </a:rPr>
              <a:t>s://www.pavlusenkoart.com.ua/portraits</a:t>
            </a:r>
            <a:r>
              <a:rPr sz="1900" spc="-90" dirty="0">
                <a:latin typeface="Tahoma"/>
                <a:cs typeface="Tahoma"/>
              </a:rPr>
              <a:t>)</a:t>
            </a:r>
            <a:endParaRPr sz="1900" dirty="0">
              <a:latin typeface="Tahoma"/>
              <a:cs typeface="Tahoma"/>
            </a:endParaRPr>
          </a:p>
        </p:txBody>
      </p:sp>
      <p:sp>
        <p:nvSpPr>
          <p:cNvPr id="7" name="object 7"/>
          <p:cNvSpPr txBox="1"/>
          <p:nvPr/>
        </p:nvSpPr>
        <p:spPr>
          <a:xfrm>
            <a:off x="1021602" y="8281399"/>
            <a:ext cx="2823845" cy="350520"/>
          </a:xfrm>
          <a:prstGeom prst="rect">
            <a:avLst/>
          </a:prstGeom>
        </p:spPr>
        <p:txBody>
          <a:bodyPr vert="horz" wrap="square" lIns="0" tIns="16510" rIns="0" bIns="0" rtlCol="0">
            <a:spAutoFit/>
          </a:bodyPr>
          <a:lstStyle/>
          <a:p>
            <a:pPr marL="12700">
              <a:lnSpc>
                <a:spcPct val="100000"/>
              </a:lnSpc>
              <a:spcBef>
                <a:spcPts val="130"/>
              </a:spcBef>
            </a:pPr>
            <a:r>
              <a:rPr sz="2100" spc="-160" dirty="0">
                <a:latin typeface="Tahoma"/>
                <a:cs typeface="Tahoma"/>
              </a:rPr>
              <a:t>Г</a:t>
            </a:r>
            <a:r>
              <a:rPr sz="2100" spc="-229" dirty="0">
                <a:latin typeface="Tahoma"/>
                <a:cs typeface="Tahoma"/>
              </a:rPr>
              <a:t>Е</a:t>
            </a:r>
            <a:r>
              <a:rPr sz="2100" spc="-265" dirty="0">
                <a:latin typeface="Tahoma"/>
                <a:cs typeface="Tahoma"/>
              </a:rPr>
              <a:t>Т</a:t>
            </a:r>
            <a:r>
              <a:rPr sz="2100" spc="-90" dirty="0">
                <a:latin typeface="Tahoma"/>
                <a:cs typeface="Tahoma"/>
              </a:rPr>
              <a:t>Ь</a:t>
            </a:r>
            <a:r>
              <a:rPr sz="2100" spc="-130" dirty="0">
                <a:latin typeface="Tahoma"/>
                <a:cs typeface="Tahoma"/>
              </a:rPr>
              <a:t>МА</a:t>
            </a:r>
            <a:r>
              <a:rPr sz="2100" spc="-225" dirty="0">
                <a:latin typeface="Tahoma"/>
                <a:cs typeface="Tahoma"/>
              </a:rPr>
              <a:t>Н</a:t>
            </a:r>
            <a:r>
              <a:rPr sz="2100" dirty="0">
                <a:latin typeface="Tahoma"/>
                <a:cs typeface="Tahoma"/>
              </a:rPr>
              <a:t> </a:t>
            </a:r>
            <a:r>
              <a:rPr sz="2100" spc="-114" dirty="0">
                <a:latin typeface="Tahoma"/>
                <a:cs typeface="Tahoma"/>
              </a:rPr>
              <a:t>П</a:t>
            </a:r>
            <a:r>
              <a:rPr sz="2100" spc="-240" dirty="0">
                <a:latin typeface="Tahoma"/>
                <a:cs typeface="Tahoma"/>
              </a:rPr>
              <a:t>.</a:t>
            </a:r>
            <a:r>
              <a:rPr sz="2100" dirty="0">
                <a:latin typeface="Tahoma"/>
                <a:cs typeface="Tahoma"/>
              </a:rPr>
              <a:t> </a:t>
            </a:r>
            <a:r>
              <a:rPr sz="2100" spc="-15" dirty="0">
                <a:latin typeface="Tahoma"/>
                <a:cs typeface="Tahoma"/>
              </a:rPr>
              <a:t>Д</a:t>
            </a:r>
            <a:r>
              <a:rPr sz="2100" spc="-254" dirty="0">
                <a:latin typeface="Tahoma"/>
                <a:cs typeface="Tahoma"/>
              </a:rPr>
              <a:t>О</a:t>
            </a:r>
            <a:r>
              <a:rPr sz="2100" spc="-50" dirty="0">
                <a:latin typeface="Tahoma"/>
                <a:cs typeface="Tahoma"/>
              </a:rPr>
              <a:t>Р</a:t>
            </a:r>
            <a:r>
              <a:rPr sz="2100" spc="-254" dirty="0">
                <a:latin typeface="Tahoma"/>
                <a:cs typeface="Tahoma"/>
              </a:rPr>
              <a:t>О</a:t>
            </a:r>
            <a:r>
              <a:rPr sz="2100" spc="-300" dirty="0">
                <a:latin typeface="Tahoma"/>
                <a:cs typeface="Tahoma"/>
              </a:rPr>
              <a:t>Ш</a:t>
            </a:r>
            <a:r>
              <a:rPr sz="2100" spc="-229" dirty="0">
                <a:latin typeface="Tahoma"/>
                <a:cs typeface="Tahoma"/>
              </a:rPr>
              <a:t>Е</a:t>
            </a:r>
            <a:r>
              <a:rPr sz="2100" spc="-140" dirty="0">
                <a:latin typeface="Tahoma"/>
                <a:cs typeface="Tahoma"/>
              </a:rPr>
              <a:t>Н</a:t>
            </a:r>
            <a:r>
              <a:rPr sz="2100" spc="-100" dirty="0">
                <a:latin typeface="Tahoma"/>
                <a:cs typeface="Tahoma"/>
              </a:rPr>
              <a:t>К</a:t>
            </a:r>
            <a:r>
              <a:rPr sz="2100" spc="-340" dirty="0">
                <a:latin typeface="Tahoma"/>
                <a:cs typeface="Tahoma"/>
              </a:rPr>
              <a:t>О</a:t>
            </a:r>
            <a:endParaRPr sz="2100">
              <a:latin typeface="Tahoma"/>
              <a:cs typeface="Tahoma"/>
            </a:endParaRPr>
          </a:p>
        </p:txBody>
      </p:sp>
      <p:sp>
        <p:nvSpPr>
          <p:cNvPr id="8" name="object 8"/>
          <p:cNvSpPr txBox="1"/>
          <p:nvPr/>
        </p:nvSpPr>
        <p:spPr>
          <a:xfrm>
            <a:off x="5860881" y="8265400"/>
            <a:ext cx="2317750" cy="367665"/>
          </a:xfrm>
          <a:prstGeom prst="rect">
            <a:avLst/>
          </a:prstGeom>
        </p:spPr>
        <p:txBody>
          <a:bodyPr vert="horz" wrap="square" lIns="0" tIns="11430" rIns="0" bIns="0" rtlCol="0">
            <a:spAutoFit/>
          </a:bodyPr>
          <a:lstStyle/>
          <a:p>
            <a:pPr marL="12700">
              <a:lnSpc>
                <a:spcPct val="100000"/>
              </a:lnSpc>
              <a:spcBef>
                <a:spcPts val="90"/>
              </a:spcBef>
            </a:pPr>
            <a:r>
              <a:rPr sz="2250" spc="-195" dirty="0">
                <a:latin typeface="Tahoma"/>
                <a:cs typeface="Tahoma"/>
              </a:rPr>
              <a:t>Г</a:t>
            </a:r>
            <a:r>
              <a:rPr sz="2250" spc="-265" dirty="0">
                <a:latin typeface="Tahoma"/>
                <a:cs typeface="Tahoma"/>
              </a:rPr>
              <a:t>Е</a:t>
            </a:r>
            <a:r>
              <a:rPr sz="2250" spc="-305" dirty="0">
                <a:latin typeface="Tahoma"/>
                <a:cs typeface="Tahoma"/>
              </a:rPr>
              <a:t>Т</a:t>
            </a:r>
            <a:r>
              <a:rPr sz="2250" spc="-120" dirty="0">
                <a:latin typeface="Tahoma"/>
                <a:cs typeface="Tahoma"/>
              </a:rPr>
              <a:t>Ь</a:t>
            </a:r>
            <a:r>
              <a:rPr sz="2250" spc="-170" dirty="0">
                <a:latin typeface="Tahoma"/>
                <a:cs typeface="Tahoma"/>
              </a:rPr>
              <a:t>М</a:t>
            </a:r>
            <a:r>
              <a:rPr sz="2250" spc="-165" dirty="0">
                <a:latin typeface="Tahoma"/>
                <a:cs typeface="Tahoma"/>
              </a:rPr>
              <a:t>А</a:t>
            </a:r>
            <a:r>
              <a:rPr sz="2250" spc="-265" dirty="0">
                <a:latin typeface="Tahoma"/>
                <a:cs typeface="Tahoma"/>
              </a:rPr>
              <a:t>Н</a:t>
            </a:r>
            <a:r>
              <a:rPr sz="2250" spc="-15" dirty="0">
                <a:latin typeface="Tahoma"/>
                <a:cs typeface="Tahoma"/>
              </a:rPr>
              <a:t> </a:t>
            </a:r>
            <a:r>
              <a:rPr sz="2250" spc="-200" dirty="0">
                <a:latin typeface="Tahoma"/>
                <a:cs typeface="Tahoma"/>
              </a:rPr>
              <a:t>І</a:t>
            </a:r>
            <a:r>
              <a:rPr sz="2250" spc="-260" dirty="0">
                <a:latin typeface="Tahoma"/>
                <a:cs typeface="Tahoma"/>
              </a:rPr>
              <a:t>.</a:t>
            </a:r>
            <a:r>
              <a:rPr sz="2250" spc="-15" dirty="0">
                <a:latin typeface="Tahoma"/>
                <a:cs typeface="Tahoma"/>
              </a:rPr>
              <a:t> </a:t>
            </a:r>
            <a:r>
              <a:rPr sz="2250" spc="-170" dirty="0">
                <a:latin typeface="Tahoma"/>
                <a:cs typeface="Tahoma"/>
              </a:rPr>
              <a:t>М</a:t>
            </a:r>
            <a:r>
              <a:rPr sz="2250" spc="-165" dirty="0">
                <a:latin typeface="Tahoma"/>
                <a:cs typeface="Tahoma"/>
              </a:rPr>
              <a:t>А</a:t>
            </a:r>
            <a:r>
              <a:rPr sz="2250" spc="-40" dirty="0">
                <a:latin typeface="Tahoma"/>
                <a:cs typeface="Tahoma"/>
              </a:rPr>
              <a:t>З</a:t>
            </a:r>
            <a:r>
              <a:rPr sz="2250" spc="-265" dirty="0">
                <a:latin typeface="Tahoma"/>
                <a:cs typeface="Tahoma"/>
              </a:rPr>
              <a:t>Е</a:t>
            </a:r>
            <a:r>
              <a:rPr sz="2250" spc="-155" dirty="0">
                <a:latin typeface="Tahoma"/>
                <a:cs typeface="Tahoma"/>
              </a:rPr>
              <a:t>П</a:t>
            </a:r>
            <a:r>
              <a:rPr sz="2250" spc="-250" dirty="0">
                <a:latin typeface="Tahoma"/>
                <a:cs typeface="Tahoma"/>
              </a:rPr>
              <a:t>А</a:t>
            </a:r>
            <a:endParaRPr sz="2250">
              <a:latin typeface="Tahoma"/>
              <a:cs typeface="Tahoma"/>
            </a:endParaRPr>
          </a:p>
        </p:txBody>
      </p:sp>
      <p:sp>
        <p:nvSpPr>
          <p:cNvPr id="9" name="object 9"/>
          <p:cNvSpPr txBox="1"/>
          <p:nvPr/>
        </p:nvSpPr>
        <p:spPr>
          <a:xfrm>
            <a:off x="9881591" y="8259422"/>
            <a:ext cx="2922905" cy="313055"/>
          </a:xfrm>
          <a:prstGeom prst="rect">
            <a:avLst/>
          </a:prstGeom>
        </p:spPr>
        <p:txBody>
          <a:bodyPr vert="horz" wrap="square" lIns="0" tIns="17145" rIns="0" bIns="0" rtlCol="0">
            <a:spAutoFit/>
          </a:bodyPr>
          <a:lstStyle/>
          <a:p>
            <a:pPr marL="12700">
              <a:lnSpc>
                <a:spcPct val="100000"/>
              </a:lnSpc>
              <a:spcBef>
                <a:spcPts val="135"/>
              </a:spcBef>
            </a:pPr>
            <a:r>
              <a:rPr sz="1850" spc="-140" dirty="0">
                <a:latin typeface="Tahoma"/>
                <a:cs typeface="Tahoma"/>
              </a:rPr>
              <a:t>Г</a:t>
            </a:r>
            <a:r>
              <a:rPr sz="1850" spc="-200" dirty="0">
                <a:latin typeface="Tahoma"/>
                <a:cs typeface="Tahoma"/>
              </a:rPr>
              <a:t>Е</a:t>
            </a:r>
            <a:r>
              <a:rPr sz="1850" spc="-229" dirty="0">
                <a:latin typeface="Tahoma"/>
                <a:cs typeface="Tahoma"/>
              </a:rPr>
              <a:t>Т</a:t>
            </a:r>
            <a:r>
              <a:rPr sz="1850" spc="-75" dirty="0">
                <a:latin typeface="Tahoma"/>
                <a:cs typeface="Tahoma"/>
              </a:rPr>
              <a:t>Ь</a:t>
            </a:r>
            <a:r>
              <a:rPr sz="1850" spc="-110" dirty="0">
                <a:latin typeface="Tahoma"/>
                <a:cs typeface="Tahoma"/>
              </a:rPr>
              <a:t>МА</a:t>
            </a:r>
            <a:r>
              <a:rPr sz="1850" spc="-195" dirty="0">
                <a:latin typeface="Tahoma"/>
                <a:cs typeface="Tahoma"/>
              </a:rPr>
              <a:t>Н</a:t>
            </a:r>
            <a:r>
              <a:rPr sz="1850" dirty="0">
                <a:latin typeface="Tahoma"/>
                <a:cs typeface="Tahoma"/>
              </a:rPr>
              <a:t> </a:t>
            </a:r>
            <a:r>
              <a:rPr sz="1850" spc="-150" dirty="0">
                <a:latin typeface="Tahoma"/>
                <a:cs typeface="Tahoma"/>
              </a:rPr>
              <a:t>І</a:t>
            </a:r>
            <a:r>
              <a:rPr sz="1850" spc="-210" dirty="0">
                <a:latin typeface="Tahoma"/>
                <a:cs typeface="Tahoma"/>
              </a:rPr>
              <a:t>.</a:t>
            </a:r>
            <a:r>
              <a:rPr sz="1850" dirty="0">
                <a:latin typeface="Tahoma"/>
                <a:cs typeface="Tahoma"/>
              </a:rPr>
              <a:t> </a:t>
            </a:r>
            <a:r>
              <a:rPr sz="1850" spc="-70" dirty="0">
                <a:latin typeface="Tahoma"/>
                <a:cs typeface="Tahoma"/>
              </a:rPr>
              <a:t>С</a:t>
            </a:r>
            <a:r>
              <a:rPr sz="1850" spc="-85" dirty="0">
                <a:latin typeface="Tahoma"/>
                <a:cs typeface="Tahoma"/>
              </a:rPr>
              <a:t>К</a:t>
            </a:r>
            <a:r>
              <a:rPr sz="1850" spc="-220" dirty="0">
                <a:latin typeface="Tahoma"/>
                <a:cs typeface="Tahoma"/>
              </a:rPr>
              <a:t>О</a:t>
            </a:r>
            <a:r>
              <a:rPr sz="1850" spc="-45" dirty="0">
                <a:latin typeface="Tahoma"/>
                <a:cs typeface="Tahoma"/>
              </a:rPr>
              <a:t>Р</a:t>
            </a:r>
            <a:r>
              <a:rPr sz="1850" spc="-220" dirty="0">
                <a:latin typeface="Tahoma"/>
                <a:cs typeface="Tahoma"/>
              </a:rPr>
              <a:t>О</a:t>
            </a:r>
            <a:r>
              <a:rPr sz="1850" spc="-100" dirty="0">
                <a:latin typeface="Tahoma"/>
                <a:cs typeface="Tahoma"/>
              </a:rPr>
              <a:t>П</a:t>
            </a:r>
            <a:r>
              <a:rPr sz="1850" spc="-110" dirty="0">
                <a:latin typeface="Tahoma"/>
                <a:cs typeface="Tahoma"/>
              </a:rPr>
              <a:t>А</a:t>
            </a:r>
            <a:r>
              <a:rPr sz="1850" spc="-10" dirty="0">
                <a:latin typeface="Tahoma"/>
                <a:cs typeface="Tahoma"/>
              </a:rPr>
              <a:t>Д</a:t>
            </a:r>
            <a:r>
              <a:rPr sz="1850" spc="-70" dirty="0">
                <a:latin typeface="Tahoma"/>
                <a:cs typeface="Tahoma"/>
              </a:rPr>
              <a:t>С</a:t>
            </a:r>
            <a:r>
              <a:rPr sz="1850" spc="-75" dirty="0">
                <a:latin typeface="Tahoma"/>
                <a:cs typeface="Tahoma"/>
              </a:rPr>
              <a:t>Ь</a:t>
            </a:r>
            <a:r>
              <a:rPr sz="1850" spc="-85" dirty="0">
                <a:latin typeface="Tahoma"/>
                <a:cs typeface="Tahoma"/>
              </a:rPr>
              <a:t>К</a:t>
            </a:r>
            <a:r>
              <a:rPr sz="1850" spc="-140" dirty="0">
                <a:latin typeface="Tahoma"/>
                <a:cs typeface="Tahoma"/>
              </a:rPr>
              <a:t>И</a:t>
            </a:r>
            <a:r>
              <a:rPr sz="1850" spc="-215" dirty="0">
                <a:latin typeface="Tahoma"/>
                <a:cs typeface="Tahoma"/>
              </a:rPr>
              <a:t>Й</a:t>
            </a:r>
            <a:endParaRPr sz="1850">
              <a:latin typeface="Tahoma"/>
              <a:cs typeface="Tahoma"/>
            </a:endParaRPr>
          </a:p>
        </p:txBody>
      </p:sp>
      <p:sp>
        <p:nvSpPr>
          <p:cNvPr id="10" name="object 10"/>
          <p:cNvSpPr txBox="1"/>
          <p:nvPr/>
        </p:nvSpPr>
        <p:spPr>
          <a:xfrm>
            <a:off x="14126350" y="8259422"/>
            <a:ext cx="3568065" cy="313055"/>
          </a:xfrm>
          <a:prstGeom prst="rect">
            <a:avLst/>
          </a:prstGeom>
        </p:spPr>
        <p:txBody>
          <a:bodyPr vert="horz" wrap="square" lIns="0" tIns="17145" rIns="0" bIns="0" rtlCol="0">
            <a:spAutoFit/>
          </a:bodyPr>
          <a:lstStyle/>
          <a:p>
            <a:pPr marL="12700">
              <a:lnSpc>
                <a:spcPct val="100000"/>
              </a:lnSpc>
              <a:spcBef>
                <a:spcPts val="135"/>
              </a:spcBef>
            </a:pPr>
            <a:r>
              <a:rPr sz="1850" spc="-120" dirty="0">
                <a:latin typeface="Tahoma"/>
                <a:cs typeface="Tahoma"/>
              </a:rPr>
              <a:t>Н</a:t>
            </a:r>
            <a:r>
              <a:rPr sz="1850" spc="-110" dirty="0">
                <a:latin typeface="Tahoma"/>
                <a:cs typeface="Tahoma"/>
              </a:rPr>
              <a:t>А</a:t>
            </a:r>
            <a:r>
              <a:rPr sz="1850" spc="-85" dirty="0">
                <a:latin typeface="Tahoma"/>
                <a:cs typeface="Tahoma"/>
              </a:rPr>
              <a:t>К</a:t>
            </a:r>
            <a:r>
              <a:rPr sz="1850" spc="-110" dirty="0">
                <a:latin typeface="Tahoma"/>
                <a:cs typeface="Tahoma"/>
              </a:rPr>
              <a:t>А</a:t>
            </a:r>
            <a:r>
              <a:rPr sz="1850" spc="-10" dirty="0">
                <a:latin typeface="Tahoma"/>
                <a:cs typeface="Tahoma"/>
              </a:rPr>
              <a:t>З</a:t>
            </a:r>
            <a:r>
              <a:rPr sz="1850" spc="-120" dirty="0">
                <a:latin typeface="Tahoma"/>
                <a:cs typeface="Tahoma"/>
              </a:rPr>
              <a:t>Н</a:t>
            </a:r>
            <a:r>
              <a:rPr sz="1850" spc="-140" dirty="0">
                <a:latin typeface="Tahoma"/>
                <a:cs typeface="Tahoma"/>
              </a:rPr>
              <a:t>И</a:t>
            </a:r>
            <a:r>
              <a:rPr sz="1850" spc="-215" dirty="0">
                <a:latin typeface="Tahoma"/>
                <a:cs typeface="Tahoma"/>
              </a:rPr>
              <a:t>Й</a:t>
            </a:r>
            <a:r>
              <a:rPr sz="1850" dirty="0">
                <a:latin typeface="Tahoma"/>
                <a:cs typeface="Tahoma"/>
              </a:rPr>
              <a:t> </a:t>
            </a:r>
            <a:r>
              <a:rPr sz="1850" spc="-140" dirty="0">
                <a:latin typeface="Tahoma"/>
                <a:cs typeface="Tahoma"/>
              </a:rPr>
              <a:t>Г</a:t>
            </a:r>
            <a:r>
              <a:rPr sz="1850" spc="-200" dirty="0">
                <a:latin typeface="Tahoma"/>
                <a:cs typeface="Tahoma"/>
              </a:rPr>
              <a:t>Е</a:t>
            </a:r>
            <a:r>
              <a:rPr sz="1850" spc="-229" dirty="0">
                <a:latin typeface="Tahoma"/>
                <a:cs typeface="Tahoma"/>
              </a:rPr>
              <a:t>Т</a:t>
            </a:r>
            <a:r>
              <a:rPr sz="1850" spc="-75" dirty="0">
                <a:latin typeface="Tahoma"/>
                <a:cs typeface="Tahoma"/>
              </a:rPr>
              <a:t>Ь</a:t>
            </a:r>
            <a:r>
              <a:rPr sz="1850" spc="-110" dirty="0">
                <a:latin typeface="Tahoma"/>
                <a:cs typeface="Tahoma"/>
              </a:rPr>
              <a:t>МА</a:t>
            </a:r>
            <a:r>
              <a:rPr sz="1850" spc="-195" dirty="0">
                <a:latin typeface="Tahoma"/>
                <a:cs typeface="Tahoma"/>
              </a:rPr>
              <a:t>Н</a:t>
            </a:r>
            <a:r>
              <a:rPr sz="1850" dirty="0">
                <a:latin typeface="Tahoma"/>
                <a:cs typeface="Tahoma"/>
              </a:rPr>
              <a:t> </a:t>
            </a:r>
            <a:r>
              <a:rPr sz="1850" spc="-100" dirty="0">
                <a:latin typeface="Tahoma"/>
                <a:cs typeface="Tahoma"/>
              </a:rPr>
              <a:t>П</a:t>
            </a:r>
            <a:r>
              <a:rPr sz="1850" spc="-210" dirty="0">
                <a:latin typeface="Tahoma"/>
                <a:cs typeface="Tahoma"/>
              </a:rPr>
              <a:t>.</a:t>
            </a:r>
            <a:r>
              <a:rPr sz="1850" dirty="0">
                <a:latin typeface="Tahoma"/>
                <a:cs typeface="Tahoma"/>
              </a:rPr>
              <a:t> </a:t>
            </a:r>
            <a:r>
              <a:rPr sz="1850" spc="-100" dirty="0">
                <a:latin typeface="Tahoma"/>
                <a:cs typeface="Tahoma"/>
              </a:rPr>
              <a:t>П</a:t>
            </a:r>
            <a:r>
              <a:rPr sz="1850" spc="-220" dirty="0">
                <a:latin typeface="Tahoma"/>
                <a:cs typeface="Tahoma"/>
              </a:rPr>
              <a:t>О</a:t>
            </a:r>
            <a:r>
              <a:rPr sz="1850" spc="-85" dirty="0">
                <a:latin typeface="Tahoma"/>
                <a:cs typeface="Tahoma"/>
              </a:rPr>
              <a:t>Л</a:t>
            </a:r>
            <a:r>
              <a:rPr sz="1850" spc="-140" dirty="0">
                <a:latin typeface="Tahoma"/>
                <a:cs typeface="Tahoma"/>
              </a:rPr>
              <a:t>У</a:t>
            </a:r>
            <a:r>
              <a:rPr sz="1850" spc="-85" dirty="0">
                <a:latin typeface="Tahoma"/>
                <a:cs typeface="Tahoma"/>
              </a:rPr>
              <a:t>Б</a:t>
            </a:r>
            <a:r>
              <a:rPr sz="1850" spc="-220" dirty="0">
                <a:latin typeface="Tahoma"/>
                <a:cs typeface="Tahoma"/>
              </a:rPr>
              <a:t>О</a:t>
            </a:r>
            <a:r>
              <a:rPr sz="1850" spc="-229" dirty="0">
                <a:latin typeface="Tahoma"/>
                <a:cs typeface="Tahoma"/>
              </a:rPr>
              <a:t>Т</a:t>
            </a:r>
            <a:r>
              <a:rPr sz="1850" spc="-220" dirty="0">
                <a:latin typeface="Tahoma"/>
                <a:cs typeface="Tahoma"/>
              </a:rPr>
              <a:t>О</a:t>
            </a:r>
            <a:r>
              <a:rPr sz="1850" spc="-160" dirty="0">
                <a:latin typeface="Tahoma"/>
                <a:cs typeface="Tahoma"/>
              </a:rPr>
              <a:t>К</a:t>
            </a:r>
            <a:endParaRPr sz="1850">
              <a:latin typeface="Tahoma"/>
              <a:cs typeface="Tahoma"/>
            </a:endParaRPr>
          </a:p>
        </p:txBody>
      </p:sp>
      <p:sp>
        <p:nvSpPr>
          <p:cNvPr id="11" name="Заголовок 10"/>
          <p:cNvSpPr>
            <a:spLocks noGrp="1"/>
          </p:cNvSpPr>
          <p:nvPr>
            <p:ph type="title"/>
          </p:nvPr>
        </p:nvSpPr>
        <p:spPr>
          <a:xfrm>
            <a:off x="2803982" y="636590"/>
            <a:ext cx="13106400" cy="1538883"/>
          </a:xfrm>
        </p:spPr>
        <p:txBody>
          <a:bodyPr/>
          <a:lstStyle/>
          <a:p>
            <a:pPr algn="ctr"/>
            <a:r>
              <a:rPr lang="ru-RU" sz="5000" spc="-150" dirty="0" err="1">
                <a:solidFill>
                  <a:srgbClr val="4A0D0A"/>
                </a:solidFill>
                <a:latin typeface="+mn-lt"/>
              </a:rPr>
              <a:t>СЕРІЯ</a:t>
            </a:r>
            <a:r>
              <a:rPr lang="ru-RU" sz="5000" spc="-150" dirty="0">
                <a:solidFill>
                  <a:srgbClr val="4A0D0A"/>
                </a:solidFill>
                <a:latin typeface="+mn-lt"/>
              </a:rPr>
              <a:t> </a:t>
            </a:r>
            <a:r>
              <a:rPr lang="ru-RU" sz="5000" spc="-150" dirty="0" err="1">
                <a:solidFill>
                  <a:srgbClr val="4A0D0A"/>
                </a:solidFill>
                <a:latin typeface="+mn-lt"/>
              </a:rPr>
              <a:t>ПОРТРЕТІВ</a:t>
            </a:r>
            <a:r>
              <a:rPr lang="ru-RU" sz="5000" spc="-150" dirty="0">
                <a:solidFill>
                  <a:srgbClr val="4A0D0A"/>
                </a:solidFill>
                <a:latin typeface="+mn-lt"/>
              </a:rPr>
              <a:t> </a:t>
            </a:r>
            <a:br>
              <a:rPr lang="ru-RU" sz="5000" spc="-150" dirty="0">
                <a:solidFill>
                  <a:srgbClr val="4A0D0A"/>
                </a:solidFill>
                <a:latin typeface="+mn-lt"/>
              </a:rPr>
            </a:br>
            <a:r>
              <a:rPr lang="ru-RU" sz="5000" spc="-150" dirty="0">
                <a:latin typeface="+mn-lt"/>
              </a:rPr>
              <a:t>"</a:t>
            </a:r>
            <a:r>
              <a:rPr lang="ru-RU" sz="5000" spc="-150" dirty="0" err="1">
                <a:latin typeface="+mn-lt"/>
              </a:rPr>
              <a:t>ГЕРОЇ</a:t>
            </a:r>
            <a:r>
              <a:rPr lang="ru-RU" sz="5000" spc="-150" dirty="0">
                <a:latin typeface="+mn-lt"/>
              </a:rPr>
              <a:t> </a:t>
            </a:r>
            <a:r>
              <a:rPr lang="ru-RU" sz="5000" spc="-150" dirty="0" err="1">
                <a:latin typeface="+mn-lt"/>
              </a:rPr>
              <a:t>КОЗАЦЬКОЇ</a:t>
            </a:r>
            <a:r>
              <a:rPr lang="ru-RU" sz="5000" spc="-150" dirty="0">
                <a:latin typeface="+mn-lt"/>
              </a:rPr>
              <a:t> </a:t>
            </a:r>
            <a:r>
              <a:rPr lang="ru-RU" sz="5000" spc="-150" dirty="0" err="1">
                <a:latin typeface="+mn-lt"/>
              </a:rPr>
              <a:t>УКРАЇНИ</a:t>
            </a:r>
            <a:r>
              <a:rPr lang="ru-RU" sz="5000" spc="-680" dirty="0">
                <a:latin typeface="+mn-lt"/>
              </a:rPr>
              <a:t>"</a:t>
            </a:r>
            <a:endParaRPr lang="uk-UA" sz="50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TotalTime>
  <Words>1069</Words>
  <Application>Microsoft Office PowerPoint</Application>
  <PresentationFormat>Произвольный</PresentationFormat>
  <Paragraphs>113</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Tahoma</vt:lpstr>
      <vt:lpstr>Times New Roman</vt:lpstr>
      <vt:lpstr>Trebuchet MS</vt:lpstr>
      <vt:lpstr>Office Theme</vt:lpstr>
      <vt:lpstr>ХУДОЖНИЦЯ  НАТАЛІЯ ПАВЛУСЕНКО ТА ЇЇ  ТВОРЧИЙ ШЛЯХ</vt:lpstr>
      <vt:lpstr>НАТАЛІЯ МИКОЛАЇВНА  ПАВЛУСЕНКО</vt:lpstr>
      <vt:lpstr>БІ0ГРАФІЯ</vt:lpstr>
      <vt:lpstr>ТВОРЧІСТЬ</vt:lpstr>
      <vt:lpstr>СЕРІЯ ХУДОЖНІХ ПОРТРЕТІВ «ГЕРОЇ КОЗАЦЬКОЇ УКРАЇНИ»</vt:lpstr>
      <vt:lpstr>ХУДОЖНИЦЯ ПРО ПЕРЕДУМОВИ СТВОРЕННЯ СЕРЇЇ «ГЕРОЇВ КОЗАЦЬКОЇ УКРАЇНИ»</vt:lpstr>
      <vt:lpstr>СЕРІЯ ПОРТРЕТІВ  "ГЕРОЇ КОЗАЦЬКОЇ УКРАЇНИ"</vt:lpstr>
      <vt:lpstr>СЕРІЯ ПОРТРЕТІВ  "ГЕРОЇ КОЗАЦЬКОЇ УКРАЇНИ"  </vt:lpstr>
      <vt:lpstr>СЕРІЯ ПОРТРЕТІВ  "ГЕРОЇ КОЗАЦЬКОЇ УКРАЇНИ"</vt:lpstr>
      <vt:lpstr>СЕРІЯ ПОРТРЕТІВ</vt:lpstr>
      <vt:lpstr>ФОТО З ВИСТАВКИ  "ГЕРОЇ КОЗАЦЬКОЇ УКРАЇНИ"</vt:lpstr>
      <vt:lpstr>ФОТО З ВИСТАВКИ   "ГЕРОЇ КОЗАЦЬКОЇ УКРАЇНИ"</vt:lpstr>
      <vt:lpstr>ФОТО З ВИСТАВКИ   "ГЕРОЇ КОЗАЦЬКОЇ УКРАЇНИ"</vt:lpstr>
      <vt:lpstr>ФОТО З ВИСТАВКИ   "ГЕРОЇ КОЗАЦЬКОЇ УКРАЇНИ"</vt:lpstr>
      <vt:lpstr>ПОРТРЕТ СЕВЕРИНА НАЛИВАЙКА ТА ФОТО ЙОГО ПРОТОТИПУ – МАЙОРА  ЗБРОЙНИХ СИЛ УКРАЇНИ, ГЕРОЯ АТО ОЛЕКСАНДРА МОРОЗА</vt:lpstr>
      <vt:lpstr>НАТЮРМОРТИ Н. ПАВЛУСЕНКО</vt:lpstr>
      <vt:lpstr>НАТЮРМОРТИ  Н. ПАВЛУСЕНКО</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Художниця Наталія Павлусенко та її творчий шлях Ткач О. В.</dc:title>
  <dc:creator>Olha Tkach</dc:creator>
  <cp:keywords>DAE3A6Lm2aA,BAEiSIRoThc</cp:keywords>
  <cp:lastModifiedBy>Ya</cp:lastModifiedBy>
  <cp:revision>16</cp:revision>
  <dcterms:created xsi:type="dcterms:W3CDTF">2022-02-01T15:18:23Z</dcterms:created>
  <dcterms:modified xsi:type="dcterms:W3CDTF">2022-02-02T14:04:16Z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