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2"/>
  </p:notesMasterIdLst>
  <p:sldIdLst>
    <p:sldId id="327" r:id="rId2"/>
    <p:sldId id="256" r:id="rId3"/>
    <p:sldId id="314" r:id="rId4"/>
    <p:sldId id="258" r:id="rId5"/>
    <p:sldId id="263" r:id="rId6"/>
    <p:sldId id="264" r:id="rId7"/>
    <p:sldId id="266" r:id="rId8"/>
    <p:sldId id="271" r:id="rId9"/>
    <p:sldId id="274" r:id="rId10"/>
    <p:sldId id="32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6" autoAdjust="0"/>
    <p:restoredTop sz="94713" autoAdjust="0"/>
  </p:normalViewPr>
  <p:slideViewPr>
    <p:cSldViewPr>
      <p:cViewPr varScale="1">
        <p:scale>
          <a:sx n="67" d="100"/>
          <a:sy n="67" d="100"/>
        </p:scale>
        <p:origin x="14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935E752-CFEC-4874-9E52-F669B06414D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6A2B-91C6-495B-9F5F-633EBDAECCA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4107-B30A-4ECD-9C0B-7D55A12490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4FCE-258D-4786-858F-DE7D27458C4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A4CB-9D49-4578-BE2D-22067A3F991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D728-2C65-48BD-8BA8-D0662F8BC47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12C5-41FE-4C37-81A3-0B717302AB9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B0C4-24E5-457E-BB3E-13C517BF817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DF4-BC4E-4BF8-A50E-4467CF973FF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0129-C3C4-4BBB-8050-E616CE8060D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7294-D4EB-46C5-AE32-1C39F70661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6C1449-6BD0-45AC-A187-48B6E8F1227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A3BEE7-20DB-4F38-8666-F534F3D8164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4071942"/>
            <a:ext cx="4429156" cy="1571636"/>
          </a:xfrm>
        </p:spPr>
        <p:txBody>
          <a:bodyPr>
            <a:noAutofit/>
          </a:bodyPr>
          <a:lstStyle/>
          <a:p>
            <a:pPr algn="r"/>
            <a:r>
              <a:rPr lang="uk-UA" sz="2400" b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Викладач:</a:t>
            </a:r>
            <a:br>
              <a:rPr lang="uk-UA" sz="2400" b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uk-UA" sz="2400" b="1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к.е.н. Тітенко З.М.</a:t>
            </a:r>
            <a:endParaRPr lang="ru-RU" sz="2400" b="1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2000240"/>
            <a:ext cx="8286808" cy="157163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Тема 1 Економічна суть податків</a:t>
            </a:r>
            <a:endParaRPr kumimoji="0" lang="ru-RU" sz="48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143248"/>
            <a:ext cx="8229600" cy="1143000"/>
          </a:xfrm>
        </p:spPr>
        <p:txBody>
          <a:bodyPr/>
          <a:lstStyle/>
          <a:p>
            <a:pPr algn="ctr"/>
            <a:r>
              <a:rPr lang="uk-UA" i="1" smtClean="0"/>
              <a:t>Дякую за увагу</a:t>
            </a:r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uk-UA" sz="3600" smtClean="0"/>
              <a:t>Економічна суть податків та їх функції.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uk-UA" sz="3600" smtClean="0"/>
              <a:t>Види податків, їх класифікація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uk-UA" sz="3600" smtClean="0"/>
              <a:t>Сутьподаткової системи та податкової політики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uk-UA" sz="3600" smtClean="0"/>
              <a:t>Принципи побудови податкової системи</a:t>
            </a:r>
            <a:endParaRPr lang="uk-UA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uk-UA" smtClean="0">
              <a:latin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mtClean="0"/>
              <a:t>План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eaLnBrk="1" hangingPunct="1">
              <a:defRPr/>
            </a:pPr>
            <a:r>
              <a:rPr lang="uk-UA" b="1" dirty="0" smtClean="0"/>
              <a:t>Податок </a:t>
            </a:r>
            <a:r>
              <a:rPr lang="uk-UA" dirty="0" smtClean="0"/>
              <a:t>це обов’язковий, безумовний платіж юридичних і фізичних осіб до відповідного бюджету.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dirty="0" smtClean="0"/>
              <a:t> </a:t>
            </a:r>
            <a:endParaRPr lang="uk-UA" i="1" dirty="0" smtClean="0"/>
          </a:p>
          <a:p>
            <a:pPr eaLnBrk="1" hangingPunct="1">
              <a:defRPr/>
            </a:pPr>
            <a:r>
              <a:rPr lang="uk-UA" i="1" dirty="0" smtClean="0"/>
              <a:t>За економічним змістом</a:t>
            </a:r>
            <a:r>
              <a:rPr lang="uk-UA" dirty="0" smtClean="0"/>
              <a:t> </a:t>
            </a:r>
            <a:r>
              <a:rPr lang="uk-UA" b="1" dirty="0" smtClean="0"/>
              <a:t>податки</a:t>
            </a:r>
            <a:r>
              <a:rPr lang="uk-UA" dirty="0" smtClean="0"/>
              <a:t> – це фінансові відносини між державою і платниками податків з метою створення загальнодержавного централізованого фонду грошових коштів, необхідних для виконання державою її функцій.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65288" y="301625"/>
            <a:ext cx="7478712" cy="688975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/>
              <a:t>Форми перерахування податків</a:t>
            </a:r>
            <a:endParaRPr lang="ru-RU" sz="3200" smtClean="0"/>
          </a:p>
        </p:txBody>
      </p:sp>
      <p:graphicFrame>
        <p:nvGraphicFramePr>
          <p:cNvPr id="11332" name="Group 68"/>
          <p:cNvGraphicFramePr>
            <a:graphicFrameLocks noGrp="1"/>
          </p:cNvGraphicFramePr>
          <p:nvPr/>
        </p:nvGraphicFramePr>
        <p:xfrm>
          <a:off x="1143000" y="2057400"/>
          <a:ext cx="7620000" cy="3224214"/>
        </p:xfrm>
        <a:graphic>
          <a:graphicData uri="http://schemas.openxmlformats.org/drawingml/2006/table">
            <a:tbl>
              <a:tblPr/>
              <a:tblGrid>
                <a:gridCol w="249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Податки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Централізовані фінансові ресурси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держави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Плата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Відрахування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Збори 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33" name="AutoShape 4"/>
          <p:cNvSpPr>
            <a:spLocks noChangeArrowheads="1"/>
          </p:cNvSpPr>
          <p:nvPr/>
        </p:nvSpPr>
        <p:spPr bwMode="auto">
          <a:xfrm>
            <a:off x="4495800" y="3352800"/>
            <a:ext cx="1068388" cy="457200"/>
          </a:xfrm>
          <a:prstGeom prst="rightArrow">
            <a:avLst>
              <a:gd name="adj1" fmla="val 50000"/>
              <a:gd name="adj2" fmla="val 584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65288" y="301625"/>
            <a:ext cx="7478712" cy="688975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b="1" smtClean="0"/>
              <a:t>Функції податків</a:t>
            </a:r>
            <a:endParaRPr lang="ru-RU" sz="3600" b="1" smtClean="0"/>
          </a:p>
        </p:txBody>
      </p:sp>
      <p:sp>
        <p:nvSpPr>
          <p:cNvPr id="9221" name="Rectangle 5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1602" name="Group 98"/>
          <p:cNvGraphicFramePr>
            <a:graphicFrameLocks noGrp="1"/>
          </p:cNvGraphicFramePr>
          <p:nvPr/>
        </p:nvGraphicFramePr>
        <p:xfrm>
          <a:off x="1295400" y="1828800"/>
          <a:ext cx="7467600" cy="4419602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423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Функції податків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Фіскальна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Регулююча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Перерозподільча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Контрольна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Стимулююча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31" name="AutoShape 51"/>
          <p:cNvSpPr>
            <a:spLocks noChangeArrowheads="1"/>
          </p:cNvSpPr>
          <p:nvPr/>
        </p:nvSpPr>
        <p:spPr bwMode="auto">
          <a:xfrm>
            <a:off x="3962400" y="3886200"/>
            <a:ext cx="1068388" cy="457200"/>
          </a:xfrm>
          <a:prstGeom prst="rightArrow">
            <a:avLst>
              <a:gd name="adj1" fmla="val 50000"/>
              <a:gd name="adj2" fmla="val 5842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275" y="301625"/>
            <a:ext cx="7478713" cy="993775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b="1" smtClean="0"/>
              <a:t>Елементи системи оподаткування</a:t>
            </a:r>
            <a:endParaRPr lang="ru-RU" sz="3600" smtClean="0"/>
          </a:p>
        </p:txBody>
      </p:sp>
      <p:grpSp>
        <p:nvGrpSpPr>
          <p:cNvPr id="10245" name="Group 19"/>
          <p:cNvGrpSpPr>
            <a:grpSpLocks/>
          </p:cNvGrpSpPr>
          <p:nvPr/>
        </p:nvGrpSpPr>
        <p:grpSpPr bwMode="auto">
          <a:xfrm>
            <a:off x="1752600" y="1828800"/>
            <a:ext cx="6096000" cy="4495800"/>
            <a:chOff x="1104" y="1152"/>
            <a:chExt cx="3840" cy="2832"/>
          </a:xfrm>
        </p:grpSpPr>
        <p:sp>
          <p:nvSpPr>
            <p:cNvPr id="10246" name="Freeform 7"/>
            <p:cNvSpPr>
              <a:spLocks/>
            </p:cNvSpPr>
            <p:nvPr/>
          </p:nvSpPr>
          <p:spPr bwMode="auto">
            <a:xfrm>
              <a:off x="1104" y="1336"/>
              <a:ext cx="559" cy="2456"/>
            </a:xfrm>
            <a:custGeom>
              <a:avLst/>
              <a:gdLst>
                <a:gd name="T0" fmla="*/ 273 w 800"/>
                <a:gd name="T1" fmla="*/ 0 h 4411"/>
                <a:gd name="T2" fmla="*/ 0 w 800"/>
                <a:gd name="T3" fmla="*/ 0 h 4411"/>
                <a:gd name="T4" fmla="*/ 1 w 800"/>
                <a:gd name="T5" fmla="*/ 761 h 44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00" h="4411">
                  <a:moveTo>
                    <a:pt x="800" y="0"/>
                  </a:moveTo>
                  <a:lnTo>
                    <a:pt x="0" y="0"/>
                  </a:lnTo>
                  <a:lnTo>
                    <a:pt x="2" y="441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0247" name="Line 8"/>
            <p:cNvSpPr>
              <a:spLocks noChangeShapeType="1"/>
            </p:cNvSpPr>
            <p:nvPr/>
          </p:nvSpPr>
          <p:spPr bwMode="auto">
            <a:xfrm>
              <a:off x="1105" y="3792"/>
              <a:ext cx="1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0248" name="Line 9"/>
            <p:cNvSpPr>
              <a:spLocks noChangeShapeType="1"/>
            </p:cNvSpPr>
            <p:nvPr/>
          </p:nvSpPr>
          <p:spPr bwMode="auto">
            <a:xfrm>
              <a:off x="1105" y="3300"/>
              <a:ext cx="1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0249" name="Line 10"/>
            <p:cNvSpPr>
              <a:spLocks noChangeShapeType="1"/>
            </p:cNvSpPr>
            <p:nvPr/>
          </p:nvSpPr>
          <p:spPr bwMode="auto">
            <a:xfrm>
              <a:off x="1105" y="1822"/>
              <a:ext cx="1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>
              <a:off x="1105" y="2301"/>
              <a:ext cx="1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>
              <a:off x="1105" y="2821"/>
              <a:ext cx="1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2681" y="2137"/>
              <a:ext cx="2263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uk-UA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Об’єкт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2681" y="1645"/>
              <a:ext cx="2263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uk-UA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Суб’єкт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2681" y="3122"/>
              <a:ext cx="2263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uk-UA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Одиниця оподаткування</a:t>
              </a: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2681" y="2630"/>
              <a:ext cx="2263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uk-UA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Ставка</a:t>
              </a: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2681" y="3615"/>
              <a:ext cx="2263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uk-UA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Джерело сплати</a:t>
              </a: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1675" y="1152"/>
              <a:ext cx="2263" cy="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uk-UA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Елементи податків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275" y="301625"/>
            <a:ext cx="7478713" cy="993775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b="1" smtClean="0"/>
              <a:t>Податкові ставки</a:t>
            </a:r>
            <a:endParaRPr lang="ru-RU" sz="3600" smtClean="0"/>
          </a:p>
        </p:txBody>
      </p:sp>
      <p:grpSp>
        <p:nvGrpSpPr>
          <p:cNvPr id="11269" name="Group 32"/>
          <p:cNvGrpSpPr>
            <a:grpSpLocks/>
          </p:cNvGrpSpPr>
          <p:nvPr/>
        </p:nvGrpSpPr>
        <p:grpSpPr bwMode="auto">
          <a:xfrm>
            <a:off x="1014413" y="2209800"/>
            <a:ext cx="7672387" cy="3544888"/>
            <a:chOff x="639" y="1392"/>
            <a:chExt cx="4833" cy="2233"/>
          </a:xfrm>
        </p:grpSpPr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2250" y="1392"/>
              <a:ext cx="1706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Ставки</a:t>
              </a:r>
              <a:endParaRPr lang="ru-RU" sz="20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639" y="2568"/>
              <a:ext cx="1327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Універсальні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3696" y="2568"/>
              <a:ext cx="734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Тверді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2060" y="2568"/>
              <a:ext cx="1492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Диференційовані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4524" y="2568"/>
              <a:ext cx="948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Процентні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3098" y="3329"/>
              <a:ext cx="948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Фіксовані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4141" y="3329"/>
              <a:ext cx="947" cy="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Відносні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7" name="Freeform 25"/>
            <p:cNvSpPr>
              <a:spLocks/>
            </p:cNvSpPr>
            <p:nvPr/>
          </p:nvSpPr>
          <p:spPr bwMode="auto">
            <a:xfrm>
              <a:off x="1302" y="1981"/>
              <a:ext cx="3686" cy="603"/>
            </a:xfrm>
            <a:custGeom>
              <a:avLst/>
              <a:gdLst>
                <a:gd name="T0" fmla="*/ 0 w 7000"/>
                <a:gd name="T1" fmla="*/ 390 h 740"/>
                <a:gd name="T2" fmla="*/ 0 w 7000"/>
                <a:gd name="T3" fmla="*/ 0 h 740"/>
                <a:gd name="T4" fmla="*/ 1022 w 7000"/>
                <a:gd name="T5" fmla="*/ 0 h 740"/>
                <a:gd name="T6" fmla="*/ 1022 w 7000"/>
                <a:gd name="T7" fmla="*/ 400 h 7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00" h="740">
                  <a:moveTo>
                    <a:pt x="0" y="720"/>
                  </a:moveTo>
                  <a:lnTo>
                    <a:pt x="0" y="0"/>
                  </a:lnTo>
                  <a:lnTo>
                    <a:pt x="7000" y="0"/>
                  </a:lnTo>
                  <a:lnTo>
                    <a:pt x="7000" y="7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26"/>
            <p:cNvSpPr>
              <a:spLocks noChangeShapeType="1"/>
            </p:cNvSpPr>
            <p:nvPr/>
          </p:nvSpPr>
          <p:spPr bwMode="auto">
            <a:xfrm>
              <a:off x="3134" y="1688"/>
              <a:ext cx="0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27"/>
            <p:cNvSpPr>
              <a:spLocks noChangeShapeType="1"/>
            </p:cNvSpPr>
            <p:nvPr/>
          </p:nvSpPr>
          <p:spPr bwMode="auto">
            <a:xfrm>
              <a:off x="2724" y="1981"/>
              <a:ext cx="0" cy="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28"/>
            <p:cNvSpPr>
              <a:spLocks noChangeShapeType="1"/>
            </p:cNvSpPr>
            <p:nvPr/>
          </p:nvSpPr>
          <p:spPr bwMode="auto">
            <a:xfrm>
              <a:off x="3956" y="1981"/>
              <a:ext cx="0" cy="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29"/>
            <p:cNvSpPr>
              <a:spLocks/>
            </p:cNvSpPr>
            <p:nvPr/>
          </p:nvSpPr>
          <p:spPr bwMode="auto">
            <a:xfrm>
              <a:off x="3572" y="2880"/>
              <a:ext cx="1022" cy="449"/>
            </a:xfrm>
            <a:custGeom>
              <a:avLst/>
              <a:gdLst>
                <a:gd name="T0" fmla="*/ 283 w 1942"/>
                <a:gd name="T1" fmla="*/ 293 h 551"/>
                <a:gd name="T2" fmla="*/ 140 w 1942"/>
                <a:gd name="T3" fmla="*/ 0 h 551"/>
                <a:gd name="T4" fmla="*/ 0 w 1942"/>
                <a:gd name="T5" fmla="*/ 298 h 5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42" h="551">
                  <a:moveTo>
                    <a:pt x="1942" y="540"/>
                  </a:moveTo>
                  <a:lnTo>
                    <a:pt x="962" y="0"/>
                  </a:lnTo>
                  <a:lnTo>
                    <a:pt x="0" y="55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829" y="2128"/>
              <a:ext cx="2369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Від обсягу оподаткування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3552" y="2128"/>
              <a:ext cx="180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20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За побудовою</a:t>
              </a:r>
              <a:endParaRPr lang="ru-RU" sz="20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620000" cy="788987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b="1" smtClean="0"/>
              <a:t>Види податкових ставок</a:t>
            </a:r>
            <a:endParaRPr lang="ru-RU" sz="3600" smtClean="0"/>
          </a:p>
        </p:txBody>
      </p:sp>
      <p:grpSp>
        <p:nvGrpSpPr>
          <p:cNvPr id="12293" name="Group 31"/>
          <p:cNvGrpSpPr>
            <a:grpSpLocks/>
          </p:cNvGrpSpPr>
          <p:nvPr/>
        </p:nvGrpSpPr>
        <p:grpSpPr bwMode="auto">
          <a:xfrm>
            <a:off x="1166813" y="1412875"/>
            <a:ext cx="7367587" cy="4987925"/>
            <a:chOff x="735" y="890"/>
            <a:chExt cx="4641" cy="3142"/>
          </a:xfrm>
        </p:grpSpPr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2187" y="890"/>
              <a:ext cx="163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16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Види податкових ставок</a:t>
              </a:r>
              <a:endParaRPr lang="ru-RU" sz="16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735" y="1968"/>
              <a:ext cx="1153" cy="6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1600" dirty="0" err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Адвалорні</a:t>
              </a:r>
              <a:endParaRPr lang="uk-UA" sz="16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defRPr/>
              </a:pPr>
              <a:r>
                <a:rPr lang="uk-UA" sz="1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(у % до бази оподаткування)</a:t>
              </a:r>
              <a:endParaRPr lang="ru-RU" sz="16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1342" y="3293"/>
              <a:ext cx="910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1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Регресивні</a:t>
              </a:r>
              <a:endParaRPr lang="ru-RU" sz="16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1979" y="1968"/>
              <a:ext cx="1729" cy="6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1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Специфічні</a:t>
              </a:r>
            </a:p>
            <a:p>
              <a:pPr algn="ctr">
                <a:defRPr/>
              </a:pPr>
              <a:r>
                <a:rPr lang="uk-UA" sz="1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(у твердих сумах з одиниці виміру натурального показника)</a:t>
              </a:r>
              <a:endParaRPr lang="ru-RU" sz="16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3799" y="1968"/>
              <a:ext cx="1577" cy="6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1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Змішані</a:t>
              </a:r>
            </a:p>
            <a:p>
              <a:pPr algn="ctr">
                <a:defRPr/>
              </a:pPr>
              <a:r>
                <a:rPr lang="uk-UA" sz="1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(одночасно у % до бази оподаткування та у твердих сумах)</a:t>
              </a:r>
              <a:endParaRPr lang="ru-RU" sz="16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1342" y="2870"/>
              <a:ext cx="910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1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Прогресивні</a:t>
              </a:r>
              <a:endParaRPr lang="ru-RU" sz="16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1342" y="3715"/>
              <a:ext cx="910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defRPr/>
              </a:pPr>
              <a:r>
                <a:rPr lang="uk-UA" sz="1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Специфічні</a:t>
              </a:r>
              <a:endParaRPr lang="ru-RU" sz="16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1" name="Freeform 25"/>
            <p:cNvSpPr>
              <a:spLocks/>
            </p:cNvSpPr>
            <p:nvPr/>
          </p:nvSpPr>
          <p:spPr bwMode="auto">
            <a:xfrm>
              <a:off x="1372" y="1507"/>
              <a:ext cx="3246" cy="434"/>
            </a:xfrm>
            <a:custGeom>
              <a:avLst/>
              <a:gdLst>
                <a:gd name="T0" fmla="*/ 0 w 7000"/>
                <a:gd name="T1" fmla="*/ 145 h 740"/>
                <a:gd name="T2" fmla="*/ 0 w 7000"/>
                <a:gd name="T3" fmla="*/ 0 h 740"/>
                <a:gd name="T4" fmla="*/ 698 w 7000"/>
                <a:gd name="T5" fmla="*/ 0 h 740"/>
                <a:gd name="T6" fmla="*/ 698 w 7000"/>
                <a:gd name="T7" fmla="*/ 150 h 7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00" h="740">
                  <a:moveTo>
                    <a:pt x="0" y="720"/>
                  </a:moveTo>
                  <a:lnTo>
                    <a:pt x="0" y="0"/>
                  </a:lnTo>
                  <a:lnTo>
                    <a:pt x="7000" y="0"/>
                  </a:lnTo>
                  <a:lnTo>
                    <a:pt x="7000" y="7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26"/>
            <p:cNvSpPr>
              <a:spLocks noChangeShapeType="1"/>
            </p:cNvSpPr>
            <p:nvPr/>
          </p:nvSpPr>
          <p:spPr bwMode="auto">
            <a:xfrm>
              <a:off x="3010" y="1296"/>
              <a:ext cx="0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27"/>
            <p:cNvSpPr>
              <a:spLocks noChangeShapeType="1"/>
            </p:cNvSpPr>
            <p:nvPr/>
          </p:nvSpPr>
          <p:spPr bwMode="auto">
            <a:xfrm>
              <a:off x="2889" y="1507"/>
              <a:ext cx="0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Freeform 28"/>
            <p:cNvSpPr>
              <a:spLocks/>
            </p:cNvSpPr>
            <p:nvPr/>
          </p:nvSpPr>
          <p:spPr bwMode="auto">
            <a:xfrm>
              <a:off x="969" y="2659"/>
              <a:ext cx="364" cy="1214"/>
            </a:xfrm>
            <a:custGeom>
              <a:avLst/>
              <a:gdLst>
                <a:gd name="T0" fmla="*/ 3 w 720"/>
                <a:gd name="T1" fmla="*/ 0 h 2069"/>
                <a:gd name="T2" fmla="*/ 0 w 720"/>
                <a:gd name="T3" fmla="*/ 418 h 2069"/>
                <a:gd name="T4" fmla="*/ 93 w 720"/>
                <a:gd name="T5" fmla="*/ 418 h 20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0" h="2069">
                  <a:moveTo>
                    <a:pt x="18" y="0"/>
                  </a:moveTo>
                  <a:lnTo>
                    <a:pt x="0" y="2069"/>
                  </a:lnTo>
                  <a:lnTo>
                    <a:pt x="720" y="206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29"/>
            <p:cNvSpPr>
              <a:spLocks noChangeShapeType="1"/>
            </p:cNvSpPr>
            <p:nvPr/>
          </p:nvSpPr>
          <p:spPr bwMode="auto">
            <a:xfrm>
              <a:off x="968" y="3011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30"/>
            <p:cNvSpPr>
              <a:spLocks noChangeShapeType="1"/>
            </p:cNvSpPr>
            <p:nvPr/>
          </p:nvSpPr>
          <p:spPr bwMode="auto">
            <a:xfrm>
              <a:off x="968" y="3445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19200"/>
            <a:ext cx="7620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smtClean="0"/>
              <a:t>Наукові критерії побудови податкової політики: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960688"/>
            <a:ext cx="7543800" cy="24193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  <a:defRPr/>
            </a:pPr>
            <a:r>
              <a:rPr lang="uk-UA" smtClean="0">
                <a:latin typeface="Arial" charset="0"/>
              </a:rPr>
              <a:t>фіскальна достатність;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  <a:defRPr/>
            </a:pPr>
            <a:r>
              <a:rPr lang="uk-UA" smtClean="0">
                <a:latin typeface="Arial" charset="0"/>
              </a:rPr>
              <a:t>економічна ефективність;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  <a:defRPr/>
            </a:pPr>
            <a:r>
              <a:rPr lang="uk-UA" smtClean="0">
                <a:latin typeface="Arial" charset="0"/>
              </a:rPr>
              <a:t>соціальна справедливість;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  <a:defRPr/>
            </a:pPr>
            <a:r>
              <a:rPr lang="uk-UA" smtClean="0">
                <a:latin typeface="Arial" charset="0"/>
              </a:rPr>
              <a:t>стабільність;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Ш"/>
              <a:defRPr/>
            </a:pPr>
            <a:r>
              <a:rPr lang="uk-UA" smtClean="0">
                <a:latin typeface="Arial" charset="0"/>
              </a:rPr>
              <a:t>гнучкість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603</TotalTime>
  <Words>181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Constantia</vt:lpstr>
      <vt:lpstr>Segoe UI Symbol</vt:lpstr>
      <vt:lpstr>Tahoma</vt:lpstr>
      <vt:lpstr>Times New Roman</vt:lpstr>
      <vt:lpstr>Wingdings</vt:lpstr>
      <vt:lpstr>Wingdings 2</vt:lpstr>
      <vt:lpstr>Поток</vt:lpstr>
      <vt:lpstr>Викладач: к.е.н. Тітенко З.М.</vt:lpstr>
      <vt:lpstr>План</vt:lpstr>
      <vt:lpstr>Презентация PowerPoint</vt:lpstr>
      <vt:lpstr>Форми перерахування податків</vt:lpstr>
      <vt:lpstr>Функції податків</vt:lpstr>
      <vt:lpstr>Елементи системи оподаткування</vt:lpstr>
      <vt:lpstr>Податкові ставки</vt:lpstr>
      <vt:lpstr>Види податкових ставок</vt:lpstr>
      <vt:lpstr>Наукові критерії побудови податкової політики: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максим</dc:creator>
  <cp:lastModifiedBy>зоя</cp:lastModifiedBy>
  <cp:revision>24</cp:revision>
  <cp:lastPrinted>1601-01-01T00:00:00Z</cp:lastPrinted>
  <dcterms:created xsi:type="dcterms:W3CDTF">1601-01-01T00:00:00Z</dcterms:created>
  <dcterms:modified xsi:type="dcterms:W3CDTF">2020-09-23T06:02:41Z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