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5" r:id="rId1"/>
  </p:sldMasterIdLst>
  <p:notesMasterIdLst>
    <p:notesMasterId r:id="rId12"/>
  </p:notesMasterIdLst>
  <p:sldIdLst>
    <p:sldId id="327" r:id="rId2"/>
    <p:sldId id="256" r:id="rId3"/>
    <p:sldId id="314" r:id="rId4"/>
    <p:sldId id="258" r:id="rId5"/>
    <p:sldId id="263" r:id="rId6"/>
    <p:sldId id="264" r:id="rId7"/>
    <p:sldId id="266" r:id="rId8"/>
    <p:sldId id="271" r:id="rId9"/>
    <p:sldId id="274" r:id="rId10"/>
    <p:sldId id="328" r:id="rId11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anose="020B060403050404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476" autoAdjust="0"/>
    <p:restoredTop sz="94713" autoAdjust="0"/>
  </p:normalViewPr>
  <p:slideViewPr>
    <p:cSldViewPr>
      <p:cViewPr varScale="1">
        <p:scale>
          <a:sx n="67" d="100"/>
          <a:sy n="67" d="100"/>
        </p:scale>
        <p:origin x="1482" y="6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8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44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638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noProof="0" smtClean="0"/>
              <a:t>Образец текста</a:t>
            </a:r>
          </a:p>
          <a:p>
            <a:pPr lvl="1"/>
            <a:r>
              <a:rPr lang="ru-RU" noProof="0" smtClean="0"/>
              <a:t>Второй уровень</a:t>
            </a:r>
          </a:p>
          <a:p>
            <a:pPr lvl="2"/>
            <a:r>
              <a:rPr lang="ru-RU" noProof="0" smtClean="0"/>
              <a:t>Третий уровень</a:t>
            </a:r>
          </a:p>
          <a:p>
            <a:pPr lvl="3"/>
            <a:r>
              <a:rPr lang="ru-RU" noProof="0" smtClean="0"/>
              <a:t>Четвертый уровень</a:t>
            </a:r>
          </a:p>
          <a:p>
            <a:pPr lvl="4"/>
            <a:r>
              <a:rPr lang="ru-RU" noProof="0" smtClean="0"/>
              <a:t>Пятый уровень</a:t>
            </a:r>
          </a:p>
        </p:txBody>
      </p:sp>
      <p:sp>
        <p:nvSpPr>
          <p:cNvPr id="1639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639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panose="020B0604020202020204" pitchFamily="34" charset="0"/>
              </a:defRPr>
            </a:lvl1pPr>
          </a:lstStyle>
          <a:p>
            <a:fld id="{9935E752-CFEC-4874-9E52-F669B06414D1}" type="slidenum">
              <a:rPr lang="ru-RU" altLang="ru-RU"/>
              <a:pPr/>
              <a:t>‹#›</a:t>
            </a:fld>
            <a:endParaRPr lang="ru-RU" alt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D76A2B-91C6-495B-9F5F-633EBDAECCA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EBB4107-B30A-4ECD-9C0B-7D55A12490E6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504FCE-258D-4786-858F-DE7D27458C4E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41FA4CB-9D49-4578-BE2D-22067A3F9919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FC7D728-2C65-48BD-8BA8-D0662F8BC47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BD912C5-41FE-4C37-81A3-0B717302AB9F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662B0C4-24E5-457E-BB3E-13C517BF8171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E654DF4-BC4E-4BF8-A50E-4467CF973FFC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820129-C3C4-4BBB-8050-E616CE8060D0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017294-D4EB-46C5-AE32-1C39F706610A}" type="slidenum">
              <a:rPr lang="ru-RU" altLang="ru-RU" smtClean="0"/>
              <a:pPr/>
              <a:t>‹#›</a:t>
            </a:fld>
            <a:endParaRPr lang="ru-RU" alt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AC6C1449-6BD0-45AC-A187-48B6E8F12274}" type="slidenum">
              <a:rPr lang="ru-RU" altLang="ru-RU" smtClean="0"/>
              <a:pPr/>
              <a:t>‹#›</a:t>
            </a:fld>
            <a:endParaRPr lang="ru-RU" alt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22A3BEE7-20DB-4F38-8666-F534F3D81640}" type="slidenum">
              <a:rPr lang="ru-RU" altLang="ru-RU" smtClean="0"/>
              <a:pPr/>
              <a:t>‹#›</a:t>
            </a:fld>
            <a:endParaRPr lang="ru-RU" altLang="ru-RU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26" r:id="rId1"/>
    <p:sldLayoutId id="2147483727" r:id="rId2"/>
    <p:sldLayoutId id="2147483728" r:id="rId3"/>
    <p:sldLayoutId id="2147483729" r:id="rId4"/>
    <p:sldLayoutId id="2147483730" r:id="rId5"/>
    <p:sldLayoutId id="2147483731" r:id="rId6"/>
    <p:sldLayoutId id="2147483732" r:id="rId7"/>
    <p:sldLayoutId id="2147483733" r:id="rId8"/>
    <p:sldLayoutId id="2147483734" r:id="rId9"/>
    <p:sldLayoutId id="2147483735" r:id="rId10"/>
    <p:sldLayoutId id="2147483736" r:id="rId11"/>
  </p:sldLayoutIdLst>
  <p:hf hdr="0" ftr="0" dt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286248" y="4071942"/>
            <a:ext cx="4429156" cy="1571636"/>
          </a:xfrm>
        </p:spPr>
        <p:txBody>
          <a:bodyPr>
            <a:noAutofit/>
          </a:bodyPr>
          <a:lstStyle/>
          <a:p>
            <a:pPr algn="r"/>
            <a:r>
              <a:rPr lang="uk-UA" sz="2400" b="1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Викладач:</a:t>
            </a:r>
            <a:br>
              <a:rPr lang="uk-UA" sz="2400" b="1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</a:br>
            <a:r>
              <a:rPr lang="uk-UA" sz="2400" b="1" smtClean="0"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к.е.н. Тітенко З.М.</a:t>
            </a:r>
            <a:endParaRPr lang="ru-RU" sz="2400" b="1"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  <p:sp>
        <p:nvSpPr>
          <p:cNvPr id="6" name="Заголовок 1"/>
          <p:cNvSpPr txBox="1">
            <a:spLocks/>
          </p:cNvSpPr>
          <p:nvPr/>
        </p:nvSpPr>
        <p:spPr>
          <a:xfrm>
            <a:off x="214282" y="2000240"/>
            <a:ext cx="8286808" cy="1571636"/>
          </a:xfrm>
          <a:prstGeom prst="rect">
            <a:avLst/>
          </a:prstGeom>
        </p:spPr>
        <p:txBody>
          <a:bodyPr vert="horz" lIns="0" rIns="0" bIns="0" anchor="b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kumimoji="0" lang="uk-UA" sz="4800" b="1" i="0" u="none" strike="noStrike" kern="1200" cap="none" spc="0" normalizeH="0" baseline="0" noProof="0" smtClean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Times New Roman" pitchFamily="18" charset="0"/>
                <a:ea typeface="Segoe UI Symbol" pitchFamily="34" charset="0"/>
                <a:cs typeface="Times New Roman" pitchFamily="18" charset="0"/>
              </a:rPr>
              <a:t>Тема 1 Економічна суть податків</a:t>
            </a:r>
            <a:endParaRPr kumimoji="0" lang="ru-RU" sz="48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Times New Roman" pitchFamily="18" charset="0"/>
              <a:ea typeface="Segoe UI Symbol" pitchFamily="34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14348" y="3143248"/>
            <a:ext cx="8229600" cy="1143000"/>
          </a:xfrm>
        </p:spPr>
        <p:txBody>
          <a:bodyPr/>
          <a:lstStyle/>
          <a:p>
            <a:pPr algn="ctr"/>
            <a:r>
              <a:rPr lang="uk-UA" i="1" smtClean="0"/>
              <a:t>Дякую за увагу</a:t>
            </a:r>
            <a:endParaRPr lang="ru-RU" i="1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609600" indent="-609600" eaLnBrk="1" hangingPunct="1">
              <a:lnSpc>
                <a:spcPct val="90000"/>
              </a:lnSpc>
              <a:defRPr/>
            </a:pPr>
            <a:r>
              <a:rPr lang="uk-UA" sz="3600" smtClean="0"/>
              <a:t>Економічна суть податків та їх функції.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uk-UA" sz="3600" smtClean="0"/>
              <a:t>Види податків, їх класифікація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uk-UA" sz="3600" smtClean="0"/>
              <a:t>Сутьподаткової системи та податкової політики </a:t>
            </a:r>
          </a:p>
          <a:p>
            <a:pPr marL="609600" indent="-609600" eaLnBrk="1" hangingPunct="1">
              <a:lnSpc>
                <a:spcPct val="90000"/>
              </a:lnSpc>
              <a:defRPr/>
            </a:pPr>
            <a:r>
              <a:rPr lang="uk-UA" sz="3600" smtClean="0"/>
              <a:t>Принципи побудови податкової системи</a:t>
            </a:r>
            <a:endParaRPr lang="uk-UA" smtClean="0">
              <a:latin typeface="Arial" charset="0"/>
            </a:endParaRPr>
          </a:p>
          <a:p>
            <a:pPr marL="609600" indent="-609600" eaLnBrk="1" hangingPunct="1">
              <a:lnSpc>
                <a:spcPct val="90000"/>
              </a:lnSpc>
              <a:buFontTx/>
              <a:buAutoNum type="arabicPeriod"/>
              <a:defRPr/>
            </a:pPr>
            <a:endParaRPr lang="uk-UA" smtClean="0">
              <a:latin typeface="Arial" charset="0"/>
            </a:endParaRPr>
          </a:p>
        </p:txBody>
      </p:sp>
      <p:sp>
        <p:nvSpPr>
          <p:cNvPr id="5" name="Заголовок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uk-UA" smtClean="0"/>
              <a:t>План</a:t>
            </a:r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685800"/>
            <a:ext cx="8229600" cy="5791200"/>
          </a:xfrm>
        </p:spPr>
        <p:txBody>
          <a:bodyPr/>
          <a:lstStyle/>
          <a:p>
            <a:pPr eaLnBrk="1" hangingPunct="1">
              <a:defRPr/>
            </a:pPr>
            <a:r>
              <a:rPr lang="uk-UA" b="1" dirty="0" smtClean="0"/>
              <a:t>Податок </a:t>
            </a:r>
            <a:r>
              <a:rPr lang="uk-UA" dirty="0" smtClean="0"/>
              <a:t>це обов’язковий, безумовний платіж юридичних і фізичних осіб до відповідного бюджету.</a:t>
            </a:r>
            <a:endParaRPr lang="en-US" dirty="0" smtClean="0"/>
          </a:p>
          <a:p>
            <a:pPr eaLnBrk="1" hangingPunct="1">
              <a:buFont typeface="Wingdings" panose="05000000000000000000" pitchFamily="2" charset="2"/>
              <a:buNone/>
              <a:defRPr/>
            </a:pPr>
            <a:r>
              <a:rPr lang="uk-UA" dirty="0" smtClean="0"/>
              <a:t> </a:t>
            </a:r>
            <a:endParaRPr lang="uk-UA" i="1" dirty="0" smtClean="0"/>
          </a:p>
          <a:p>
            <a:pPr eaLnBrk="1" hangingPunct="1">
              <a:defRPr/>
            </a:pPr>
            <a:r>
              <a:rPr lang="uk-UA" i="1" dirty="0" smtClean="0"/>
              <a:t>За економічним змістом</a:t>
            </a:r>
            <a:r>
              <a:rPr lang="uk-UA" dirty="0" smtClean="0"/>
              <a:t> </a:t>
            </a:r>
            <a:r>
              <a:rPr lang="uk-UA" b="1" dirty="0" smtClean="0"/>
              <a:t>податки</a:t>
            </a:r>
            <a:r>
              <a:rPr lang="uk-UA" dirty="0" smtClean="0"/>
              <a:t> – це фінансові відносини між державою і платниками податків з метою створення загальнодержавного централізованого фонду грошових коштів, необхідних для виконання державою її функцій. </a:t>
            </a:r>
            <a:endParaRPr lang="ru-RU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65288" y="301625"/>
            <a:ext cx="7478712" cy="688975"/>
          </a:xfrm>
        </p:spPr>
        <p:txBody>
          <a:bodyPr/>
          <a:lstStyle/>
          <a:p>
            <a:pPr eaLnBrk="1" hangingPunct="1">
              <a:defRPr/>
            </a:pPr>
            <a:r>
              <a:rPr lang="uk-UA" sz="3200" b="1" smtClean="0"/>
              <a:t>Форми перерахування податків</a:t>
            </a:r>
            <a:endParaRPr lang="ru-RU" sz="3200" smtClean="0"/>
          </a:p>
        </p:txBody>
      </p:sp>
      <p:graphicFrame>
        <p:nvGraphicFramePr>
          <p:cNvPr id="11332" name="Group 68"/>
          <p:cNvGraphicFramePr>
            <a:graphicFrameLocks noGrp="1"/>
          </p:cNvGraphicFramePr>
          <p:nvPr/>
        </p:nvGraphicFramePr>
        <p:xfrm>
          <a:off x="1143000" y="2057400"/>
          <a:ext cx="7620000" cy="3224214"/>
        </p:xfrm>
        <a:graphic>
          <a:graphicData uri="http://schemas.openxmlformats.org/drawingml/2006/table">
            <a:tbl>
              <a:tblPr/>
              <a:tblGrid>
                <a:gridCol w="249237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58762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5400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56197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Податки</a:t>
                      </a: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Arial" charset="0"/>
                      </a:endParaRP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Централізовані фінансові ресурси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держави</a:t>
                      </a: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0" marR="0" marT="46800" marB="46800" anchor="ctr" horzOverflow="overflow">
                    <a:lnL>
                      <a:noFill/>
                    </a:lnL>
                    <a:lnR cap="flat"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68325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Плата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Відрахування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9604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  <a:cs typeface="Times New Roman" pitchFamily="18" charset="0"/>
                        </a:rPr>
                        <a:t>Збори 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566738">
                <a:tc>
                  <a:txBody>
                    <a:bodyPr/>
                    <a:lstStyle/>
                    <a:p>
                      <a:pPr marL="0" marR="0" lvl="0" indent="0" algn="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cap="flat"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5133" name="AutoShape 4"/>
          <p:cNvSpPr>
            <a:spLocks noChangeArrowheads="1"/>
          </p:cNvSpPr>
          <p:nvPr/>
        </p:nvSpPr>
        <p:spPr bwMode="auto">
          <a:xfrm>
            <a:off x="4495800" y="3352800"/>
            <a:ext cx="1068388" cy="457200"/>
          </a:xfrm>
          <a:prstGeom prst="rightArrow">
            <a:avLst>
              <a:gd name="adj1" fmla="val 50000"/>
              <a:gd name="adj2" fmla="val 584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2"/>
          <p:cNvSpPr>
            <a:spLocks noGrp="1" noChangeArrowheads="1"/>
          </p:cNvSpPr>
          <p:nvPr>
            <p:ph type="title" idx="4294967295"/>
          </p:nvPr>
        </p:nvSpPr>
        <p:spPr>
          <a:xfrm>
            <a:off x="1665288" y="301625"/>
            <a:ext cx="7478712" cy="688975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 smtClean="0"/>
              <a:t>Функції податків</a:t>
            </a:r>
            <a:endParaRPr lang="ru-RU" sz="3600" b="1" smtClean="0"/>
          </a:p>
        </p:txBody>
      </p:sp>
      <p:sp>
        <p:nvSpPr>
          <p:cNvPr id="9221" name="Rectangle 53"/>
          <p:cNvSpPr>
            <a:spLocks noChangeArrowheads="1"/>
          </p:cNvSpPr>
          <p:nvPr/>
        </p:nvSpPr>
        <p:spPr bwMode="auto">
          <a:xfrm>
            <a:off x="0" y="2667000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  <p:graphicFrame>
        <p:nvGraphicFramePr>
          <p:cNvPr id="21602" name="Group 98"/>
          <p:cNvGraphicFramePr>
            <a:graphicFrameLocks noGrp="1"/>
          </p:cNvGraphicFramePr>
          <p:nvPr/>
        </p:nvGraphicFramePr>
        <p:xfrm>
          <a:off x="1295400" y="1828800"/>
          <a:ext cx="7467600" cy="4419602"/>
        </p:xfrm>
        <a:graphic>
          <a:graphicData uri="http://schemas.openxmlformats.org/drawingml/2006/table">
            <a:tbl>
              <a:tblPr/>
              <a:tblGrid>
                <a:gridCol w="19812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622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31242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</a:tblGrid>
              <a:tr h="884238">
                <a:tc rowSpan="5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Функції податків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anchor="ctr" horzOverflow="overflow">
                    <a:lnL cap="flat">
                      <a:noFill/>
                    </a:lnL>
                    <a:lnR>
                      <a:noFill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uk-UA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80000"/>
                        <a:buFont typeface="Wingdings" pitchFamily="2" charset="2"/>
                        <a:buNone/>
                        <a:tabLst/>
                      </a:pPr>
                      <a:endParaRPr kumimoji="0" lang="ru-RU" sz="2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>
                          <a:outerShdw blurRad="38100" dist="38100" dir="2700000" algn="tl">
                            <a:srgbClr val="000000"/>
                          </a:outerShdw>
                        </a:effectLst>
                        <a:latin typeface="Tahoma" pitchFamily="34" charset="0"/>
                      </a:endParaRPr>
                    </a:p>
                  </a:txBody>
                  <a:tcPr anchor="ctr" horzOverflow="overflow">
                    <a:lnL>
                      <a:noFill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cap="flat"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Фіскальна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 cap="flat"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884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Регулююча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882650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Перерозподільча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884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Контрольна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884238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just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uk-UA" sz="28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cs typeface="Times New Roman" pitchFamily="18" charset="0"/>
                        </a:rPr>
                        <a:t>Стимулююча</a:t>
                      </a:r>
                      <a:endParaRPr kumimoji="0" lang="uk-UA" sz="2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cap="flat">
                      <a:noFill/>
                    </a:lnR>
                    <a:lnT>
                      <a:noFill/>
                    </a:lnT>
                    <a:lnB cap="flat">
                      <a:noFill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</a:tbl>
          </a:graphicData>
        </a:graphic>
      </p:graphicFrame>
      <p:sp>
        <p:nvSpPr>
          <p:cNvPr id="9231" name="AutoShape 51"/>
          <p:cNvSpPr>
            <a:spLocks noChangeArrowheads="1"/>
          </p:cNvSpPr>
          <p:nvPr/>
        </p:nvSpPr>
        <p:spPr bwMode="auto">
          <a:xfrm>
            <a:off x="3962400" y="3886200"/>
            <a:ext cx="1068388" cy="457200"/>
          </a:xfrm>
          <a:prstGeom prst="rightArrow">
            <a:avLst>
              <a:gd name="adj1" fmla="val 50000"/>
              <a:gd name="adj2" fmla="val 58420"/>
            </a:avLst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</p:spPr>
        <p:txBody>
          <a:bodyPr/>
          <a:lstStyle>
            <a:lvl1pPr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anose="020B0604030504040204" pitchFamily="34" charset="0"/>
              </a:defRPr>
            </a:lvl9pPr>
          </a:lstStyle>
          <a:p>
            <a:pPr eaLnBrk="1" hangingPunct="1"/>
            <a:endParaRPr lang="ru-RU" alt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1057275" y="301625"/>
            <a:ext cx="7478713" cy="993775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 smtClean="0"/>
              <a:t>Елементи системи оподаткування</a:t>
            </a:r>
            <a:endParaRPr lang="ru-RU" sz="3600" smtClean="0"/>
          </a:p>
        </p:txBody>
      </p:sp>
      <p:grpSp>
        <p:nvGrpSpPr>
          <p:cNvPr id="10245" name="Group 19"/>
          <p:cNvGrpSpPr>
            <a:grpSpLocks/>
          </p:cNvGrpSpPr>
          <p:nvPr/>
        </p:nvGrpSpPr>
        <p:grpSpPr bwMode="auto">
          <a:xfrm>
            <a:off x="1752600" y="1828800"/>
            <a:ext cx="6096000" cy="4495800"/>
            <a:chOff x="1104" y="1152"/>
            <a:chExt cx="3840" cy="2832"/>
          </a:xfrm>
        </p:grpSpPr>
        <p:sp>
          <p:nvSpPr>
            <p:cNvPr id="10246" name="Freeform 7"/>
            <p:cNvSpPr>
              <a:spLocks/>
            </p:cNvSpPr>
            <p:nvPr/>
          </p:nvSpPr>
          <p:spPr bwMode="auto">
            <a:xfrm>
              <a:off x="1104" y="1336"/>
              <a:ext cx="559" cy="2456"/>
            </a:xfrm>
            <a:custGeom>
              <a:avLst/>
              <a:gdLst>
                <a:gd name="T0" fmla="*/ 273 w 800"/>
                <a:gd name="T1" fmla="*/ 0 h 4411"/>
                <a:gd name="T2" fmla="*/ 0 w 800"/>
                <a:gd name="T3" fmla="*/ 0 h 4411"/>
                <a:gd name="T4" fmla="*/ 1 w 800"/>
                <a:gd name="T5" fmla="*/ 761 h 441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800" h="4411">
                  <a:moveTo>
                    <a:pt x="800" y="0"/>
                  </a:moveTo>
                  <a:lnTo>
                    <a:pt x="0" y="0"/>
                  </a:lnTo>
                  <a:lnTo>
                    <a:pt x="2" y="441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0247" name="Line 8"/>
            <p:cNvSpPr>
              <a:spLocks noChangeShapeType="1"/>
            </p:cNvSpPr>
            <p:nvPr/>
          </p:nvSpPr>
          <p:spPr bwMode="auto">
            <a:xfrm>
              <a:off x="1105" y="3792"/>
              <a:ext cx="15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0248" name="Line 9"/>
            <p:cNvSpPr>
              <a:spLocks noChangeShapeType="1"/>
            </p:cNvSpPr>
            <p:nvPr/>
          </p:nvSpPr>
          <p:spPr bwMode="auto">
            <a:xfrm>
              <a:off x="1105" y="3300"/>
              <a:ext cx="15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0249" name="Line 10"/>
            <p:cNvSpPr>
              <a:spLocks noChangeShapeType="1"/>
            </p:cNvSpPr>
            <p:nvPr/>
          </p:nvSpPr>
          <p:spPr bwMode="auto">
            <a:xfrm>
              <a:off x="1105" y="1822"/>
              <a:ext cx="15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0250" name="Line 11"/>
            <p:cNvSpPr>
              <a:spLocks noChangeShapeType="1"/>
            </p:cNvSpPr>
            <p:nvPr/>
          </p:nvSpPr>
          <p:spPr bwMode="auto">
            <a:xfrm>
              <a:off x="1105" y="2301"/>
              <a:ext cx="15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10251" name="Line 12"/>
            <p:cNvSpPr>
              <a:spLocks noChangeShapeType="1"/>
            </p:cNvSpPr>
            <p:nvPr/>
          </p:nvSpPr>
          <p:spPr bwMode="auto">
            <a:xfrm>
              <a:off x="1105" y="2821"/>
              <a:ext cx="1568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 type="triangle" w="med" len="med"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 anchor="ctr"/>
            <a:lstStyle/>
            <a:p>
              <a:endParaRPr lang="ru-RU"/>
            </a:p>
          </p:txBody>
        </p:sp>
        <p:sp>
          <p:nvSpPr>
            <p:cNvPr id="22541" name="Text Box 13"/>
            <p:cNvSpPr txBox="1">
              <a:spLocks noChangeArrowheads="1"/>
            </p:cNvSpPr>
            <p:nvPr/>
          </p:nvSpPr>
          <p:spPr bwMode="auto">
            <a:xfrm>
              <a:off x="2681" y="2137"/>
              <a:ext cx="2263" cy="3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r>
                <a:rPr lang="uk-UA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Об’єкт</a:t>
              </a:r>
            </a:p>
          </p:txBody>
        </p:sp>
        <p:sp>
          <p:nvSpPr>
            <p:cNvPr id="22542" name="Text Box 14"/>
            <p:cNvSpPr txBox="1">
              <a:spLocks noChangeArrowheads="1"/>
            </p:cNvSpPr>
            <p:nvPr/>
          </p:nvSpPr>
          <p:spPr bwMode="auto">
            <a:xfrm>
              <a:off x="2681" y="1645"/>
              <a:ext cx="2263" cy="3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r>
                <a:rPr lang="uk-UA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Суб’єкт</a:t>
              </a:r>
            </a:p>
          </p:txBody>
        </p:sp>
        <p:sp>
          <p:nvSpPr>
            <p:cNvPr id="22543" name="Text Box 15"/>
            <p:cNvSpPr txBox="1">
              <a:spLocks noChangeArrowheads="1"/>
            </p:cNvSpPr>
            <p:nvPr/>
          </p:nvSpPr>
          <p:spPr bwMode="auto">
            <a:xfrm>
              <a:off x="2681" y="3122"/>
              <a:ext cx="2263" cy="3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r>
                <a:rPr lang="uk-UA" sz="20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Одиниця оподаткування</a:t>
              </a:r>
            </a:p>
          </p:txBody>
        </p:sp>
        <p:sp>
          <p:nvSpPr>
            <p:cNvPr id="22544" name="Text Box 16"/>
            <p:cNvSpPr txBox="1">
              <a:spLocks noChangeArrowheads="1"/>
            </p:cNvSpPr>
            <p:nvPr/>
          </p:nvSpPr>
          <p:spPr bwMode="auto">
            <a:xfrm>
              <a:off x="2681" y="2630"/>
              <a:ext cx="2263" cy="3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r>
                <a:rPr lang="uk-UA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Ставка</a:t>
              </a:r>
            </a:p>
          </p:txBody>
        </p:sp>
        <p:sp>
          <p:nvSpPr>
            <p:cNvPr id="22545" name="Text Box 17"/>
            <p:cNvSpPr txBox="1">
              <a:spLocks noChangeArrowheads="1"/>
            </p:cNvSpPr>
            <p:nvPr/>
          </p:nvSpPr>
          <p:spPr bwMode="auto">
            <a:xfrm>
              <a:off x="2681" y="3615"/>
              <a:ext cx="2263" cy="3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r>
                <a:rPr lang="uk-UA" sz="2400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Джерело сплати</a:t>
              </a:r>
            </a:p>
          </p:txBody>
        </p:sp>
        <p:sp>
          <p:nvSpPr>
            <p:cNvPr id="22546" name="Text Box 18"/>
            <p:cNvSpPr txBox="1">
              <a:spLocks noChangeArrowheads="1"/>
            </p:cNvSpPr>
            <p:nvPr/>
          </p:nvSpPr>
          <p:spPr bwMode="auto">
            <a:xfrm>
              <a:off x="1675" y="1152"/>
              <a:ext cx="2263" cy="369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 anchor="ctr"/>
            <a:lstStyle/>
            <a:p>
              <a:pPr algn="ctr">
                <a:defRPr/>
              </a:pPr>
              <a:r>
                <a:rPr lang="uk-UA" sz="2400" b="1">
                  <a:effectLst>
                    <a:outerShdw blurRad="38100" dist="38100" dir="2700000" algn="tl">
                      <a:srgbClr val="000000"/>
                    </a:outerShdw>
                  </a:effectLst>
                  <a:latin typeface="Arial" charset="0"/>
                </a:rPr>
                <a:t>Елементи податків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>
          <a:xfrm>
            <a:off x="1057275" y="301625"/>
            <a:ext cx="7478713" cy="993775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 smtClean="0"/>
              <a:t>Податкові ставки</a:t>
            </a:r>
            <a:endParaRPr lang="ru-RU" sz="3600" smtClean="0"/>
          </a:p>
        </p:txBody>
      </p:sp>
      <p:grpSp>
        <p:nvGrpSpPr>
          <p:cNvPr id="11269" name="Group 32"/>
          <p:cNvGrpSpPr>
            <a:grpSpLocks/>
          </p:cNvGrpSpPr>
          <p:nvPr/>
        </p:nvGrpSpPr>
        <p:grpSpPr bwMode="auto">
          <a:xfrm>
            <a:off x="1014413" y="2209800"/>
            <a:ext cx="7672387" cy="3544888"/>
            <a:chOff x="639" y="1392"/>
            <a:chExt cx="4833" cy="2233"/>
          </a:xfrm>
        </p:grpSpPr>
        <p:sp>
          <p:nvSpPr>
            <p:cNvPr id="24594" name="Text Box 18"/>
            <p:cNvSpPr txBox="1">
              <a:spLocks noChangeArrowheads="1"/>
            </p:cNvSpPr>
            <p:nvPr/>
          </p:nvSpPr>
          <p:spPr bwMode="auto">
            <a:xfrm>
              <a:off x="2250" y="1392"/>
              <a:ext cx="1706" cy="2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20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Ставки</a:t>
              </a:r>
              <a:endParaRPr lang="ru-RU" sz="2000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5" name="Text Box 19"/>
            <p:cNvSpPr txBox="1">
              <a:spLocks noChangeArrowheads="1"/>
            </p:cNvSpPr>
            <p:nvPr/>
          </p:nvSpPr>
          <p:spPr bwMode="auto">
            <a:xfrm>
              <a:off x="639" y="2568"/>
              <a:ext cx="1327" cy="2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Універсальні</a:t>
              </a:r>
              <a:endParaRPr lang="ru-RU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6" name="Text Box 20"/>
            <p:cNvSpPr txBox="1">
              <a:spLocks noChangeArrowheads="1"/>
            </p:cNvSpPr>
            <p:nvPr/>
          </p:nvSpPr>
          <p:spPr bwMode="auto">
            <a:xfrm>
              <a:off x="3696" y="2568"/>
              <a:ext cx="734" cy="2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Тверді</a:t>
              </a:r>
              <a:endParaRPr lang="ru-RU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7" name="Text Box 21"/>
            <p:cNvSpPr txBox="1">
              <a:spLocks noChangeArrowheads="1"/>
            </p:cNvSpPr>
            <p:nvPr/>
          </p:nvSpPr>
          <p:spPr bwMode="auto">
            <a:xfrm>
              <a:off x="2060" y="2568"/>
              <a:ext cx="1492" cy="2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Диференційовані</a:t>
              </a:r>
              <a:endParaRPr lang="ru-RU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8" name="Text Box 22"/>
            <p:cNvSpPr txBox="1">
              <a:spLocks noChangeArrowheads="1"/>
            </p:cNvSpPr>
            <p:nvPr/>
          </p:nvSpPr>
          <p:spPr bwMode="auto">
            <a:xfrm>
              <a:off x="4524" y="2568"/>
              <a:ext cx="948" cy="2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Процентні</a:t>
              </a:r>
              <a:endParaRPr lang="ru-RU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599" name="Text Box 23"/>
            <p:cNvSpPr txBox="1">
              <a:spLocks noChangeArrowheads="1"/>
            </p:cNvSpPr>
            <p:nvPr/>
          </p:nvSpPr>
          <p:spPr bwMode="auto">
            <a:xfrm>
              <a:off x="3098" y="3329"/>
              <a:ext cx="948" cy="2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Фіксовані</a:t>
              </a:r>
              <a:endParaRPr lang="ru-RU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0" name="Text Box 24"/>
            <p:cNvSpPr txBox="1">
              <a:spLocks noChangeArrowheads="1"/>
            </p:cNvSpPr>
            <p:nvPr/>
          </p:nvSpPr>
          <p:spPr bwMode="auto">
            <a:xfrm>
              <a:off x="4141" y="3329"/>
              <a:ext cx="947" cy="296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20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Відносні</a:t>
              </a:r>
              <a:endParaRPr lang="ru-RU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1277" name="Freeform 25"/>
            <p:cNvSpPr>
              <a:spLocks/>
            </p:cNvSpPr>
            <p:nvPr/>
          </p:nvSpPr>
          <p:spPr bwMode="auto">
            <a:xfrm>
              <a:off x="1302" y="1981"/>
              <a:ext cx="3686" cy="603"/>
            </a:xfrm>
            <a:custGeom>
              <a:avLst/>
              <a:gdLst>
                <a:gd name="T0" fmla="*/ 0 w 7000"/>
                <a:gd name="T1" fmla="*/ 390 h 740"/>
                <a:gd name="T2" fmla="*/ 0 w 7000"/>
                <a:gd name="T3" fmla="*/ 0 h 740"/>
                <a:gd name="T4" fmla="*/ 1022 w 7000"/>
                <a:gd name="T5" fmla="*/ 0 h 740"/>
                <a:gd name="T6" fmla="*/ 1022 w 7000"/>
                <a:gd name="T7" fmla="*/ 400 h 7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000" h="740">
                  <a:moveTo>
                    <a:pt x="0" y="720"/>
                  </a:moveTo>
                  <a:lnTo>
                    <a:pt x="0" y="0"/>
                  </a:lnTo>
                  <a:lnTo>
                    <a:pt x="7000" y="0"/>
                  </a:lnTo>
                  <a:lnTo>
                    <a:pt x="7000" y="7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8" name="Line 26"/>
            <p:cNvSpPr>
              <a:spLocks noChangeShapeType="1"/>
            </p:cNvSpPr>
            <p:nvPr/>
          </p:nvSpPr>
          <p:spPr bwMode="auto">
            <a:xfrm>
              <a:off x="3134" y="1688"/>
              <a:ext cx="0" cy="293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79" name="Line 27"/>
            <p:cNvSpPr>
              <a:spLocks noChangeShapeType="1"/>
            </p:cNvSpPr>
            <p:nvPr/>
          </p:nvSpPr>
          <p:spPr bwMode="auto">
            <a:xfrm>
              <a:off x="2724" y="1981"/>
              <a:ext cx="0" cy="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0" name="Line 28"/>
            <p:cNvSpPr>
              <a:spLocks noChangeShapeType="1"/>
            </p:cNvSpPr>
            <p:nvPr/>
          </p:nvSpPr>
          <p:spPr bwMode="auto">
            <a:xfrm>
              <a:off x="3956" y="1981"/>
              <a:ext cx="0" cy="587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1281" name="Freeform 29"/>
            <p:cNvSpPr>
              <a:spLocks/>
            </p:cNvSpPr>
            <p:nvPr/>
          </p:nvSpPr>
          <p:spPr bwMode="auto">
            <a:xfrm>
              <a:off x="3572" y="2880"/>
              <a:ext cx="1022" cy="449"/>
            </a:xfrm>
            <a:custGeom>
              <a:avLst/>
              <a:gdLst>
                <a:gd name="T0" fmla="*/ 283 w 1942"/>
                <a:gd name="T1" fmla="*/ 293 h 551"/>
                <a:gd name="T2" fmla="*/ 140 w 1942"/>
                <a:gd name="T3" fmla="*/ 0 h 551"/>
                <a:gd name="T4" fmla="*/ 0 w 1942"/>
                <a:gd name="T5" fmla="*/ 298 h 551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1942" h="551">
                  <a:moveTo>
                    <a:pt x="1942" y="540"/>
                  </a:moveTo>
                  <a:lnTo>
                    <a:pt x="962" y="0"/>
                  </a:lnTo>
                  <a:lnTo>
                    <a:pt x="0" y="551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24606" name="Text Box 30"/>
            <p:cNvSpPr txBox="1">
              <a:spLocks noChangeArrowheads="1"/>
            </p:cNvSpPr>
            <p:nvPr/>
          </p:nvSpPr>
          <p:spPr bwMode="auto">
            <a:xfrm>
              <a:off x="829" y="2128"/>
              <a:ext cx="2369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Від обсягу оподаткування</a:t>
              </a:r>
              <a:endParaRPr lang="ru-RU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4607" name="Text Box 31"/>
            <p:cNvSpPr txBox="1">
              <a:spLocks noChangeArrowheads="1"/>
            </p:cNvSpPr>
            <p:nvPr/>
          </p:nvSpPr>
          <p:spPr bwMode="auto">
            <a:xfrm>
              <a:off x="3552" y="2128"/>
              <a:ext cx="1800" cy="44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2000" i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За побудовою</a:t>
              </a:r>
              <a:endParaRPr lang="ru-RU" sz="20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274638"/>
            <a:ext cx="7620000" cy="788987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b="1" smtClean="0"/>
              <a:t>Види податкових ставок</a:t>
            </a:r>
            <a:endParaRPr lang="ru-RU" sz="3600" smtClean="0"/>
          </a:p>
        </p:txBody>
      </p:sp>
      <p:grpSp>
        <p:nvGrpSpPr>
          <p:cNvPr id="12293" name="Group 31"/>
          <p:cNvGrpSpPr>
            <a:grpSpLocks/>
          </p:cNvGrpSpPr>
          <p:nvPr/>
        </p:nvGrpSpPr>
        <p:grpSpPr bwMode="auto">
          <a:xfrm>
            <a:off x="1166813" y="1412875"/>
            <a:ext cx="7367587" cy="4987925"/>
            <a:chOff x="735" y="890"/>
            <a:chExt cx="4641" cy="3142"/>
          </a:xfrm>
        </p:grpSpPr>
        <p:sp>
          <p:nvSpPr>
            <p:cNvPr id="29714" name="Text Box 18"/>
            <p:cNvSpPr txBox="1">
              <a:spLocks noChangeArrowheads="1"/>
            </p:cNvSpPr>
            <p:nvPr/>
          </p:nvSpPr>
          <p:spPr bwMode="auto">
            <a:xfrm>
              <a:off x="2187" y="890"/>
              <a:ext cx="1638" cy="384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1600" b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Види податкових ставок</a:t>
              </a:r>
              <a:endParaRPr lang="ru-RU" sz="1600" b="1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15" name="Text Box 19"/>
            <p:cNvSpPr txBox="1">
              <a:spLocks noChangeArrowheads="1"/>
            </p:cNvSpPr>
            <p:nvPr/>
          </p:nvSpPr>
          <p:spPr bwMode="auto">
            <a:xfrm>
              <a:off x="735" y="1968"/>
              <a:ext cx="1153" cy="6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1600" dirty="0" err="1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Адвалорні</a:t>
              </a:r>
              <a:endParaRPr lang="uk-UA" sz="1600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  <a:p>
              <a:pPr algn="ctr">
                <a:defRPr/>
              </a:pPr>
              <a:r>
                <a:rPr lang="uk-UA" sz="1600" dirty="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(у % до бази оподаткування)</a:t>
              </a:r>
              <a:endParaRPr lang="ru-RU" sz="1600" dirty="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16" name="Text Box 20"/>
            <p:cNvSpPr txBox="1">
              <a:spLocks noChangeArrowheads="1"/>
            </p:cNvSpPr>
            <p:nvPr/>
          </p:nvSpPr>
          <p:spPr bwMode="auto">
            <a:xfrm>
              <a:off x="1342" y="3293"/>
              <a:ext cx="910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16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Регресивні</a:t>
              </a:r>
              <a:endParaRPr lang="ru-RU" sz="16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17" name="Text Box 21"/>
            <p:cNvSpPr txBox="1">
              <a:spLocks noChangeArrowheads="1"/>
            </p:cNvSpPr>
            <p:nvPr/>
          </p:nvSpPr>
          <p:spPr bwMode="auto">
            <a:xfrm>
              <a:off x="1979" y="1968"/>
              <a:ext cx="1729" cy="6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16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Специфічні</a:t>
              </a:r>
            </a:p>
            <a:p>
              <a:pPr algn="ctr">
                <a:defRPr/>
              </a:pPr>
              <a:r>
                <a:rPr lang="uk-UA" sz="16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(у твердих сумах з одиниці виміру натурального показника)</a:t>
              </a:r>
              <a:endParaRPr lang="ru-RU" sz="16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18" name="Text Box 22"/>
            <p:cNvSpPr txBox="1">
              <a:spLocks noChangeArrowheads="1"/>
            </p:cNvSpPr>
            <p:nvPr/>
          </p:nvSpPr>
          <p:spPr bwMode="auto">
            <a:xfrm>
              <a:off x="3799" y="1968"/>
              <a:ext cx="1577" cy="682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16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Змішані</a:t>
              </a:r>
            </a:p>
            <a:p>
              <a:pPr algn="ctr">
                <a:defRPr/>
              </a:pPr>
              <a:r>
                <a:rPr lang="uk-UA" sz="16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(одночасно у % до бази оподаткування та у твердих сумах)</a:t>
              </a:r>
              <a:endParaRPr lang="ru-RU" sz="16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19" name="Text Box 23"/>
            <p:cNvSpPr txBox="1">
              <a:spLocks noChangeArrowheads="1"/>
            </p:cNvSpPr>
            <p:nvPr/>
          </p:nvSpPr>
          <p:spPr bwMode="auto">
            <a:xfrm>
              <a:off x="1342" y="2870"/>
              <a:ext cx="910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16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Прогресивні</a:t>
              </a:r>
              <a:endParaRPr lang="ru-RU" sz="16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29720" name="Text Box 24"/>
            <p:cNvSpPr txBox="1">
              <a:spLocks noChangeArrowheads="1"/>
            </p:cNvSpPr>
            <p:nvPr/>
          </p:nvSpPr>
          <p:spPr bwMode="auto">
            <a:xfrm>
              <a:off x="1342" y="3715"/>
              <a:ext cx="910" cy="317"/>
            </a:xfrm>
            <a:prstGeom prst="rect">
              <a:avLst/>
            </a:prstGeom>
            <a:noFill/>
            <a:ln w="9525">
              <a:solidFill>
                <a:schemeClr val="tx1"/>
              </a:solidFill>
              <a:miter lim="800000"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pPr algn="ctr">
                <a:defRPr/>
              </a:pPr>
              <a:r>
                <a:rPr lang="uk-UA" sz="1600">
                  <a:effectLst>
                    <a:outerShdw blurRad="38100" dist="38100" dir="2700000" algn="tl">
                      <a:srgbClr val="000000"/>
                    </a:outerShdw>
                  </a:effectLst>
                </a:rPr>
                <a:t>Специфічні</a:t>
              </a:r>
              <a:endParaRPr lang="ru-RU" sz="1600">
                <a:effectLst>
                  <a:outerShdw blurRad="38100" dist="38100" dir="2700000" algn="tl">
                    <a:srgbClr val="000000"/>
                  </a:outerShdw>
                </a:effectLst>
              </a:endParaRPr>
            </a:p>
          </p:txBody>
        </p:sp>
        <p:sp>
          <p:nvSpPr>
            <p:cNvPr id="12301" name="Freeform 25"/>
            <p:cNvSpPr>
              <a:spLocks/>
            </p:cNvSpPr>
            <p:nvPr/>
          </p:nvSpPr>
          <p:spPr bwMode="auto">
            <a:xfrm>
              <a:off x="1372" y="1507"/>
              <a:ext cx="3246" cy="434"/>
            </a:xfrm>
            <a:custGeom>
              <a:avLst/>
              <a:gdLst>
                <a:gd name="T0" fmla="*/ 0 w 7000"/>
                <a:gd name="T1" fmla="*/ 145 h 740"/>
                <a:gd name="T2" fmla="*/ 0 w 7000"/>
                <a:gd name="T3" fmla="*/ 0 h 740"/>
                <a:gd name="T4" fmla="*/ 698 w 7000"/>
                <a:gd name="T5" fmla="*/ 0 h 740"/>
                <a:gd name="T6" fmla="*/ 698 w 7000"/>
                <a:gd name="T7" fmla="*/ 150 h 740"/>
                <a:gd name="T8" fmla="*/ 0 60000 65536"/>
                <a:gd name="T9" fmla="*/ 0 60000 65536"/>
                <a:gd name="T10" fmla="*/ 0 60000 65536"/>
                <a:gd name="T11" fmla="*/ 0 60000 65536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0" t="0" r="r" b="b"/>
              <a:pathLst>
                <a:path w="7000" h="740">
                  <a:moveTo>
                    <a:pt x="0" y="720"/>
                  </a:moveTo>
                  <a:lnTo>
                    <a:pt x="0" y="0"/>
                  </a:lnTo>
                  <a:lnTo>
                    <a:pt x="7000" y="0"/>
                  </a:lnTo>
                  <a:lnTo>
                    <a:pt x="7000" y="740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2" name="Line 26"/>
            <p:cNvSpPr>
              <a:spLocks noChangeShapeType="1"/>
            </p:cNvSpPr>
            <p:nvPr/>
          </p:nvSpPr>
          <p:spPr bwMode="auto">
            <a:xfrm>
              <a:off x="3010" y="1296"/>
              <a:ext cx="0" cy="211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3" name="Line 27"/>
            <p:cNvSpPr>
              <a:spLocks noChangeShapeType="1"/>
            </p:cNvSpPr>
            <p:nvPr/>
          </p:nvSpPr>
          <p:spPr bwMode="auto">
            <a:xfrm>
              <a:off x="2889" y="1507"/>
              <a:ext cx="0" cy="422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4" name="Freeform 28"/>
            <p:cNvSpPr>
              <a:spLocks/>
            </p:cNvSpPr>
            <p:nvPr/>
          </p:nvSpPr>
          <p:spPr bwMode="auto">
            <a:xfrm>
              <a:off x="969" y="2659"/>
              <a:ext cx="364" cy="1214"/>
            </a:xfrm>
            <a:custGeom>
              <a:avLst/>
              <a:gdLst>
                <a:gd name="T0" fmla="*/ 3 w 720"/>
                <a:gd name="T1" fmla="*/ 0 h 2069"/>
                <a:gd name="T2" fmla="*/ 0 w 720"/>
                <a:gd name="T3" fmla="*/ 418 h 2069"/>
                <a:gd name="T4" fmla="*/ 93 w 720"/>
                <a:gd name="T5" fmla="*/ 418 h 2069"/>
                <a:gd name="T6" fmla="*/ 0 60000 65536"/>
                <a:gd name="T7" fmla="*/ 0 60000 65536"/>
                <a:gd name="T8" fmla="*/ 0 60000 65536"/>
              </a:gdLst>
              <a:ahLst/>
              <a:cxnLst>
                <a:cxn ang="T6">
                  <a:pos x="T0" y="T1"/>
                </a:cxn>
                <a:cxn ang="T7">
                  <a:pos x="T2" y="T3"/>
                </a:cxn>
                <a:cxn ang="T8">
                  <a:pos x="T4" y="T5"/>
                </a:cxn>
              </a:cxnLst>
              <a:rect l="0" t="0" r="r" b="b"/>
              <a:pathLst>
                <a:path w="720" h="2069">
                  <a:moveTo>
                    <a:pt x="18" y="0"/>
                  </a:moveTo>
                  <a:lnTo>
                    <a:pt x="0" y="2069"/>
                  </a:lnTo>
                  <a:lnTo>
                    <a:pt x="720" y="2069"/>
                  </a:lnTo>
                </a:path>
              </a:pathLst>
            </a:custGeom>
            <a:noFill/>
            <a:ln w="9525">
              <a:solidFill>
                <a:schemeClr val="tx1"/>
              </a:solidFill>
              <a:round/>
              <a:headEnd type="none" w="med" len="med"/>
              <a:tailEnd type="none" w="med" len="med"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5" name="Line 29"/>
            <p:cNvSpPr>
              <a:spLocks noChangeShapeType="1"/>
            </p:cNvSpPr>
            <p:nvPr/>
          </p:nvSpPr>
          <p:spPr bwMode="auto">
            <a:xfrm>
              <a:off x="968" y="3011"/>
              <a:ext cx="3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  <p:sp>
          <p:nvSpPr>
            <p:cNvPr id="12306" name="Line 30"/>
            <p:cNvSpPr>
              <a:spLocks noChangeShapeType="1"/>
            </p:cNvSpPr>
            <p:nvPr/>
          </p:nvSpPr>
          <p:spPr bwMode="auto">
            <a:xfrm>
              <a:off x="968" y="3445"/>
              <a:ext cx="364" cy="0"/>
            </a:xfrm>
            <a:prstGeom prst="line">
              <a:avLst/>
            </a:prstGeom>
            <a:noFill/>
            <a:ln w="9525">
              <a:solidFill>
                <a:schemeClr val="tx1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ru-RU"/>
            </a:p>
          </p:txBody>
        </p:sp>
      </p:grp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title"/>
          </p:nvPr>
        </p:nvSpPr>
        <p:spPr>
          <a:xfrm>
            <a:off x="1066800" y="1219200"/>
            <a:ext cx="7620000" cy="1219200"/>
          </a:xfrm>
        </p:spPr>
        <p:txBody>
          <a:bodyPr/>
          <a:lstStyle/>
          <a:p>
            <a:pPr eaLnBrk="1" hangingPunct="1">
              <a:defRPr/>
            </a:pPr>
            <a:r>
              <a:rPr lang="uk-UA" sz="3600" smtClean="0"/>
              <a:t>Наукові критерії побудови податкової політики:</a:t>
            </a:r>
          </a:p>
        </p:txBody>
      </p:sp>
      <p:sp>
        <p:nvSpPr>
          <p:cNvPr id="32771" name="Rectangle 3"/>
          <p:cNvSpPr>
            <a:spLocks noGrp="1" noChangeArrowheads="1"/>
          </p:cNvSpPr>
          <p:nvPr>
            <p:ph idx="1"/>
          </p:nvPr>
        </p:nvSpPr>
        <p:spPr>
          <a:xfrm>
            <a:off x="1143000" y="2960688"/>
            <a:ext cx="7543800" cy="2419350"/>
          </a:xfrm>
        </p:spPr>
        <p:txBody>
          <a:bodyPr/>
          <a:lstStyle/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  <a:defRPr/>
            </a:pPr>
            <a:r>
              <a:rPr lang="uk-UA" smtClean="0">
                <a:latin typeface="Arial" charset="0"/>
              </a:rPr>
              <a:t>фіскальна достатність;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  <a:defRPr/>
            </a:pPr>
            <a:r>
              <a:rPr lang="uk-UA" smtClean="0">
                <a:latin typeface="Arial" charset="0"/>
              </a:rPr>
              <a:t>економічна ефективність;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  <a:defRPr/>
            </a:pPr>
            <a:r>
              <a:rPr lang="uk-UA" smtClean="0">
                <a:latin typeface="Arial" charset="0"/>
              </a:rPr>
              <a:t>соціальна справедливість;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  <a:defRPr/>
            </a:pPr>
            <a:r>
              <a:rPr lang="uk-UA" smtClean="0">
                <a:latin typeface="Arial" charset="0"/>
              </a:rPr>
              <a:t>стабільність;</a:t>
            </a:r>
          </a:p>
          <a:p>
            <a:pPr lvl="1" eaLnBrk="1" hangingPunct="1">
              <a:lnSpc>
                <a:spcPct val="90000"/>
              </a:lnSpc>
              <a:buFont typeface="Wingdings" pitchFamily="2" charset="2"/>
              <a:buChar char="Ш"/>
              <a:defRPr/>
            </a:pPr>
            <a:r>
              <a:rPr lang="uk-UA" smtClean="0">
                <a:latin typeface="Arial" charset="0"/>
              </a:rPr>
              <a:t>гнучкість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Поток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603</TotalTime>
  <Words>181</Words>
  <Application>Microsoft Office PowerPoint</Application>
  <PresentationFormat>Экран (4:3)</PresentationFormat>
  <Paragraphs>60</Paragraphs>
  <Slides>10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8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10</vt:i4>
      </vt:variant>
    </vt:vector>
  </HeadingPairs>
  <TitlesOfParts>
    <vt:vector size="19" baseType="lpstr">
      <vt:lpstr>Arial</vt:lpstr>
      <vt:lpstr>Calibri</vt:lpstr>
      <vt:lpstr>Constantia</vt:lpstr>
      <vt:lpstr>Segoe UI Symbol</vt:lpstr>
      <vt:lpstr>Tahoma</vt:lpstr>
      <vt:lpstr>Times New Roman</vt:lpstr>
      <vt:lpstr>Wingdings</vt:lpstr>
      <vt:lpstr>Wingdings 2</vt:lpstr>
      <vt:lpstr>Поток</vt:lpstr>
      <vt:lpstr>Викладач: к.е.н. Тітенко З.М.</vt:lpstr>
      <vt:lpstr>План</vt:lpstr>
      <vt:lpstr>Презентация PowerPoint</vt:lpstr>
      <vt:lpstr>Форми перерахування податків</vt:lpstr>
      <vt:lpstr>Функції податків</vt:lpstr>
      <vt:lpstr>Елементи системи оподаткування</vt:lpstr>
      <vt:lpstr>Податкові ставки</vt:lpstr>
      <vt:lpstr>Види податкових ставок</vt:lpstr>
      <vt:lpstr>Наукові критерії побудови податкової політики:</vt:lpstr>
      <vt:lpstr>Дякую за увагу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максим</dc:creator>
  <cp:lastModifiedBy>зоя</cp:lastModifiedBy>
  <cp:revision>24</cp:revision>
  <cp:lastPrinted>1601-01-01T00:00:00Z</cp:lastPrinted>
  <dcterms:created xsi:type="dcterms:W3CDTF">1601-01-01T00:00:00Z</dcterms:created>
  <dcterms:modified xsi:type="dcterms:W3CDTF">2020-09-23T06:02:41Z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