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82" r:id="rId2"/>
    <p:sldId id="257" r:id="rId3"/>
    <p:sldId id="261" r:id="rId4"/>
    <p:sldId id="258" r:id="rId5"/>
    <p:sldId id="277" r:id="rId6"/>
    <p:sldId id="262" r:id="rId7"/>
    <p:sldId id="287" r:id="rId8"/>
    <p:sldId id="264" r:id="rId9"/>
    <p:sldId id="265" r:id="rId10"/>
    <p:sldId id="270" r:id="rId11"/>
    <p:sldId id="275" r:id="rId12"/>
    <p:sldId id="278" r:id="rId13"/>
    <p:sldId id="279" r:id="rId14"/>
    <p:sldId id="28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56"/>
  </p:normalViewPr>
  <p:slideViewPr>
    <p:cSldViewPr>
      <p:cViewPr varScale="1">
        <p:scale>
          <a:sx n="79" d="100"/>
          <a:sy n="79" d="100"/>
        </p:scale>
        <p:origin x="1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Volumes/Transcend/&#1055;&#1086;&#1076;&#1072;&#1090;&#1082;&#1086;&#1074;&#1072;%20&#1089;&#1080;&#1089;&#1090;&#1077;&#1084;&#1072;/&#1072;&#1082;&#1094;&#1080;&#10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Лист1!$B$26</c:f>
              <c:strCache>
                <c:ptCount val="1"/>
                <c:pt idx="0">
                  <c:v>Акцизний податок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Лист1!$C$25:$L$25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Лист1!$C$26:$L$26</c:f>
              <c:numCache>
                <c:formatCode>General</c:formatCode>
                <c:ptCount val="10"/>
                <c:pt idx="0">
                  <c:v>45099.6</c:v>
                </c:pt>
                <c:pt idx="1">
                  <c:v>70795.199999999997</c:v>
                </c:pt>
                <c:pt idx="2">
                  <c:v>101750.7</c:v>
                </c:pt>
                <c:pt idx="3">
                  <c:v>121449.4</c:v>
                </c:pt>
                <c:pt idx="4">
                  <c:v>132649.79999999999</c:v>
                </c:pt>
                <c:pt idx="5">
                  <c:v>130752</c:v>
                </c:pt>
                <c:pt idx="6">
                  <c:v>138296</c:v>
                </c:pt>
                <c:pt idx="7">
                  <c:v>162450</c:v>
                </c:pt>
                <c:pt idx="8">
                  <c:v>102353</c:v>
                </c:pt>
                <c:pt idx="9">
                  <c:v>167346.6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B-C248-AB69-B36C0426F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54880"/>
        <c:axId val="45224320"/>
      </c:barChart>
      <c:lineChart>
        <c:grouping val="standard"/>
        <c:varyColors val="0"/>
        <c:ser>
          <c:idx val="1"/>
          <c:order val="1"/>
          <c:tx>
            <c:strRef>
              <c:f>Лист1!$B$27</c:f>
              <c:strCache>
                <c:ptCount val="1"/>
                <c:pt idx="0">
                  <c:v>% у доходаї Державного бюджету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Лист1!$C$25:$L$25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Лист1!$C$27:$L$27</c:f>
              <c:numCache>
                <c:formatCode>0.00</c:formatCode>
                <c:ptCount val="10"/>
                <c:pt idx="0">
                  <c:v>12.629962345015544</c:v>
                </c:pt>
                <c:pt idx="1">
                  <c:v>13.240300822076442</c:v>
                </c:pt>
                <c:pt idx="2">
                  <c:v>16.510380292696606</c:v>
                </c:pt>
                <c:pt idx="3">
                  <c:v>15.306653202962938</c:v>
                </c:pt>
                <c:pt idx="4">
                  <c:v>14.292389875434603</c:v>
                </c:pt>
                <c:pt idx="5">
                  <c:v>12.36</c:v>
                </c:pt>
                <c:pt idx="6">
                  <c:v>12.86</c:v>
                </c:pt>
                <c:pt idx="7">
                  <c:v>12.53</c:v>
                </c:pt>
                <c:pt idx="8">
                  <c:v>5.73</c:v>
                </c:pt>
                <c:pt idx="9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DB-C248-AB69-B36C0426F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114176"/>
        <c:axId val="74266112"/>
      </c:lineChart>
      <c:catAx>
        <c:axId val="445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224320"/>
        <c:crosses val="autoZero"/>
        <c:auto val="1"/>
        <c:lblAlgn val="ctr"/>
        <c:lblOffset val="100"/>
        <c:noMultiLvlLbl val="0"/>
      </c:catAx>
      <c:valAx>
        <c:axId val="4522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554880"/>
        <c:crosses val="autoZero"/>
        <c:crossBetween val="between"/>
      </c:valAx>
      <c:valAx>
        <c:axId val="74266112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crossAx val="72114176"/>
        <c:crosses val="max"/>
        <c:crossBetween val="between"/>
      </c:valAx>
      <c:catAx>
        <c:axId val="72114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266112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7F57E-FA76-4BC4-B311-1ABC80F9D1D9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CE0D0-68F2-43B0-B04E-A84CF182CA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3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8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76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407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882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9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6DFD3-2ACF-41C9-838C-A9360E39C9FF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5A55E-A46A-4173-B83B-45F4D5ED13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77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0A80B-0498-4E04-8BA9-D9D40F4F4CA7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1B81-A3EF-40A6-A0E6-81EC14277E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5FF7C5-A4D1-4BF0-952F-62A60F18268F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DAA3C-0EF9-4C69-9BB5-2EE09DCF3A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69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F00FE-34C4-42BD-AB1C-65B1CA2A0986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B579A-6846-4275-B370-B9F99E845A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5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B49DE-102C-439E-8407-1A4131A9CB16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ADC93-4899-46A1-BE4A-11D043ABBA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35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3AC4D-447A-49EC-A199-9461AAB9A9FD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B0246-8397-48C2-B751-C0400A07C2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6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D7FE3A-FB37-44BA-B123-CB0AAAE7C76B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69728-28D2-4003-9861-86317EDB4E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67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34F711-1697-47ED-8EDB-0ED40B856797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87CF4-1778-42FF-A43A-0F0800DC4A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50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19561-D5B6-4BB2-8953-6C75ABC43063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1FE47-0CBE-445D-BB69-710CB5084B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6BB3A1-2F09-4668-BC25-E2395ABC3587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C7EF6-F2B7-4E30-A8B9-8D5FEF829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733A6E-358C-4023-8447-80C6A4DA08FC}" type="datetimeFigureOut">
              <a:rPr lang="ru-RU" smtClean="0"/>
              <a:pPr>
                <a:defRPr/>
              </a:pPr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B02F18B-D626-4F78-A338-3BC6E7D7F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9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1928813" y="1857375"/>
            <a:ext cx="5006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>
                <a:latin typeface="Times New Roman" pitchFamily="18" charset="0"/>
                <a:cs typeface="Times New Roman" pitchFamily="18" charset="0"/>
              </a:rPr>
              <a:t>АКЦИЗНИЙ ПОДАТОК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Ð ÐµÐ·ÑÐ»ÑÑÐ°Ñ Ð¿Ð¾ÑÑÐºÑ Ð·Ð¾Ð±ÑÐ°Ð¶ÐµÐ½Ñ Ð·Ð° Ð·Ð°Ð¿Ð¸ÑÐ¾Ð¼ &quot;Ð°ÐºÑÐ¸Ð·Ð½Ð¸Ð¹ Ð¿Ð¾Ð´Ð°ÑÐ¾Ð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71563"/>
            <a:ext cx="63817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00750" y="5657850"/>
            <a:ext cx="3143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7013"/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Викладач: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227013" eaLnBrk="0" hangingPunct="0"/>
            <a:r>
              <a:rPr lang="uk-UA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к.е.н. Тітенко З.М.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227013" eaLnBrk="0" hangingPunct="0"/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1295400" y="457200"/>
            <a:ext cx="60960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>
                <a:latin typeface="+mn-lt"/>
              </a:rPr>
              <a:t>4. ВИДИ СТАВОК АКЦИЗНОГО ПОДАТКУ</a:t>
            </a:r>
            <a:endParaRPr lang="ru-RU" b="1">
              <a:latin typeface="+mn-lt"/>
            </a:endParaRP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381000" y="1447800"/>
            <a:ext cx="23622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Адвалорні ставки </a:t>
            </a:r>
            <a:endParaRPr lang="ru-RU" sz="2000">
              <a:latin typeface="+mn-lt"/>
            </a:endParaRP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3000375" y="1428750"/>
            <a:ext cx="27432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Специфічні ставки</a:t>
            </a:r>
            <a:endParaRPr lang="ru-RU" sz="2000">
              <a:latin typeface="+mn-lt"/>
            </a:endParaRP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6019800" y="1447800"/>
            <a:ext cx="26670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Адвалорні та специфічні одночасно (змішана)</a:t>
            </a:r>
            <a:endParaRPr lang="ru-RU">
              <a:latin typeface="+mn-lt"/>
            </a:endParaRPr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304800" y="2514600"/>
            <a:ext cx="2438400" cy="1828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Встановлюють у відсотках до вартості товару </a:t>
            </a:r>
            <a:endParaRPr lang="ru-RU" sz="2000">
              <a:latin typeface="+mn-lt"/>
            </a:endParaRP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2971800" y="2514600"/>
            <a:ext cx="2743200" cy="1914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Встановлюють у грошовому виразі на одиницю товару, представлену у фізичних одиницях виміру (кг, л, см</a:t>
            </a:r>
            <a:r>
              <a:rPr lang="uk-UA" baseline="30000">
                <a:latin typeface="+mn-lt"/>
              </a:rPr>
              <a:t>3</a:t>
            </a:r>
            <a:r>
              <a:rPr lang="uk-UA">
                <a:latin typeface="+mn-lt"/>
              </a:rPr>
              <a:t>, штуки)</a:t>
            </a:r>
            <a:endParaRPr lang="ru-RU">
              <a:latin typeface="+mn-lt"/>
            </a:endParaRPr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6019800" y="2514600"/>
            <a:ext cx="2667000" cy="1914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Встановлюють одночасно за ставками у відсотках до вартості товару та у твердих сумах з одиниці реалізованого товару (продукції)</a:t>
            </a:r>
            <a:endParaRPr lang="ru-RU">
              <a:latin typeface="+mn-lt"/>
            </a:endParaRP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2971800" y="4572000"/>
            <a:ext cx="2743200" cy="20716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>
                <a:latin typeface="+mn-lt"/>
              </a:rPr>
              <a:t>Застосовуються до підакцизних товарів (продукції) таких як: спирт етиловий, алкогольні напої, пиво; нафтопродукти, скраплений газ</a:t>
            </a:r>
            <a:r>
              <a:rPr lang="ru-RU" sz="1600">
                <a:latin typeface="+mn-lt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>
                <a:latin typeface="+mn-lt"/>
              </a:rPr>
              <a:t>транспортні засоби</a:t>
            </a:r>
            <a:endParaRPr lang="ru-RU" sz="1600">
              <a:latin typeface="+mn-lt"/>
            </a:endParaRP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943600" y="4648200"/>
            <a:ext cx="2743200" cy="199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>
                <a:latin typeface="+mn-lt"/>
              </a:rPr>
              <a:t>Застосовуються до тютюнових виробів, тютюну та промислових замінників тютюну</a:t>
            </a:r>
            <a:r>
              <a:rPr lang="ru-RU" sz="1600">
                <a:latin typeface="+mn-lt"/>
              </a:rPr>
              <a:t> </a:t>
            </a:r>
          </a:p>
        </p:txBody>
      </p:sp>
      <p:sp>
        <p:nvSpPr>
          <p:cNvPr id="24586" name="Line 33"/>
          <p:cNvSpPr>
            <a:spLocks noChangeShapeType="1"/>
          </p:cNvSpPr>
          <p:nvPr/>
        </p:nvSpPr>
        <p:spPr bwMode="auto">
          <a:xfrm>
            <a:off x="1752600" y="1219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34"/>
          <p:cNvSpPr>
            <a:spLocks noChangeShapeType="1"/>
          </p:cNvSpPr>
          <p:nvPr/>
        </p:nvSpPr>
        <p:spPr bwMode="auto">
          <a:xfrm>
            <a:off x="43434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35"/>
          <p:cNvSpPr>
            <a:spLocks noChangeShapeType="1"/>
          </p:cNvSpPr>
          <p:nvPr/>
        </p:nvSpPr>
        <p:spPr bwMode="auto">
          <a:xfrm>
            <a:off x="1752600" y="121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36"/>
          <p:cNvSpPr>
            <a:spLocks noChangeShapeType="1"/>
          </p:cNvSpPr>
          <p:nvPr/>
        </p:nvSpPr>
        <p:spPr bwMode="auto">
          <a:xfrm>
            <a:off x="6934200" y="121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37"/>
          <p:cNvSpPr>
            <a:spLocks noChangeShapeType="1"/>
          </p:cNvSpPr>
          <p:nvPr/>
        </p:nvSpPr>
        <p:spPr bwMode="auto">
          <a:xfrm>
            <a:off x="4343400" y="121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38"/>
          <p:cNvSpPr>
            <a:spLocks noChangeShapeType="1"/>
          </p:cNvSpPr>
          <p:nvPr/>
        </p:nvSpPr>
        <p:spPr bwMode="auto">
          <a:xfrm flipH="1">
            <a:off x="17526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Line 39"/>
          <p:cNvSpPr>
            <a:spLocks noChangeShapeType="1"/>
          </p:cNvSpPr>
          <p:nvPr/>
        </p:nvSpPr>
        <p:spPr bwMode="auto">
          <a:xfrm>
            <a:off x="43434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40"/>
          <p:cNvSpPr>
            <a:spLocks noChangeShapeType="1"/>
          </p:cNvSpPr>
          <p:nvPr/>
        </p:nvSpPr>
        <p:spPr bwMode="auto">
          <a:xfrm>
            <a:off x="69342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Line 41"/>
          <p:cNvSpPr>
            <a:spLocks noChangeShapeType="1"/>
          </p:cNvSpPr>
          <p:nvPr/>
        </p:nvSpPr>
        <p:spPr bwMode="auto">
          <a:xfrm>
            <a:off x="43434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5" name="Line 42"/>
          <p:cNvSpPr>
            <a:spLocks noChangeShapeType="1"/>
          </p:cNvSpPr>
          <p:nvPr/>
        </p:nvSpPr>
        <p:spPr bwMode="auto">
          <a:xfrm>
            <a:off x="69342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447800" y="304800"/>
            <a:ext cx="6767513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>
                <a:latin typeface="+mn-lt"/>
              </a:rPr>
              <a:t>Базою оподаткування у разі обчислення податку із застосуванням адвалорних ставок є: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04800" y="1752600"/>
            <a:ext cx="2667000" cy="46053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+mn-lt"/>
              </a:rPr>
              <a:t>вартість реалізованого товару, виробленого на митній території України, за встановленими виробником максимальними роздрібними цінами з урахуванням податку на додану вартість;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214688" y="1785938"/>
            <a:ext cx="2514600" cy="45005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+mn-lt"/>
              </a:rPr>
              <a:t>вартість товарів, що ввозяться на митну територію України, за встановленими імпортером максимальними роздрібними цінами на товари, які він імпортує, з урахуванням податку на додану вартість 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5943600" y="1752600"/>
            <a:ext cx="2743200" cy="213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+mn-lt"/>
              </a:rPr>
              <a:t>вартість реалізованої електричної енергії без податку на додану вартість</a:t>
            </a:r>
          </a:p>
        </p:txBody>
      </p:sp>
      <p:sp>
        <p:nvSpPr>
          <p:cNvPr id="25605" name="Line 9"/>
          <p:cNvSpPr>
            <a:spLocks noChangeShapeType="1"/>
          </p:cNvSpPr>
          <p:nvPr/>
        </p:nvSpPr>
        <p:spPr bwMode="auto">
          <a:xfrm flipH="1">
            <a:off x="1676400" y="1295400"/>
            <a:ext cx="2971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46482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>
            <a:off x="4648200" y="1295400"/>
            <a:ext cx="2667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ÐÐ¾ÑÑÐ´Ð¾Ðº Ð¾Ð±ÑÐ¸ÑÐ»ÐµÐ½Ð½Ñ Ð¿Ð¾Ð´Ð°ÑÐºÑ Ð· ÑÐ¾Ð²Ð°ÑÑÐ², ÑÐºÑ Ð²Ð²Ð¾Ð·ÑÑÑÑÑ Ð½Ð° Ð¼Ð¸ÑÐ½Ñ ÑÐµÑÐ¸ÑÐ¾ÑÑÑ Ð£ÐºÑÐ°ÑÐ½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25"/>
            <a:ext cx="9144000" cy="610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447800" y="304800"/>
            <a:ext cx="64770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ПОДАТКОВІ ЗОБОВ'ЯЗАННЯ З АКЦИЗНОГО ПОДАТКУ виникають</a:t>
            </a:r>
            <a:endParaRPr lang="ru-RU" sz="2000">
              <a:latin typeface="+mn-lt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04800" y="1752600"/>
            <a:ext cx="2667000" cy="213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За товарами виготовленими в Україні</a:t>
            </a:r>
            <a:endParaRPr lang="ru-RU" sz="2000">
              <a:latin typeface="+mn-lt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200400" y="1752600"/>
            <a:ext cx="2514600" cy="213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За імпортованими товарами</a:t>
            </a:r>
            <a:endParaRPr lang="ru-RU" sz="2000">
              <a:latin typeface="+mn-lt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04800" y="4114800"/>
            <a:ext cx="2743200" cy="2362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>
                <a:latin typeface="+mn-lt"/>
              </a:rPr>
              <a:t>На дату їх реалізації виробником (тобто відвантаження за договорами, що передбачають перехід права власності</a:t>
            </a:r>
            <a:endParaRPr lang="ru-RU" sz="2000">
              <a:latin typeface="+mn-lt"/>
            </a:endParaRP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3200400" y="4114800"/>
            <a:ext cx="2438400" cy="2362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Дата подання митному органу митної декларації</a:t>
            </a:r>
            <a:r>
              <a:rPr lang="ru-RU">
                <a:latin typeface="+mn-lt"/>
              </a:rPr>
              <a:t> 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5943600" y="1752600"/>
            <a:ext cx="2743200" cy="213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+mn-lt"/>
              </a:rPr>
              <a:t>Щодо постачання електроене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6019800" y="4114800"/>
            <a:ext cx="2667000" cy="2362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+mn-lt"/>
              </a:rPr>
              <a:t>Дата підписання акту прийому-передачі електроенергії.</a:t>
            </a:r>
            <a:endParaRPr lang="uk-UA">
              <a:latin typeface="+mn-lt"/>
            </a:endParaRP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1676400" y="1295400"/>
            <a:ext cx="2971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46482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>
            <a:off x="4648200" y="1295400"/>
            <a:ext cx="2667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>
            <a:off x="44958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16764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73914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142875" y="3000375"/>
            <a:ext cx="8229600" cy="1143000"/>
          </a:xfrm>
        </p:spPr>
        <p:txBody>
          <a:bodyPr/>
          <a:lstStyle/>
          <a:p>
            <a:pPr algn="ctr"/>
            <a:r>
              <a:rPr lang="uk-UA" i="1"/>
              <a:t>ДЯКУЮ ЗА УВАГУ</a:t>
            </a:r>
            <a:endParaRPr lang="ru-RU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071563"/>
            <a:ext cx="7997825" cy="5357812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</a:pPr>
            <a:r>
              <a:rPr lang="uk-UA" sz="3400" dirty="0">
                <a:solidFill>
                  <a:schemeClr val="tx1"/>
                </a:solidFill>
              </a:rPr>
              <a:t>План</a:t>
            </a:r>
          </a:p>
          <a:p>
            <a:pPr marR="0" algn="ctr">
              <a:lnSpc>
                <a:spcPct val="80000"/>
              </a:lnSpc>
            </a:pP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Поняття акцизного податку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Об’єкти оподаткування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Операції, що звільнені від оподаткування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Ставки АП та база оподаткування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uk-U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Порядок визначення і сплати податку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endParaRPr lang="ru-RU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3400" y="1295400"/>
            <a:ext cx="81534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3200" b="1">
                <a:latin typeface="Times New Roman" pitchFamily="18" charset="0"/>
              </a:rPr>
              <a:t> АКЦИЗИ – </a:t>
            </a:r>
            <a:r>
              <a:rPr lang="uk-UA" sz="2400" b="1">
                <a:latin typeface="Times New Roman" pitchFamily="18" charset="0"/>
              </a:rPr>
              <a:t>податки на предмети масового споживання, що виробляються і реалізуються в межах країни, та призначені для внутрішнього споживання, товари іноземного виробництва 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533400" y="3657600"/>
            <a:ext cx="3581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800" b="1">
                <a:latin typeface="Times New Roman" pitchFamily="18" charset="0"/>
              </a:rPr>
              <a:t>Універсальні акцизи</a:t>
            </a:r>
            <a:r>
              <a:rPr lang="uk-UA">
                <a:latin typeface="Times New Roman" pitchFamily="18" charset="0"/>
              </a:rPr>
              <a:t> 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4876800" y="3657600"/>
            <a:ext cx="3657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800" b="1">
                <a:latin typeface="Times New Roman" pitchFamily="18" charset="0"/>
              </a:rPr>
              <a:t>Специфічні акцизи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533400" y="4495800"/>
            <a:ext cx="3581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latin typeface="Times New Roman" pitchFamily="18" charset="0"/>
              </a:rPr>
              <a:t>Податок з продажу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2209800" y="3352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42672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22098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66294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609600" y="5257800"/>
            <a:ext cx="3581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latin typeface="Times New Roman" pitchFamily="18" charset="0"/>
              </a:rPr>
              <a:t>Податок з обороту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609600" y="6096000"/>
            <a:ext cx="3581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latin typeface="Times New Roman" pitchFamily="18" charset="0"/>
              </a:rPr>
              <a:t>Податок на додану вартість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4800600" y="4495800"/>
            <a:ext cx="3581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latin typeface="Times New Roman" pitchFamily="18" charset="0"/>
              </a:rPr>
              <a:t>Акцизний податок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H="1">
            <a:off x="22098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66294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22098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2209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ÐÐºÑÐ¸Ð·Ð½Ð¸Ð¹Â Ð¿Ð¾Ð´Ð°ÑÐ¾Ð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 descr="ÐÐ°ÑÑÐ¸Ð½ÐºÐ¸ Ð¿Ð¾ Ð·Ð°Ð¿ÑÐ¾ÑÑ ÑÑÑÑÐ½Ð¾Ð²Ñ Ð²Ð¸ÑÐ¾Ð±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1200150"/>
            <a:ext cx="292893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88" y="285750"/>
            <a:ext cx="828675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25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до підакцизних товарів належать: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3600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спирт етиловий та інші спиртові дистиляти, алкогольні напої, пиво;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3600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тютюнові вироби, тютюн та промислові замінники тютюну;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3600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пальне;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3600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 легкові, кузови до них, причепи та напівпричепи, мотоцикли, транспортні засоби, призначені для перевезення 10 осіб i більше, транспортні засоби для перевезення вантажів;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3600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електрична енергія.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2" descr="Ð ÐµÐ·ÑÐ»ÑÑÐ°Ñ Ð¿Ð¾ÑÑÐºÑ Ð·Ð¾Ð±ÑÐ°Ð¶ÐµÐ½Ñ Ð·Ð° Ð·Ð°Ð¿Ð¸ÑÐ¾Ð¼ &quot;Ð½Ð°ÑÑÐ¾Ð¿ÑÐ¾Ð´ÑÐºÑÐ¸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4910138"/>
            <a:ext cx="4286250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Ð ÐµÐ·ÑÐ»ÑÑÐ°Ñ Ð¿Ð¾ÑÑÐºÑ Ð·Ð¾Ð±ÑÐ°Ð¶ÐµÐ½Ñ Ð·Ð° Ð·Ð°Ð¿Ð¸ÑÐ¾Ð¼ &quot;Ð°Ð²ÑÐ¾Ð¼Ð¾Ð±ÑÐ»Ñ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48250"/>
            <a:ext cx="27146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Ð ÐµÐ·ÑÐ»ÑÑÐ°Ñ Ð¿Ð¾ÑÑÐºÑ Ð·Ð¾Ð±ÑÐ°Ð¶ÐµÐ½Ñ Ð·Ð° Ð·Ð°Ð¿Ð¸ÑÐ¾Ð¼ &quot;Ð°ÐºÑÐ¸Ð·Ð½Ð¸Ð¹ Ð¿Ð¾Ð´Ð°ÑÐ¾Ð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500313" y="1714500"/>
            <a:ext cx="3286125" cy="15716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>
                <a:solidFill>
                  <a:schemeClr val="tx1"/>
                </a:solidFill>
              </a:rPr>
              <a:t>Платники податку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813" y="785813"/>
            <a:ext cx="1928812" cy="12858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solidFill>
                  <a:schemeClr val="tx1"/>
                </a:solidFill>
              </a:rPr>
              <a:t>Виробники підакцизних товарів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38" y="3643313"/>
            <a:ext cx="2643187" cy="10715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1"/>
                </a:solidFill>
              </a:rPr>
              <a:t>Фізичні особи, які ввозять підакцизні товари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813" y="3643313"/>
            <a:ext cx="2714625" cy="10715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1"/>
                </a:solidFill>
              </a:rPr>
              <a:t>Особи, які реалізує конфісковані підакцизні товари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0688" y="785813"/>
            <a:ext cx="2714625" cy="13573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1"/>
                </a:solidFill>
              </a:rPr>
              <a:t>Суб'єкти господарювання, які ввозять підакцизні товари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6215063"/>
            <a:ext cx="6138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1 Динаміка сплати акцизного податку</a:t>
            </a:r>
            <a:endParaRPr lang="uk-UA" sz="2400">
              <a:ea typeface="Calibri" pitchFamily="34" charset="0"/>
              <a:cs typeface="Arial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67544" y="620688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4661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609600" y="457200"/>
            <a:ext cx="74676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+mn-lt"/>
              </a:rPr>
              <a:t>ОБ'ЄКТИ ОПОДАТКУВАННЯ АКЦИЗНИМ ПОДАТКОМ</a:t>
            </a:r>
            <a:endParaRPr lang="ru-RU" b="1" dirty="0">
              <a:latin typeface="+mn-lt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1219200" y="1295400"/>
            <a:ext cx="68580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операції з реалізації вироблених в Україні підакцизних товарів (продукції)</a:t>
            </a:r>
            <a:endParaRPr lang="ru-RU">
              <a:latin typeface="+mn-lt"/>
            </a:endParaRP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1219200" y="1981200"/>
            <a:ext cx="6858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>
                <a:latin typeface="Constantia" pitchFamily="18" charset="0"/>
              </a:rPr>
              <a:t>операції з реалізації (передачі) підакцизних товарів (продукції) з метою власного споживання, промислової переробки, здійснення внесків до статутного капіталу</a:t>
            </a:r>
            <a:endParaRPr lang="ru-RU">
              <a:latin typeface="Constantia" pitchFamily="18" charset="0"/>
            </a:endParaRP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1219200" y="3276600"/>
            <a:ext cx="6934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операції з ввезення підакцизних товарів (продукції) на митну територію України</a:t>
            </a:r>
            <a:r>
              <a:rPr lang="ru-RU">
                <a:latin typeface="+mn-lt"/>
              </a:rPr>
              <a:t> 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1219200" y="3886200"/>
            <a:ext cx="69342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операції з реалізації конфіскованих та інших товарів, які перейшли у власність держави</a:t>
            </a:r>
            <a:r>
              <a:rPr lang="ru-RU">
                <a:latin typeface="+mn-lt"/>
              </a:rPr>
              <a:t> 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1219200" y="4724400"/>
            <a:ext cx="69342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операції з реалізації або передачі підакцизних товарів (продукції), які були звільнені від сплати податку</a:t>
            </a:r>
            <a:r>
              <a:rPr lang="ru-RU">
                <a:latin typeface="+mn-lt"/>
              </a:rPr>
              <a:t> 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1219200" y="5410200"/>
            <a:ext cx="6858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latin typeface="+mn-lt"/>
              </a:rPr>
              <a:t>обсяги та вартість втрачених підакцизних товарів (продукції) понад встановлені нормативи</a:t>
            </a:r>
            <a:r>
              <a:rPr lang="ru-RU">
                <a:latin typeface="+mn-lt"/>
              </a:rPr>
              <a:t>, які </a:t>
            </a:r>
            <a:r>
              <a:rPr lang="uk-UA">
                <a:latin typeface="+mn-lt"/>
              </a:rPr>
              <a:t>затверджені центральним органом виконавчої влади, уповноваженим Кабінетом Міністрів України</a:t>
            </a:r>
            <a:endParaRPr lang="ru-RU">
              <a:latin typeface="+mn-lt"/>
            </a:endParaRPr>
          </a:p>
        </p:txBody>
      </p:sp>
      <p:sp>
        <p:nvSpPr>
          <p:cNvPr id="20488" name="Line 17"/>
          <p:cNvSpPr>
            <a:spLocks noChangeShapeType="1"/>
          </p:cNvSpPr>
          <p:nvPr/>
        </p:nvSpPr>
        <p:spPr bwMode="auto">
          <a:xfrm>
            <a:off x="838200" y="1066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Line 18"/>
          <p:cNvSpPr>
            <a:spLocks noChangeShapeType="1"/>
          </p:cNvSpPr>
          <p:nvPr/>
        </p:nvSpPr>
        <p:spPr bwMode="auto">
          <a:xfrm>
            <a:off x="8382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19"/>
          <p:cNvSpPr>
            <a:spLocks noChangeShapeType="1"/>
          </p:cNvSpPr>
          <p:nvPr/>
        </p:nvSpPr>
        <p:spPr bwMode="auto">
          <a:xfrm>
            <a:off x="838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20"/>
          <p:cNvSpPr>
            <a:spLocks noChangeShapeType="1"/>
          </p:cNvSpPr>
          <p:nvPr/>
        </p:nvSpPr>
        <p:spPr bwMode="auto">
          <a:xfrm>
            <a:off x="8382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21"/>
          <p:cNvSpPr>
            <a:spLocks noChangeShapeType="1"/>
          </p:cNvSpPr>
          <p:nvPr/>
        </p:nvSpPr>
        <p:spPr bwMode="auto">
          <a:xfrm>
            <a:off x="8382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Line 22"/>
          <p:cNvSpPr>
            <a:spLocks noChangeShapeType="1"/>
          </p:cNvSpPr>
          <p:nvPr/>
        </p:nvSpPr>
        <p:spPr bwMode="auto">
          <a:xfrm>
            <a:off x="838200" y="5029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Line 23"/>
          <p:cNvSpPr>
            <a:spLocks noChangeShapeType="1"/>
          </p:cNvSpPr>
          <p:nvPr/>
        </p:nvSpPr>
        <p:spPr bwMode="auto">
          <a:xfrm>
            <a:off x="838200" y="594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ÐÐ¿ÐµÑÐ°ÑÑÑÂ Ð· Ð¿ÑÐ´Ð°ÐºÑÐ¸Ð·Ð½Ð¸Ð¼Ð¸ ÑÐ¾Ð²Ð°ÑÐ°Ð¼Ð¸, ÑÐºÑ Ð½Ðµ Ð¿ÑÐ´Ð»ÑÐ³Ð°ÑÑÑÂ Ð¾Ð¿Ð¾Ð´Ð°ÑÐºÑÐ²Ð°Ð½Ð½Ñ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Прямоугольник 5"/>
          <p:cNvSpPr>
            <a:spLocks noChangeArrowheads="1"/>
          </p:cNvSpPr>
          <p:nvPr/>
        </p:nvSpPr>
        <p:spPr bwMode="auto">
          <a:xfrm>
            <a:off x="2000250" y="5072063"/>
            <a:ext cx="45720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реалізації електричної енергії, виробленої кваліфікованими когенераційними установками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та/або з відновлюваних джерел енергії.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526</Words>
  <Application>Microsoft Macintosh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АКЦИЗНИЙ ПОДАТОК</dc:title>
  <dc:creator>максим</dc:creator>
  <cp:lastModifiedBy>Microsoft Office User</cp:lastModifiedBy>
  <cp:revision>23</cp:revision>
  <dcterms:created xsi:type="dcterms:W3CDTF">2019-09-08T14:17:29Z</dcterms:created>
  <dcterms:modified xsi:type="dcterms:W3CDTF">2025-04-21T11:19:38Z</dcterms:modified>
</cp:coreProperties>
</file>