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95" r:id="rId3"/>
    <p:sldId id="257" r:id="rId4"/>
    <p:sldId id="348" r:id="rId5"/>
    <p:sldId id="350" r:id="rId6"/>
    <p:sldId id="349" r:id="rId7"/>
    <p:sldId id="342" r:id="rId8"/>
    <p:sldId id="343" r:id="rId9"/>
    <p:sldId id="344" r:id="rId10"/>
    <p:sldId id="345" r:id="rId11"/>
    <p:sldId id="346" r:id="rId12"/>
    <p:sldId id="347" r:id="rId13"/>
    <p:sldId id="333" r:id="rId14"/>
    <p:sldId id="264" r:id="rId15"/>
    <p:sldId id="334" r:id="rId16"/>
    <p:sldId id="335" r:id="rId17"/>
    <p:sldId id="336" r:id="rId18"/>
    <p:sldId id="258" r:id="rId19"/>
    <p:sldId id="337" r:id="rId20"/>
    <p:sldId id="338" r:id="rId21"/>
    <p:sldId id="309" r:id="rId22"/>
    <p:sldId id="339" r:id="rId23"/>
    <p:sldId id="310" r:id="rId24"/>
    <p:sldId id="340" r:id="rId25"/>
    <p:sldId id="341" r:id="rId26"/>
    <p:sldId id="311" r:id="rId27"/>
    <p:sldId id="351" r:id="rId28"/>
    <p:sldId id="352" r:id="rId29"/>
    <p:sldId id="353" r:id="rId30"/>
    <p:sldId id="354" r:id="rId31"/>
    <p:sldId id="355" r:id="rId32"/>
    <p:sldId id="356" r:id="rId33"/>
    <p:sldId id="307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7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26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895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7556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14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072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22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39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172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4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48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6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8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01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64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52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289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26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  <p:sldLayoutId id="2147483741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14A46B-558C-4FDF-89D6-FBC6DD1C03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Визначення</a:t>
            </a:r>
            <a:r>
              <a:rPr lang="ru-RU" dirty="0"/>
              <a:t> мети,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об’єкта</a:t>
            </a:r>
            <a:r>
              <a:rPr lang="ru-RU" dirty="0"/>
              <a:t> й предмета </a:t>
            </a:r>
            <a:r>
              <a:rPr lang="ru-RU" dirty="0" err="1"/>
              <a:t>досліджень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43A901B-2837-4948-B36C-62AD50835B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/>
              <a:t>д.е.н</a:t>
            </a:r>
            <a:r>
              <a:rPr lang="uk-UA" dirty="0"/>
              <a:t>., </a:t>
            </a:r>
            <a:r>
              <a:rPr lang="uk-UA" dirty="0" smtClean="0"/>
              <a:t>Й.М</a:t>
            </a:r>
            <a:r>
              <a:rPr lang="uk-UA" dirty="0"/>
              <a:t>. Дорош</a:t>
            </a:r>
          </a:p>
        </p:txBody>
      </p:sp>
    </p:spTree>
    <p:extLst>
      <p:ext uri="{BB962C8B-B14F-4D97-AF65-F5344CB8AC3E}">
        <p14:creationId xmlns:p14="http://schemas.microsoft.com/office/powerpoint/2010/main" val="340682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73024" y="3133344"/>
            <a:ext cx="11058144" cy="3084576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>
                <a:solidFill>
                  <a:srgbClr val="FF0000"/>
                </a:solidFill>
              </a:rPr>
              <a:t>Аналітичні завдання наукових досліджень </a:t>
            </a:r>
            <a:r>
              <a:rPr lang="uk-UA" sz="2800" b="1" dirty="0"/>
              <a:t>також виступають здебільшого у ролі елементів розв'язання їхніх експериментальних завдань. Розв'язання аналітичних завдань полягає в отриманні достовірно точних експериментальних даних і на математичному описі процесів, що досліджуються, або математичній формі подання результатів дослідження.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73024" y="1511808"/>
            <a:ext cx="11228832" cy="1475232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0963C4-B64F-48F4-B7D9-E77D0E1FB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36" y="109728"/>
            <a:ext cx="10619231" cy="1255776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У </a:t>
            </a:r>
            <a:r>
              <a:rPr lang="ru-RU" sz="3200" b="1" dirty="0" err="1"/>
              <a:t>наукових</a:t>
            </a:r>
            <a:r>
              <a:rPr lang="ru-RU" sz="3200" b="1" dirty="0"/>
              <a:t> </a:t>
            </a:r>
            <a:r>
              <a:rPr lang="ru-RU" sz="3200" b="1" dirty="0" err="1"/>
              <a:t>дослідженнях</a:t>
            </a:r>
            <a:r>
              <a:rPr lang="ru-RU" sz="3200" b="1" dirty="0"/>
              <a:t> у </a:t>
            </a:r>
            <a:r>
              <a:rPr lang="ru-RU" sz="3200" b="1" dirty="0" err="1" smtClean="0"/>
              <a:t>сфері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землеустрою</a:t>
            </a:r>
            <a:r>
              <a:rPr lang="ru-RU" sz="3200" b="1" dirty="0" smtClean="0"/>
              <a:t> та кадастру </a:t>
            </a:r>
            <a:r>
              <a:rPr lang="ru-RU" sz="3200" b="1" dirty="0" err="1"/>
              <a:t>розрізняють</a:t>
            </a:r>
            <a:r>
              <a:rPr lang="ru-RU" sz="3200" b="1" dirty="0"/>
              <a:t> </a:t>
            </a:r>
            <a:r>
              <a:rPr lang="ru-RU" sz="3200" b="1" dirty="0" err="1"/>
              <a:t>такі</a:t>
            </a:r>
            <a:r>
              <a:rPr lang="ru-RU" sz="3200" b="1" dirty="0"/>
              <a:t> </a:t>
            </a:r>
            <a:r>
              <a:rPr lang="ru-RU" sz="3200" b="1" dirty="0" err="1"/>
              <a:t>види</a:t>
            </a:r>
            <a:r>
              <a:rPr lang="ru-RU" sz="3200" b="1" dirty="0"/>
              <a:t> </a:t>
            </a:r>
            <a:r>
              <a:rPr lang="ru-RU" sz="3200" b="1" dirty="0" err="1" smtClean="0"/>
              <a:t>завдань</a:t>
            </a:r>
            <a:r>
              <a:rPr lang="ru-RU" sz="3200" b="1" dirty="0" smtClean="0"/>
              <a:t>:</a:t>
            </a:r>
            <a:endParaRPr lang="uk-UA" sz="32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13C7290-A34F-45F1-9F56-2496D3A5B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24" y="1353312"/>
            <a:ext cx="11509248" cy="526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err="1">
                <a:solidFill>
                  <a:srgbClr val="FF0000"/>
                </a:solidFill>
              </a:rPr>
              <a:t>Статистичні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завдання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наукового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дослідження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/>
              <a:t>вирішуються</a:t>
            </a:r>
            <a:r>
              <a:rPr lang="ru-RU" sz="2800" b="1" dirty="0"/>
              <a:t> на </a:t>
            </a:r>
            <a:r>
              <a:rPr lang="ru-RU" sz="2800" b="1" dirty="0" err="1"/>
              <a:t>основі</a:t>
            </a:r>
            <a:r>
              <a:rPr lang="ru-RU" sz="2800" b="1" dirty="0"/>
              <a:t> </a:t>
            </a:r>
            <a:r>
              <a:rPr lang="ru-RU" sz="2800" b="1" dirty="0" err="1"/>
              <a:t>методів</a:t>
            </a:r>
            <a:r>
              <a:rPr lang="ru-RU" sz="2800" b="1" dirty="0"/>
              <a:t> </a:t>
            </a:r>
            <a:r>
              <a:rPr lang="ru-RU" sz="2800" b="1" dirty="0" err="1"/>
              <a:t>статистичного</a:t>
            </a:r>
            <a:r>
              <a:rPr lang="ru-RU" sz="2800" b="1" dirty="0"/>
              <a:t> </a:t>
            </a:r>
            <a:r>
              <a:rPr lang="ru-RU" sz="2800" b="1" dirty="0" err="1"/>
              <a:t>аналізу</a:t>
            </a:r>
            <a:r>
              <a:rPr lang="ru-RU" sz="2800" b="1" dirty="0"/>
              <a:t>, </a:t>
            </a:r>
            <a:r>
              <a:rPr lang="ru-RU" sz="2800" b="1" dirty="0" err="1"/>
              <a:t>використовуючи</a:t>
            </a:r>
            <a:r>
              <a:rPr lang="ru-RU" sz="2800" b="1" dirty="0"/>
              <a:t> </a:t>
            </a:r>
            <a:r>
              <a:rPr lang="ru-RU" sz="2800" b="1" dirty="0" err="1"/>
              <a:t>апарат</a:t>
            </a:r>
            <a:r>
              <a:rPr lang="ru-RU" sz="2800" b="1" dirty="0"/>
              <a:t> </a:t>
            </a:r>
            <a:r>
              <a:rPr lang="ru-RU" sz="2800" b="1" dirty="0" err="1"/>
              <a:t>математичної</a:t>
            </a:r>
            <a:r>
              <a:rPr lang="ru-RU" sz="2800" b="1" dirty="0"/>
              <a:t> статистики</a:t>
            </a:r>
            <a:r>
              <a:rPr lang="ru-RU" sz="28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037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ертикальный свиток 10"/>
          <p:cNvSpPr/>
          <p:nvPr/>
        </p:nvSpPr>
        <p:spPr>
          <a:xfrm>
            <a:off x="542544" y="2218944"/>
            <a:ext cx="4767072" cy="4066032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>
                <a:solidFill>
                  <a:srgbClr val="FF0000"/>
                </a:solidFill>
              </a:rPr>
              <a:t>Експериментальні завдання наукових </a:t>
            </a:r>
            <a:r>
              <a:rPr lang="uk-UA" b="1"/>
              <a:t>досліджень розв'язуються на основі цілеспрямованого керування змінами стану окремих сторін або відношень об'єкта дослідження і точного опису фактів, що відображають відповідні зміни стану самого об'єкта.</a:t>
            </a:r>
            <a:endParaRPr lang="uk-UA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0963C4-B64F-48F4-B7D9-E77D0E1FB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192" y="146304"/>
            <a:ext cx="10619231" cy="1255776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У </a:t>
            </a:r>
            <a:r>
              <a:rPr lang="ru-RU" sz="3200" b="1" dirty="0" err="1"/>
              <a:t>наукових</a:t>
            </a:r>
            <a:r>
              <a:rPr lang="ru-RU" sz="3200" b="1" dirty="0"/>
              <a:t> </a:t>
            </a:r>
            <a:r>
              <a:rPr lang="ru-RU" sz="3200" b="1" dirty="0" err="1"/>
              <a:t>дослідженнях</a:t>
            </a:r>
            <a:r>
              <a:rPr lang="ru-RU" sz="3200" b="1" dirty="0"/>
              <a:t> у </a:t>
            </a:r>
            <a:r>
              <a:rPr lang="ru-RU" sz="3200" b="1" dirty="0" err="1" smtClean="0"/>
              <a:t>сфері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землеустрою</a:t>
            </a:r>
            <a:r>
              <a:rPr lang="ru-RU" sz="3200" b="1" dirty="0" smtClean="0"/>
              <a:t> та кадастру </a:t>
            </a:r>
            <a:r>
              <a:rPr lang="ru-RU" sz="3200" b="1" dirty="0" err="1"/>
              <a:t>розрізняють</a:t>
            </a:r>
            <a:r>
              <a:rPr lang="ru-RU" sz="3200" b="1" dirty="0"/>
              <a:t> </a:t>
            </a:r>
            <a:r>
              <a:rPr lang="ru-RU" sz="3200" b="1" dirty="0" err="1"/>
              <a:t>такі</a:t>
            </a:r>
            <a:r>
              <a:rPr lang="ru-RU" sz="3200" b="1" dirty="0"/>
              <a:t> </a:t>
            </a:r>
            <a:r>
              <a:rPr lang="ru-RU" sz="3200" b="1" dirty="0" err="1"/>
              <a:t>види</a:t>
            </a:r>
            <a:r>
              <a:rPr lang="ru-RU" sz="3200" b="1" dirty="0"/>
              <a:t> </a:t>
            </a:r>
            <a:r>
              <a:rPr lang="ru-RU" sz="3200" b="1" dirty="0" err="1" smtClean="0"/>
              <a:t>завдань</a:t>
            </a:r>
            <a:r>
              <a:rPr lang="ru-RU" sz="3200" b="1" dirty="0" smtClean="0"/>
              <a:t>:</a:t>
            </a:r>
            <a:endParaRPr lang="uk-UA" sz="3200" b="1" dirty="0"/>
          </a:p>
        </p:txBody>
      </p:sp>
      <p:sp>
        <p:nvSpPr>
          <p:cNvPr id="12" name="Вертикальный свиток 11"/>
          <p:cNvSpPr/>
          <p:nvPr/>
        </p:nvSpPr>
        <p:spPr>
          <a:xfrm>
            <a:off x="6626351" y="2218944"/>
            <a:ext cx="4767072" cy="4066032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>
                <a:solidFill>
                  <a:srgbClr val="FF0000"/>
                </a:solidFill>
              </a:rPr>
              <a:t>Постійні завдання наукового дослідження </a:t>
            </a:r>
            <a:r>
              <a:rPr lang="uk-UA" b="1"/>
              <a:t>– це завдання, які вивчаються на всіх етапах здійснення наукового дослідження. Тимчасовими є завдання, які вивчаються на обумовлених конкретних етапах здійснення наукового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4798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E1149-14ED-42A9-95B2-6AF0FC495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256033"/>
            <a:ext cx="11655552" cy="106070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Завдання </a:t>
            </a:r>
            <a:r>
              <a:rPr lang="uk-UA" b="1" dirty="0" smtClean="0"/>
              <a:t>наукового дослідження </a:t>
            </a:r>
            <a:r>
              <a:rPr lang="ru-RU" b="1" dirty="0" err="1" smtClean="0"/>
              <a:t>формулюють</a:t>
            </a:r>
            <a:r>
              <a:rPr lang="ru-RU" b="1" dirty="0" smtClean="0"/>
              <a:t> </a:t>
            </a:r>
            <a:r>
              <a:rPr lang="ru-RU" b="1" dirty="0"/>
              <a:t>за </a:t>
            </a:r>
            <a:r>
              <a:rPr lang="ru-RU" b="1" dirty="0" err="1"/>
              <a:t>допомогою</a:t>
            </a:r>
            <a:r>
              <a:rPr lang="ru-RU" b="1" dirty="0"/>
              <a:t> таких </a:t>
            </a:r>
            <a:r>
              <a:rPr lang="ru-RU" b="1" dirty="0" err="1"/>
              <a:t>основних</a:t>
            </a:r>
            <a:r>
              <a:rPr lang="ru-RU" b="1" dirty="0"/>
              <a:t> </a:t>
            </a:r>
            <a:r>
              <a:rPr lang="ru-RU" b="1" dirty="0" err="1"/>
              <a:t>дієслів</a:t>
            </a:r>
            <a:r>
              <a:rPr lang="ru-RU" b="1" dirty="0"/>
              <a:t>:</a:t>
            </a:r>
            <a:endParaRPr lang="uk-UA" b="1" dirty="0"/>
          </a:p>
        </p:txBody>
      </p:sp>
      <p:sp>
        <p:nvSpPr>
          <p:cNvPr id="8" name="Прямокутник: округлені кути 3">
            <a:extLst>
              <a:ext uri="{FF2B5EF4-FFF2-40B4-BE49-F238E27FC236}">
                <a16:creationId xmlns:a16="http://schemas.microsoft.com/office/drawing/2014/main" id="{97AF0F2F-5F32-4496-9C3E-09FB15B94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216" y="3255264"/>
            <a:ext cx="4462272" cy="8168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uk-UA" sz="3200" b="1" dirty="0"/>
              <a:t>виявити...;</a:t>
            </a:r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97AF0F2F-5F32-4496-9C3E-09FB15B948BD}"/>
              </a:ext>
            </a:extLst>
          </p:cNvPr>
          <p:cNvSpPr/>
          <p:nvPr/>
        </p:nvSpPr>
        <p:spPr>
          <a:xfrm>
            <a:off x="597408" y="1597151"/>
            <a:ext cx="4462272" cy="7315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вивчити...;</a:t>
            </a:r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2AD624D2-48DB-4C2E-9840-EC61968A2A50}"/>
              </a:ext>
            </a:extLst>
          </p:cNvPr>
          <p:cNvSpPr/>
          <p:nvPr/>
        </p:nvSpPr>
        <p:spPr>
          <a:xfrm>
            <a:off x="6425184" y="1597151"/>
            <a:ext cx="4450080" cy="7315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встановити...;</a:t>
            </a:r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:a16="http://schemas.microsoft.com/office/drawing/2014/main" id="{91ADBAC0-4420-4D4E-8567-F92D0D775647}"/>
              </a:ext>
            </a:extLst>
          </p:cNvPr>
          <p:cNvSpPr/>
          <p:nvPr/>
        </p:nvSpPr>
        <p:spPr>
          <a:xfrm>
            <a:off x="597408" y="2414017"/>
            <a:ext cx="4462272" cy="7376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розробити...;</a:t>
            </a:r>
          </a:p>
        </p:txBody>
      </p:sp>
      <p:sp>
        <p:nvSpPr>
          <p:cNvPr id="7" name="Прямокутник: округлені кути 6">
            <a:extLst>
              <a:ext uri="{FF2B5EF4-FFF2-40B4-BE49-F238E27FC236}">
                <a16:creationId xmlns:a16="http://schemas.microsoft.com/office/drawing/2014/main" id="{C4A3E552-DBDD-4FB2-9EF6-C9DF89533787}"/>
              </a:ext>
            </a:extLst>
          </p:cNvPr>
          <p:cNvSpPr/>
          <p:nvPr/>
        </p:nvSpPr>
        <p:spPr>
          <a:xfrm>
            <a:off x="6425185" y="2414018"/>
            <a:ext cx="4450080" cy="7376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обґрунтувати...;</a:t>
            </a:r>
          </a:p>
        </p:txBody>
      </p:sp>
      <p:sp>
        <p:nvSpPr>
          <p:cNvPr id="9" name="Прямокутник: округлені кути 3">
            <a:extLst>
              <a:ext uri="{FF2B5EF4-FFF2-40B4-BE49-F238E27FC236}">
                <a16:creationId xmlns:a16="http://schemas.microsoft.com/office/drawing/2014/main" id="{97AF0F2F-5F32-4496-9C3E-09FB15B948BD}"/>
              </a:ext>
            </a:extLst>
          </p:cNvPr>
          <p:cNvSpPr/>
          <p:nvPr/>
        </p:nvSpPr>
        <p:spPr>
          <a:xfrm>
            <a:off x="6425184" y="4218430"/>
            <a:ext cx="4450079" cy="76809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 </a:t>
            </a:r>
            <a:r>
              <a:rPr lang="uk-UA" sz="3200" b="1" dirty="0" smtClean="0"/>
              <a:t>перевірити…:</a:t>
            </a:r>
            <a:endParaRPr lang="uk-UA" sz="3200" b="1" dirty="0"/>
          </a:p>
        </p:txBody>
      </p:sp>
      <p:sp>
        <p:nvSpPr>
          <p:cNvPr id="10" name="Прямокутник: округлені кути 3">
            <a:extLst>
              <a:ext uri="{FF2B5EF4-FFF2-40B4-BE49-F238E27FC236}">
                <a16:creationId xmlns:a16="http://schemas.microsoft.com/office/drawing/2014/main" id="{97AF0F2F-5F32-4496-9C3E-09FB15B948BD}"/>
              </a:ext>
            </a:extLst>
          </p:cNvPr>
          <p:cNvSpPr/>
          <p:nvPr/>
        </p:nvSpPr>
        <p:spPr>
          <a:xfrm>
            <a:off x="597408" y="5120639"/>
            <a:ext cx="4462272" cy="7437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д</a:t>
            </a:r>
            <a:r>
              <a:rPr lang="uk-UA" sz="3200" b="1" dirty="0" smtClean="0"/>
              <a:t>ослідити…;</a:t>
            </a:r>
            <a:endParaRPr lang="uk-UA" sz="3200" b="1" dirty="0"/>
          </a:p>
        </p:txBody>
      </p:sp>
      <p:sp>
        <p:nvSpPr>
          <p:cNvPr id="11" name="Прямокутник: округлені кути 3">
            <a:extLst>
              <a:ext uri="{FF2B5EF4-FFF2-40B4-BE49-F238E27FC236}">
                <a16:creationId xmlns:a16="http://schemas.microsoft.com/office/drawing/2014/main" id="{97AF0F2F-5F32-4496-9C3E-09FB15B948BD}"/>
              </a:ext>
            </a:extLst>
          </p:cNvPr>
          <p:cNvSpPr/>
          <p:nvPr/>
        </p:nvSpPr>
        <p:spPr>
          <a:xfrm>
            <a:off x="6425184" y="3279648"/>
            <a:ext cx="4450082" cy="67665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визначити...;</a:t>
            </a:r>
          </a:p>
        </p:txBody>
      </p:sp>
      <p:sp>
        <p:nvSpPr>
          <p:cNvPr id="12" name="Прямокутник: округлені кути 3">
            <a:extLst>
              <a:ext uri="{FF2B5EF4-FFF2-40B4-BE49-F238E27FC236}">
                <a16:creationId xmlns:a16="http://schemas.microsoft.com/office/drawing/2014/main" id="{97AF0F2F-5F32-4496-9C3E-09FB15B948BD}"/>
              </a:ext>
            </a:extLst>
          </p:cNvPr>
          <p:cNvSpPr/>
          <p:nvPr/>
        </p:nvSpPr>
        <p:spPr>
          <a:xfrm>
            <a:off x="597408" y="4218430"/>
            <a:ext cx="4462272" cy="76809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удосконалити…;</a:t>
            </a:r>
            <a:endParaRPr lang="uk-UA" sz="3200" b="1" dirty="0"/>
          </a:p>
        </p:txBody>
      </p:sp>
      <p:sp>
        <p:nvSpPr>
          <p:cNvPr id="13" name="Прямокутник: округлені кути 3">
            <a:extLst>
              <a:ext uri="{FF2B5EF4-FFF2-40B4-BE49-F238E27FC236}">
                <a16:creationId xmlns:a16="http://schemas.microsoft.com/office/drawing/2014/main" id="{97AF0F2F-5F32-4496-9C3E-09FB15B948BD}"/>
              </a:ext>
            </a:extLst>
          </p:cNvPr>
          <p:cNvSpPr/>
          <p:nvPr/>
        </p:nvSpPr>
        <p:spPr>
          <a:xfrm>
            <a:off x="6425184" y="5120640"/>
            <a:ext cx="4450079" cy="7437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п</a:t>
            </a:r>
            <a:r>
              <a:rPr lang="uk-UA" sz="3200" b="1" dirty="0" smtClean="0"/>
              <a:t>роаналізувати…;</a:t>
            </a:r>
            <a:endParaRPr lang="uk-UA" sz="3200" b="1" dirty="0"/>
          </a:p>
        </p:txBody>
      </p:sp>
      <p:sp>
        <p:nvSpPr>
          <p:cNvPr id="14" name="Прямокутник: округлені кути 3">
            <a:extLst>
              <a:ext uri="{FF2B5EF4-FFF2-40B4-BE49-F238E27FC236}">
                <a16:creationId xmlns:a16="http://schemas.microsoft.com/office/drawing/2014/main" id="{97AF0F2F-5F32-4496-9C3E-09FB15B948BD}"/>
              </a:ext>
            </a:extLst>
          </p:cNvPr>
          <p:cNvSpPr/>
          <p:nvPr/>
        </p:nvSpPr>
        <p:spPr>
          <a:xfrm>
            <a:off x="597409" y="6001510"/>
            <a:ext cx="4462271" cy="7284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п</a:t>
            </a:r>
            <a:r>
              <a:rPr lang="uk-UA" sz="3200" b="1" dirty="0" smtClean="0"/>
              <a:t>оглибити…;</a:t>
            </a:r>
            <a:endParaRPr lang="uk-UA" sz="3200" b="1" dirty="0"/>
          </a:p>
        </p:txBody>
      </p:sp>
      <p:sp>
        <p:nvSpPr>
          <p:cNvPr id="15" name="Прямокутник: округлені кути 3">
            <a:extLst>
              <a:ext uri="{FF2B5EF4-FFF2-40B4-BE49-F238E27FC236}">
                <a16:creationId xmlns:a16="http://schemas.microsoft.com/office/drawing/2014/main" id="{97AF0F2F-5F32-4496-9C3E-09FB15B948BD}"/>
              </a:ext>
            </a:extLst>
          </p:cNvPr>
          <p:cNvSpPr/>
          <p:nvPr/>
        </p:nvSpPr>
        <p:spPr>
          <a:xfrm>
            <a:off x="6425184" y="6001510"/>
            <a:ext cx="4450082" cy="7284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р</a:t>
            </a:r>
            <a:r>
              <a:rPr lang="uk-UA" sz="3200" b="1" dirty="0" smtClean="0"/>
              <a:t>озкрити…;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21423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48A2FD-9D22-48C2-98BE-BEDB92C2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40" y="853440"/>
            <a:ext cx="10192512" cy="50455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4000" b="1" i="1" dirty="0" smtClean="0">
                <a:solidFill>
                  <a:srgbClr val="FF0000"/>
                </a:solidFill>
              </a:rPr>
              <a:t>	Наукове </a:t>
            </a:r>
            <a:r>
              <a:rPr lang="uk-UA" sz="4000" b="1" i="1" dirty="0">
                <a:solidFill>
                  <a:srgbClr val="FF0000"/>
                </a:solidFill>
              </a:rPr>
              <a:t>дослідження</a:t>
            </a: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/>
              <a:t>— </a:t>
            </a:r>
            <a:r>
              <a:rPr lang="uk-UA" sz="4000" b="1" dirty="0"/>
              <a:t>це процес вивчення певного </a:t>
            </a:r>
            <a:r>
              <a:rPr lang="uk-UA" sz="4000" b="1" dirty="0">
                <a:solidFill>
                  <a:srgbClr val="FF0000"/>
                </a:solidFill>
              </a:rPr>
              <a:t>об’єкта </a:t>
            </a:r>
            <a:r>
              <a:rPr lang="uk-UA" sz="4000" b="1" dirty="0"/>
              <a:t>(</a:t>
            </a:r>
            <a:r>
              <a:rPr lang="uk-UA" sz="4000" b="1" dirty="0">
                <a:solidFill>
                  <a:srgbClr val="FF0000"/>
                </a:solidFill>
              </a:rPr>
              <a:t>предмета або явища</a:t>
            </a:r>
            <a:r>
              <a:rPr lang="uk-UA" sz="4000" b="1" dirty="0"/>
              <a:t>) з метою встановлення закономірностей його виникнення, розвитку і перетворення в інтересах раціо­нального використання у практичній діяльності людей.</a:t>
            </a:r>
          </a:p>
        </p:txBody>
      </p:sp>
      <p:sp>
        <p:nvSpPr>
          <p:cNvPr id="2" name="Облако 1"/>
          <p:cNvSpPr/>
          <p:nvPr/>
        </p:nvSpPr>
        <p:spPr>
          <a:xfrm>
            <a:off x="1158240" y="1011936"/>
            <a:ext cx="792480" cy="512064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4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609600" y="5815923"/>
            <a:ext cx="11106912" cy="9394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9600" y="5377011"/>
            <a:ext cx="10899648" cy="4023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9600" y="4840224"/>
            <a:ext cx="9509760" cy="4023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0963C4-B64F-48F4-B7D9-E77D0E1FB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36" y="109728"/>
            <a:ext cx="10619231" cy="1255776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У ме­тодології наукових досліджень розрізняють поняття “</a:t>
            </a:r>
            <a:r>
              <a:rPr lang="uk-UA" sz="3200" b="1" dirty="0">
                <a:solidFill>
                  <a:srgbClr val="FF0000"/>
                </a:solidFill>
              </a:rPr>
              <a:t>об’єкт</a:t>
            </a:r>
            <a:r>
              <a:rPr lang="uk-UA" sz="3200" b="1" dirty="0"/>
              <a:t>” і “</a:t>
            </a:r>
            <a:r>
              <a:rPr lang="uk-UA" sz="3200" b="1" dirty="0">
                <a:solidFill>
                  <a:srgbClr val="FF0000"/>
                </a:solidFill>
              </a:rPr>
              <a:t>предмет</a:t>
            </a:r>
            <a:r>
              <a:rPr lang="uk-UA" sz="3200" b="1" dirty="0"/>
              <a:t>” пізнання.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13C7290-A34F-45F1-9F56-2496D3A5B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365504"/>
            <a:ext cx="11509248" cy="526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b="1" i="1" dirty="0" smtClean="0">
                <a:solidFill>
                  <a:srgbClr val="FF0000"/>
                </a:solidFill>
              </a:rPr>
              <a:t>	Об’єктом </a:t>
            </a:r>
            <a:r>
              <a:rPr lang="uk-UA" sz="2800" b="1" i="1" dirty="0">
                <a:solidFill>
                  <a:srgbClr val="FF0000"/>
                </a:solidFill>
              </a:rPr>
              <a:t>пізнання</a:t>
            </a:r>
            <a:r>
              <a:rPr lang="uk-UA" sz="2800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прийнято називати те, на що спрямована пізнавальна діяльність дослідника, а </a:t>
            </a:r>
            <a:r>
              <a:rPr lang="uk-UA" sz="2800" b="1" i="1" dirty="0">
                <a:solidFill>
                  <a:srgbClr val="FF0000"/>
                </a:solidFill>
              </a:rPr>
              <a:t>предметом пізнання</a:t>
            </a:r>
            <a:r>
              <a:rPr lang="uk-UA" sz="2800" b="1" i="1" dirty="0"/>
              <a:t> —</a:t>
            </a:r>
            <a:r>
              <a:rPr lang="uk-UA" sz="2800" dirty="0"/>
              <a:t> </a:t>
            </a:r>
            <a:r>
              <a:rPr lang="uk-UA" sz="2800" b="1" dirty="0"/>
              <a:t>досліджувані з певною метою власти­вості, ставлення до </a:t>
            </a:r>
            <a:r>
              <a:rPr lang="uk-UA" sz="2800" b="1" dirty="0" smtClean="0"/>
              <a:t>об’єкта.</a:t>
            </a:r>
          </a:p>
          <a:p>
            <a:pPr marL="0" indent="0">
              <a:buNone/>
            </a:pPr>
            <a:r>
              <a:rPr lang="uk-UA" sz="2800" b="1" dirty="0" smtClean="0"/>
              <a:t>	Наприклад</a:t>
            </a:r>
            <a:r>
              <a:rPr lang="uk-UA" sz="2800" b="1" dirty="0"/>
              <a:t>, усі суспільні науки, в принципі, пізнають один </a:t>
            </a:r>
            <a:r>
              <a:rPr lang="uk-UA" sz="2800" b="1" dirty="0">
                <a:solidFill>
                  <a:srgbClr val="FF0000"/>
                </a:solidFill>
              </a:rPr>
              <a:t>об’єкт — суспільство</a:t>
            </a:r>
            <a:r>
              <a:rPr lang="uk-UA" sz="2800" dirty="0"/>
              <a:t>, </a:t>
            </a:r>
            <a:r>
              <a:rPr lang="uk-UA" sz="2800" b="1" dirty="0"/>
              <a:t>але мають різні </a:t>
            </a:r>
            <a:r>
              <a:rPr lang="uk-UA" sz="2800" b="1" dirty="0">
                <a:solidFill>
                  <a:srgbClr val="FF0000"/>
                </a:solidFill>
              </a:rPr>
              <a:t>предмети</a:t>
            </a:r>
            <a:r>
              <a:rPr lang="uk-UA" sz="2800" dirty="0" smtClean="0"/>
              <a:t>:</a:t>
            </a:r>
          </a:p>
          <a:p>
            <a:pPr marL="0" indent="0">
              <a:buNone/>
            </a:pPr>
            <a:r>
              <a:rPr lang="uk-UA" sz="2800" b="1" dirty="0" smtClean="0"/>
              <a:t>політична </a:t>
            </a:r>
            <a:r>
              <a:rPr lang="uk-UA" sz="2800" b="1" dirty="0"/>
              <a:t>економія — система виробничих від­носин, економічна статистика - кількісна сторона економічних </a:t>
            </a:r>
            <a:r>
              <a:rPr lang="uk-UA" sz="2800" b="1" dirty="0" smtClean="0"/>
              <a:t>явищ </a:t>
            </a:r>
            <a:r>
              <a:rPr lang="uk-UA" sz="2800" b="1" dirty="0"/>
              <a:t>бухгалтерський облік — аналіз і аудит-господарська ді­яльність підприємців та </a:t>
            </a:r>
            <a:r>
              <a:rPr lang="uk-UA" sz="2800" b="1" dirty="0" err="1"/>
              <a:t>ін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375095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21409" y="37836"/>
            <a:ext cx="77784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>
                <a:solidFill>
                  <a:srgbClr val="FF0000"/>
                </a:solidFill>
              </a:rPr>
              <a:t>Об’єктом наукового дослідження</a:t>
            </a:r>
            <a:r>
              <a:rPr lang="uk-UA" sz="3200" dirty="0">
                <a:solidFill>
                  <a:srgbClr val="FF0000"/>
                </a:solidFill>
              </a:rPr>
              <a:t> </a:t>
            </a:r>
            <a:endParaRPr lang="en-US" sz="3200" dirty="0"/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1402080" y="805492"/>
            <a:ext cx="8802624" cy="2827723"/>
          </a:xfrm>
          <a:prstGeom prst="upArrow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є навколишній матеріаль­ний світ та форми його відображення у свідомості людей, які, існуючи незалежно від неї, відбираються відповідно до мети до­слідження. Досліджувати можна не тільки емпіричний об’єкт (якість продукції, собівартість виробів), а й теоретичний (дія закону вартості)</a:t>
            </a:r>
          </a:p>
        </p:txBody>
      </p:sp>
      <p:sp>
        <p:nvSpPr>
          <p:cNvPr id="14" name="Выноска со стрелкой вверх 13"/>
          <p:cNvSpPr/>
          <p:nvPr/>
        </p:nvSpPr>
        <p:spPr>
          <a:xfrm>
            <a:off x="1402080" y="3816096"/>
            <a:ext cx="8802624" cy="2645664"/>
          </a:xfrm>
          <a:prstGeom prst="up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bg1"/>
                </a:solidFill>
              </a:rPr>
              <a:t>Наприклад</a:t>
            </a:r>
            <a:r>
              <a:rPr lang="uk-UA" sz="2000" b="1" dirty="0"/>
              <a:t>, у землевпорядкуванні об’єктом досліджень може бути земельний фонд, система землекористувань, процес ви­користання та охорони земельних ресурсів, земельні відносини тощо</a:t>
            </a:r>
          </a:p>
        </p:txBody>
      </p:sp>
    </p:spTree>
    <p:extLst>
      <p:ext uri="{BB962C8B-B14F-4D97-AF65-F5344CB8AC3E}">
        <p14:creationId xmlns:p14="http://schemas.microsoft.com/office/powerpoint/2010/main" val="38521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EE165-487B-4452-88BA-7C187857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" y="219456"/>
            <a:ext cx="11875008" cy="1487424"/>
          </a:xfrm>
        </p:spPr>
        <p:txBody>
          <a:bodyPr>
            <a:normAutofit/>
          </a:bodyPr>
          <a:lstStyle/>
          <a:p>
            <a:pPr marL="514350" indent="-514350"/>
            <a:r>
              <a:rPr lang="uk-UA" b="1" i="1" dirty="0">
                <a:solidFill>
                  <a:srgbClr val="FF0000"/>
                </a:solidFill>
              </a:rPr>
              <a:t>Емпіричні</a:t>
            </a:r>
            <a:r>
              <a:rPr lang="uk-UA" dirty="0"/>
              <a:t> (від гр. </a:t>
            </a:r>
            <a:r>
              <a:rPr lang="uk-UA" b="1" i="1" dirty="0" err="1"/>
              <a:t>етреігіа—</a:t>
            </a:r>
            <a:r>
              <a:rPr lang="uk-UA" dirty="0"/>
              <a:t> досвід) </a:t>
            </a:r>
            <a:r>
              <a:rPr lang="uk-UA" b="1" i="1" dirty="0">
                <a:solidFill>
                  <a:srgbClr val="FF0000"/>
                </a:solidFill>
              </a:rPr>
              <a:t>об’єкти</a:t>
            </a:r>
            <a:r>
              <a:rPr lang="uk-UA" dirty="0"/>
              <a:t> при дослідженні поділяють </a:t>
            </a:r>
            <a:r>
              <a:rPr lang="uk-UA" dirty="0" smtClean="0"/>
              <a:t>на: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758FF1C-6CC4-46CF-8A8E-9FD00DF30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2" y="1828800"/>
            <a:ext cx="11887198" cy="4901184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877824" y="1524000"/>
            <a:ext cx="4693920" cy="46207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FF00"/>
                </a:solidFill>
              </a:rPr>
              <a:t>натуральні</a:t>
            </a:r>
            <a:r>
              <a:rPr lang="uk-UA" sz="3200" b="1" dirty="0">
                <a:solidFill>
                  <a:srgbClr val="FFFF00"/>
                </a:solidFill>
              </a:rPr>
              <a:t>, або фізичні, </a:t>
            </a:r>
            <a:r>
              <a:rPr lang="uk-UA" sz="3200" b="1" dirty="0"/>
              <a:t>які існують у природі об’єктивно, незалежно від нашої волі і свідомості</a:t>
            </a:r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06EA3551-2AE8-4C38-A5BB-835F1CA40BF0}"/>
              </a:ext>
            </a:extLst>
          </p:cNvPr>
          <p:cNvSpPr/>
          <p:nvPr/>
        </p:nvSpPr>
        <p:spPr>
          <a:xfrm>
            <a:off x="6412992" y="1524000"/>
            <a:ext cx="5193792" cy="46207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rgbClr val="FFFF00"/>
                </a:solidFill>
              </a:rPr>
              <a:t>штучні</a:t>
            </a:r>
            <a:r>
              <a:rPr lang="uk-UA" sz="3200" b="1" dirty="0"/>
              <a:t>, включаючи технічні, що створюються за волею людей</a:t>
            </a:r>
          </a:p>
        </p:txBody>
      </p:sp>
    </p:spTree>
    <p:extLst>
      <p:ext uri="{BB962C8B-B14F-4D97-AF65-F5344CB8AC3E}">
        <p14:creationId xmlns:p14="http://schemas.microsoft.com/office/powerpoint/2010/main" val="143490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EE165-487B-4452-88BA-7C187857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" y="219456"/>
            <a:ext cx="11875008" cy="975360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uk-UA" b="1" dirty="0"/>
              <a:t>Залеж­но від ступеня складності є </a:t>
            </a:r>
            <a:r>
              <a:rPr lang="uk-UA" b="1" dirty="0" smtClean="0"/>
              <a:t>: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758FF1C-6CC4-46CF-8A8E-9FD00DF30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2" y="1304544"/>
            <a:ext cx="11887198" cy="5425440"/>
          </a:xfrm>
        </p:spPr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sz="3200" b="1" dirty="0" smtClean="0"/>
          </a:p>
          <a:p>
            <a:r>
              <a:rPr lang="uk-UA" sz="3200" b="1" dirty="0" smtClean="0"/>
              <a:t>відмінність </a:t>
            </a:r>
            <a:r>
              <a:rPr lang="uk-UA" sz="3200" b="1" dirty="0"/>
              <a:t>між ними визначається числом елементів та видом зв’язку між ними</a:t>
            </a:r>
          </a:p>
          <a:p>
            <a:endParaRPr lang="uk-UA" sz="3200" b="1" dirty="0" smtClean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877824" y="1524000"/>
            <a:ext cx="4693920" cy="32308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прості </a:t>
            </a:r>
            <a:r>
              <a:rPr lang="uk-UA" sz="3200" b="1" dirty="0" smtClean="0"/>
              <a:t>об’єкти дослід­ження</a:t>
            </a:r>
            <a:endParaRPr lang="uk-UA" sz="3200" b="1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06EA3551-2AE8-4C38-A5BB-835F1CA40BF0}"/>
              </a:ext>
            </a:extLst>
          </p:cNvPr>
          <p:cNvSpPr/>
          <p:nvPr/>
        </p:nvSpPr>
        <p:spPr>
          <a:xfrm>
            <a:off x="6412992" y="1524000"/>
            <a:ext cx="5193792" cy="32308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складні </a:t>
            </a:r>
            <a:r>
              <a:rPr lang="uk-UA" sz="3200" b="1" dirty="0"/>
              <a:t>об’єкти </a:t>
            </a:r>
            <a:r>
              <a:rPr lang="uk-UA" sz="3200" b="1" dirty="0" smtClean="0"/>
              <a:t>дослідження­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190101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3D090-C227-41A7-91DB-BC34B8341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568" y="121920"/>
            <a:ext cx="11692128" cy="1487424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Прості</a:t>
            </a:r>
            <a:r>
              <a:rPr lang="uk-UA" dirty="0"/>
              <a:t> </a:t>
            </a:r>
            <a:r>
              <a:rPr lang="uk-UA" b="1" dirty="0"/>
              <a:t>об’єкти складаються із кількох елементів (земель­ний фонд сільськогосподарського підприємства — це простий об’єкт дослідження)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9D3642F-C8CE-4C78-9979-EA74CA50F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0304"/>
            <a:ext cx="11765280" cy="5187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b="1" dirty="0"/>
              <a:t>До </a:t>
            </a:r>
            <a:r>
              <a:rPr lang="uk-UA" sz="3200" b="1" i="1" dirty="0">
                <a:solidFill>
                  <a:srgbClr val="FF0000"/>
                </a:solidFill>
              </a:rPr>
              <a:t>складних</a:t>
            </a:r>
            <a:r>
              <a:rPr lang="uk-UA" sz="3200" b="1" dirty="0">
                <a:solidFill>
                  <a:srgbClr val="FF0000"/>
                </a:solidFill>
              </a:rPr>
              <a:t> </a:t>
            </a:r>
            <a:r>
              <a:rPr lang="uk-UA" sz="3200" b="1" dirty="0"/>
              <a:t>відносять </a:t>
            </a:r>
            <a:r>
              <a:rPr lang="uk-UA" sz="3200" b="1" dirty="0" smtClean="0"/>
              <a:t>:</a:t>
            </a:r>
            <a:endParaRPr lang="uk-UA" sz="3200" b="1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03376" y="2584704"/>
            <a:ext cx="10168128" cy="369417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об’єкти з невизначеною структурою, яку необхідно дослідити, а потім описати. Ці об’єкти досліджують за методом </a:t>
            </a:r>
            <a:r>
              <a:rPr lang="uk-UA" sz="2400" b="1" dirty="0">
                <a:solidFill>
                  <a:srgbClr val="FF0000"/>
                </a:solidFill>
              </a:rPr>
              <a:t>“чорної скриньки”</a:t>
            </a:r>
            <a:r>
              <a:rPr lang="uk-UA" sz="2400" b="1" dirty="0"/>
              <a:t>, який полягає у пошуку взаємозв’язку між подібними вхідними діями та реакцією об’єкта на них. Таким об’єктом може бути дохід­ність сільськогосподарських підприємств. На формування до­ходу впливають якість землі, сукупність витрат на виробництво і реалізацію продукції, тобто зовнішні і внутрішні </a:t>
            </a:r>
            <a:r>
              <a:rPr lang="uk-UA" sz="2400" b="1" dirty="0">
                <a:solidFill>
                  <a:srgbClr val="FF0000"/>
                </a:solidFill>
              </a:rPr>
              <a:t>фактори.</a:t>
            </a:r>
          </a:p>
        </p:txBody>
      </p:sp>
    </p:spTree>
    <p:extLst>
      <p:ext uri="{BB962C8B-B14F-4D97-AF65-F5344CB8AC3E}">
        <p14:creationId xmlns:p14="http://schemas.microsoft.com/office/powerpoint/2010/main" val="96523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3D090-C227-41A7-91DB-BC34B8341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568" y="121920"/>
            <a:ext cx="11692128" cy="1231392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Фактор</a:t>
            </a:r>
            <a:r>
              <a:rPr lang="uk-UA" b="1" dirty="0"/>
              <a:t> — причинно-наслідковий вплив на якісні та кіль­кісні зміни в об’єкті дослідження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950976" y="1694688"/>
            <a:ext cx="10131552" cy="1481328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Для вибору і вивчення головного </a:t>
            </a:r>
            <a:r>
              <a:rPr lang="uk-UA" sz="2400" b="1" dirty="0" err="1"/>
              <a:t>фактора</a:t>
            </a:r>
            <a:r>
              <a:rPr lang="uk-UA" sz="2400" b="1" dirty="0"/>
              <a:t>, який впливає на досліджуваний об’єкт та сукупність інших однотипних об’єктів, визначають їхню подібність, що відповідає меті дослідження.</a:t>
            </a:r>
            <a:endParaRPr lang="en-US" sz="2400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950976" y="3419856"/>
            <a:ext cx="10131552" cy="1481328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За результатами попереднього вивчення цієї сукупності відшу­кують об’єкт дослідження, який включає в себе всі основні істотні властивості багатьох реальних об’єктів.</a:t>
            </a:r>
            <a:endParaRPr lang="en-US" sz="2400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950976" y="5145024"/>
            <a:ext cx="10131552" cy="1511808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Правильний відбір об’єкта вивчення із навколишнього матеріального світу відповідно до мети дослідження сприяє </a:t>
            </a:r>
            <a:r>
              <a:rPr lang="uk-UA" sz="2400" b="1" dirty="0" err="1"/>
              <a:t>обгрунтованості</a:t>
            </a:r>
            <a:r>
              <a:rPr lang="uk-UA" sz="2400" b="1" dirty="0"/>
              <a:t> резуль­татів дослідження.</a:t>
            </a:r>
            <a:endParaRPr lang="uk-UA" sz="2400" b="1" dirty="0">
              <a:solidFill>
                <a:srgbClr val="FF0000"/>
              </a:solidFill>
            </a:endParaRP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944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627B37-B1EA-4772-9F44-D2331541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Зміст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760CB60-9E23-421F-A0BB-61A7239B8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9472" y="1475232"/>
            <a:ext cx="10460736" cy="52284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 smtClean="0"/>
              <a:t>1. Мета </a:t>
            </a:r>
            <a:r>
              <a:rPr lang="ru-RU" sz="3200" b="1" dirty="0"/>
              <a:t>і </a:t>
            </a:r>
            <a:r>
              <a:rPr lang="ru-RU" sz="3200" b="1" dirty="0" err="1"/>
              <a:t>завдання</a:t>
            </a:r>
            <a:r>
              <a:rPr lang="ru-RU" sz="3200" b="1" dirty="0"/>
              <a:t>, як </a:t>
            </a:r>
            <a:r>
              <a:rPr lang="ru-RU" sz="3200" b="1" dirty="0" err="1"/>
              <a:t>елементи</a:t>
            </a:r>
            <a:r>
              <a:rPr lang="ru-RU" sz="3200" b="1" dirty="0"/>
              <a:t> </a:t>
            </a:r>
            <a:r>
              <a:rPr lang="ru-RU" sz="3200" b="1" dirty="0" err="1"/>
              <a:t>наукового</a:t>
            </a:r>
            <a:r>
              <a:rPr lang="ru-RU" sz="3200" b="1" dirty="0"/>
              <a:t> </a:t>
            </a:r>
            <a:r>
              <a:rPr lang="ru-RU" sz="3200" b="1" dirty="0" err="1"/>
              <a:t>дослідження</a:t>
            </a:r>
            <a:r>
              <a:rPr lang="ru-RU" sz="3200" b="1" dirty="0"/>
              <a:t> </a:t>
            </a:r>
            <a:endParaRPr lang="uk-UA" sz="3200" b="1" dirty="0"/>
          </a:p>
          <a:p>
            <a:pPr marL="0" indent="0">
              <a:buNone/>
            </a:pP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/>
              <a:t>2. </a:t>
            </a:r>
            <a:r>
              <a:rPr lang="ru-RU" sz="3200" b="1" dirty="0" err="1" smtClean="0"/>
              <a:t>Обєкт</a:t>
            </a:r>
            <a:r>
              <a:rPr lang="ru-RU" sz="3200" b="1" dirty="0" smtClean="0"/>
              <a:t> </a:t>
            </a:r>
            <a:r>
              <a:rPr lang="ru-RU" sz="3200" b="1" dirty="0"/>
              <a:t>та предмет </a:t>
            </a:r>
            <a:r>
              <a:rPr lang="ru-RU" sz="3200" b="1" dirty="0" err="1"/>
              <a:t>наукового</a:t>
            </a:r>
            <a:r>
              <a:rPr lang="ru-RU" sz="3200" b="1" dirty="0"/>
              <a:t> </a:t>
            </a:r>
            <a:r>
              <a:rPr lang="ru-RU" sz="3200" b="1" dirty="0" err="1"/>
              <a:t>дослідження</a:t>
            </a:r>
            <a:r>
              <a:rPr lang="ru-RU" sz="3200" b="1" dirty="0"/>
              <a:t>,  </a:t>
            </a:r>
            <a:r>
              <a:rPr lang="ru-RU" sz="3200" b="1" dirty="0" err="1"/>
              <a:t>їх</a:t>
            </a:r>
            <a:r>
              <a:rPr lang="ru-RU" sz="3200" b="1" dirty="0"/>
              <a:t> </a:t>
            </a:r>
            <a:r>
              <a:rPr lang="ru-RU" sz="3200" b="1" dirty="0" err="1"/>
              <a:t>класифікація</a:t>
            </a:r>
            <a:endParaRPr lang="uk-UA" sz="3200" b="1" dirty="0"/>
          </a:p>
          <a:p>
            <a:pPr marL="0" indent="0">
              <a:buNone/>
            </a:pP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/>
              <a:t>3.  </a:t>
            </a:r>
            <a:r>
              <a:rPr lang="ru-RU" sz="3200" b="1" dirty="0" err="1" smtClean="0"/>
              <a:t>Цілі</a:t>
            </a:r>
            <a:r>
              <a:rPr lang="ru-RU" sz="3200" b="1" dirty="0" smtClean="0"/>
              <a:t> </a:t>
            </a:r>
            <a:r>
              <a:rPr lang="ru-RU" sz="3200" b="1" dirty="0" err="1"/>
              <a:t>наукових</a:t>
            </a:r>
            <a:r>
              <a:rPr lang="ru-RU" sz="3200" b="1" dirty="0"/>
              <a:t> </a:t>
            </a:r>
            <a:r>
              <a:rPr lang="ru-RU" sz="3200" b="1" dirty="0" err="1"/>
              <a:t>досліджень</a:t>
            </a:r>
            <a:r>
              <a:rPr lang="ru-RU" sz="3200" b="1" dirty="0"/>
              <a:t> </a:t>
            </a:r>
            <a:r>
              <a:rPr lang="uk-UA" sz="3200" b="1" dirty="0" smtClean="0"/>
              <a:t>у сфері землеустрою та кадастру</a:t>
            </a:r>
            <a:r>
              <a:rPr lang="ru-RU" sz="3200" b="1" dirty="0" smtClean="0"/>
              <a:t>.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272407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EE165-487B-4452-88BA-7C187857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" y="219456"/>
            <a:ext cx="11875008" cy="975360"/>
          </a:xfrm>
        </p:spPr>
        <p:txBody>
          <a:bodyPr>
            <a:normAutofit fontScale="90000"/>
          </a:bodyPr>
          <a:lstStyle/>
          <a:p>
            <a:pPr marL="514350" indent="-514350" algn="ctr"/>
            <a:r>
              <a:rPr lang="uk-UA" b="1" dirty="0" smtClean="0"/>
              <a:t>Фактори, </a:t>
            </a:r>
            <a:r>
              <a:rPr lang="uk-UA" b="1" dirty="0"/>
              <a:t>що впливають на об’єкт дослідження</a:t>
            </a:r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877824" y="1292352"/>
            <a:ext cx="4693920" cy="9875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істотні</a:t>
            </a:r>
            <a:endParaRPr lang="uk-UA" sz="3200" b="1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06EA3551-2AE8-4C38-A5BB-835F1CA40BF0}"/>
              </a:ext>
            </a:extLst>
          </p:cNvPr>
          <p:cNvSpPr/>
          <p:nvPr/>
        </p:nvSpPr>
        <p:spPr>
          <a:xfrm>
            <a:off x="6425184" y="1292352"/>
            <a:ext cx="5193792" cy="9875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неістотні­</a:t>
            </a:r>
            <a:endParaRPr lang="uk-UA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77824" y="2901696"/>
            <a:ext cx="10436352" cy="16824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Відбір істотних факторів — мета до­слідження, досягнення якої залежить від накопичених знань у цьому напрямі. Якщо рівень знань про вплив факторів на по­ведінку об’єкта досліджень недостатній, то це може бути підставою для віднесення цих факторів до групи неістотних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4748784"/>
            <a:ext cx="10436352" cy="16824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Відбір істотних факторів на об’єкт дослідження має велике практичне значення, оскільки впливає на ступінь достовірності одержаних результатів. Якщо будь-який істотний фактор не враховано, то висновки, добуті в результаті дослідження, мо­жуть бути помилковими, неповними або зовсім хибними</a:t>
            </a:r>
          </a:p>
          <a:p>
            <a:pPr algn="ctr"/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40619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EE165-487B-4452-88BA-7C187857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219456"/>
            <a:ext cx="11606784" cy="999744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Кожний об’єкт дослідження оточується </a:t>
            </a:r>
            <a:r>
              <a:rPr lang="uk-UA" b="1" dirty="0">
                <a:solidFill>
                  <a:srgbClr val="FF0000"/>
                </a:solidFill>
              </a:rPr>
              <a:t>середовищем</a:t>
            </a:r>
            <a:r>
              <a:rPr lang="uk-UA" b="1" dirty="0"/>
              <a:t>, з яким він взаємодіє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758FF1C-6CC4-46CF-8A8E-9FD00DF30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16" y="1267968"/>
            <a:ext cx="11789664" cy="5462016"/>
          </a:xfrm>
        </p:spPr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pPr marL="0" indent="0">
              <a:buNone/>
            </a:pPr>
            <a:r>
              <a:rPr lang="uk-UA" sz="2800" b="1" dirty="0" smtClean="0"/>
              <a:t>	Під </a:t>
            </a:r>
            <a:r>
              <a:rPr lang="uk-UA" sz="2800" b="1" i="1" dirty="0">
                <a:solidFill>
                  <a:srgbClr val="FF0000"/>
                </a:solidFill>
              </a:rPr>
              <a:t>середовищем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у даному випадку розуміють все те, що оточує об’єкт дослідження або його елементи і впливає на них</a:t>
            </a:r>
          </a:p>
          <a:p>
            <a:pPr marL="0" indent="0">
              <a:buNone/>
            </a:pPr>
            <a:r>
              <a:rPr lang="uk-UA" sz="2800" b="1" dirty="0" smtClean="0"/>
              <a:t>	Розрізняють три фактори впливу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marL="0" indent="0">
              <a:buNone/>
            </a:pPr>
            <a:r>
              <a:rPr lang="uk-UA" sz="2800" b="1" dirty="0" smtClean="0"/>
              <a:t>	На </a:t>
            </a:r>
            <a:r>
              <a:rPr lang="uk-UA" sz="2800" b="1" dirty="0"/>
              <a:t>дослідження економіки землекористу­вання та землевпорядкування великий вплив має інформація, пов’язана з земельними ресурсами, матеріальними елементами виробництва, його технологією та реалізацією продукції на ринку</a:t>
            </a:r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694945" y="3589004"/>
            <a:ext cx="3389375" cy="10317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нематеріальні</a:t>
            </a:r>
            <a:endParaRPr lang="uk-UA" sz="2800" b="1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06EA3551-2AE8-4C38-A5BB-835F1CA40BF0}"/>
              </a:ext>
            </a:extLst>
          </p:cNvPr>
          <p:cNvSpPr/>
          <p:nvPr/>
        </p:nvSpPr>
        <p:spPr>
          <a:xfrm>
            <a:off x="4645152" y="3589004"/>
            <a:ext cx="3328416" cy="10317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енергетичні</a:t>
            </a:r>
            <a:endParaRPr lang="uk-UA" sz="2800" b="1" dirty="0"/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:a16="http://schemas.microsoft.com/office/drawing/2014/main" id="{9202797C-73BC-4B6E-8752-93A16CD8AAC7}"/>
              </a:ext>
            </a:extLst>
          </p:cNvPr>
          <p:cNvSpPr/>
          <p:nvPr/>
        </p:nvSpPr>
        <p:spPr>
          <a:xfrm>
            <a:off x="8375904" y="3589004"/>
            <a:ext cx="3121152" cy="10317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інформаційні</a:t>
            </a:r>
            <a:endParaRPr lang="uk-UA" sz="2800" b="1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463296" y="4803648"/>
            <a:ext cx="694944" cy="170688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2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EE165-487B-4452-88BA-7C187857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219456"/>
            <a:ext cx="11606784" cy="2974848"/>
          </a:xfrm>
        </p:spPr>
        <p:txBody>
          <a:bodyPr>
            <a:normAutofit/>
          </a:bodyPr>
          <a:lstStyle/>
          <a:p>
            <a:r>
              <a:rPr lang="uk-UA" sz="2800" b="1" dirty="0"/>
              <a:t>Технологічні процеси землевпорядкування досліджують за допомогою експериментально-статистичних та балансових методів, де об’єкт дослідження представлено як </a:t>
            </a:r>
            <a:r>
              <a:rPr lang="uk-UA" sz="2800" b="1" dirty="0">
                <a:solidFill>
                  <a:srgbClr val="FF0000"/>
                </a:solidFill>
              </a:rPr>
              <a:t>“чорна скринь­ка”</a:t>
            </a:r>
            <a:r>
              <a:rPr lang="uk-UA" sz="2800" b="1" dirty="0"/>
              <a:t>. 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Кількісна </a:t>
            </a:r>
            <a:r>
              <a:rPr lang="uk-UA" sz="2800" b="1" dirty="0"/>
              <a:t>характеристика мети дослідження зумовлена відбиранням таких </a:t>
            </a:r>
            <a:r>
              <a:rPr lang="uk-UA" sz="2800" b="1" dirty="0">
                <a:solidFill>
                  <a:srgbClr val="FF0000"/>
                </a:solidFill>
              </a:rPr>
              <a:t>показників</a:t>
            </a:r>
            <a:r>
              <a:rPr lang="uk-UA" sz="2800" b="1" dirty="0"/>
              <a:t> технологічного процесу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758FF1C-6CC4-46CF-8A8E-9FD00DF30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16" y="3589004"/>
            <a:ext cx="11789664" cy="31409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dirty="0" smtClean="0"/>
          </a:p>
          <a:p>
            <a:endParaRPr lang="uk-UA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694945" y="3589004"/>
            <a:ext cx="6705599" cy="10317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i="1" dirty="0">
                <a:solidFill>
                  <a:srgbClr val="FFFF00"/>
                </a:solidFill>
              </a:rPr>
              <a:t>економічних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/>
              <a:t>— ефективність, собівартість продукції, до­хідність</a:t>
            </a:r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06EA3551-2AE8-4C38-A5BB-835F1CA40BF0}"/>
              </a:ext>
            </a:extLst>
          </p:cNvPr>
          <p:cNvSpPr/>
          <p:nvPr/>
        </p:nvSpPr>
        <p:spPr>
          <a:xfrm>
            <a:off x="694945" y="4757158"/>
            <a:ext cx="9619487" cy="9730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i="1" dirty="0" err="1">
                <a:solidFill>
                  <a:srgbClr val="FFFF00"/>
                </a:solidFill>
              </a:rPr>
              <a:t>техніко-економічних</a:t>
            </a:r>
            <a:r>
              <a:rPr lang="uk-UA" sz="2800" b="1" i="1" dirty="0" err="1"/>
              <a:t>—</a:t>
            </a:r>
            <a:r>
              <a:rPr lang="uk-UA" sz="2800" b="1" dirty="0"/>
              <a:t> </a:t>
            </a:r>
            <a:r>
              <a:rPr lang="uk-UA" sz="2800" b="1" dirty="0" err="1"/>
              <a:t>землеємність</a:t>
            </a:r>
            <a:r>
              <a:rPr lang="uk-UA" sz="2800" b="1" dirty="0"/>
              <a:t>, розораність</a:t>
            </a:r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:a16="http://schemas.microsoft.com/office/drawing/2014/main" id="{9202797C-73BC-4B6E-8752-93A16CD8AAC7}"/>
              </a:ext>
            </a:extLst>
          </p:cNvPr>
          <p:cNvSpPr/>
          <p:nvPr/>
        </p:nvSpPr>
        <p:spPr>
          <a:xfrm>
            <a:off x="694945" y="5925312"/>
            <a:ext cx="10802111" cy="8290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i="1" dirty="0">
                <a:solidFill>
                  <a:srgbClr val="FFFF00"/>
                </a:solidFill>
              </a:rPr>
              <a:t>технологічних</a:t>
            </a:r>
            <a:r>
              <a:rPr lang="uk-UA" sz="2800" b="1" dirty="0"/>
              <a:t> — точність, надійність і прогресивність тех­нології</a:t>
            </a:r>
          </a:p>
        </p:txBody>
      </p:sp>
    </p:spTree>
    <p:extLst>
      <p:ext uri="{BB962C8B-B14F-4D97-AF65-F5344CB8AC3E}">
        <p14:creationId xmlns:p14="http://schemas.microsoft.com/office/powerpoint/2010/main" val="369182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48A2FD-9D22-48C2-98BE-BEDB92C2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072" y="170688"/>
            <a:ext cx="11826240" cy="2962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3200" b="1" dirty="0" smtClean="0"/>
              <a:t>	Вибравши </a:t>
            </a:r>
            <a:r>
              <a:rPr lang="uk-UA" sz="3200" b="1" dirty="0"/>
              <a:t>об’єкт дослідження, його предмет і фактори, які впливають на причинно-наслідкові результати стану об’єкта, визначають його </a:t>
            </a:r>
            <a:r>
              <a:rPr lang="uk-UA" sz="3200" b="1" i="1" dirty="0">
                <a:solidFill>
                  <a:srgbClr val="FF0000"/>
                </a:solidFill>
              </a:rPr>
              <a:t>параметри,</a:t>
            </a:r>
            <a:r>
              <a:rPr lang="uk-UA" sz="3200" b="1" dirty="0"/>
              <a:t> тобто повноту вивчення об’єкта відповідно до мети дослідження. </a:t>
            </a:r>
          </a:p>
        </p:txBody>
      </p:sp>
      <p:sp>
        <p:nvSpPr>
          <p:cNvPr id="2" name="Выноска со стрелкой вверх 1"/>
          <p:cNvSpPr/>
          <p:nvPr/>
        </p:nvSpPr>
        <p:spPr>
          <a:xfrm>
            <a:off x="377952" y="3035808"/>
            <a:ext cx="11277600" cy="1511808"/>
          </a:xfrm>
          <a:prstGeom prst="up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Від достовірності визначення параметра дослідження і класифікації об’єктів значною мірою залежать результати виконаного дослідження.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02336" y="4803648"/>
            <a:ext cx="11253216" cy="1780032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rgbClr val="FF0000"/>
                </a:solidFill>
              </a:rPr>
              <a:t>Класифікація </a:t>
            </a:r>
            <a:r>
              <a:rPr lang="uk-UA" sz="2800" b="1" dirty="0"/>
              <a:t>— це поділ різних явищ, предметів на групи за певними ознаками з метою їхнього вивчення та наукового узагальнення.</a:t>
            </a:r>
          </a:p>
        </p:txBody>
      </p:sp>
    </p:spTree>
    <p:extLst>
      <p:ext uri="{BB962C8B-B14F-4D97-AF65-F5344CB8AC3E}">
        <p14:creationId xmlns:p14="http://schemas.microsoft.com/office/powerpoint/2010/main" val="7578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EE165-487B-4452-88BA-7C187857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" y="219456"/>
            <a:ext cx="11875008" cy="975360"/>
          </a:xfrm>
        </p:spPr>
        <p:txBody>
          <a:bodyPr>
            <a:normAutofit fontScale="90000"/>
          </a:bodyPr>
          <a:lstStyle/>
          <a:p>
            <a:pPr marL="514350" indent="-514350" algn="ctr"/>
            <a:r>
              <a:rPr lang="uk-UA" b="1" dirty="0"/>
              <a:t>Найбільш поширеними є два методи класифікації об’єктів дослідження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758FF1C-6CC4-46CF-8A8E-9FD00DF30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074" y="1121664"/>
            <a:ext cx="11887198" cy="8595360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268224" y="1426464"/>
            <a:ext cx="11338560" cy="25115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Класифікація об’єктів </a:t>
            </a:r>
            <a:r>
              <a:rPr lang="uk-UA" sz="3200" b="1" i="1" dirty="0">
                <a:solidFill>
                  <a:srgbClr val="FFFF00"/>
                </a:solidFill>
              </a:rPr>
              <a:t>за наявністю і відсутністю ознак</a:t>
            </a:r>
            <a:r>
              <a:rPr lang="uk-UA" sz="3200" b="1" dirty="0"/>
              <a:t> по­лягає в тому, що більшість об’єктів поділяють на два класи. Один із них має певну властивість, а другий не має її</a:t>
            </a:r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06EA3551-2AE8-4C38-A5BB-835F1CA40BF0}"/>
              </a:ext>
            </a:extLst>
          </p:cNvPr>
          <p:cNvSpPr/>
          <p:nvPr/>
        </p:nvSpPr>
        <p:spPr>
          <a:xfrm>
            <a:off x="268224" y="4120896"/>
            <a:ext cx="11338560" cy="25847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Класифікація об’єктів </a:t>
            </a:r>
            <a:r>
              <a:rPr lang="uk-UA" sz="3200" b="1" i="1" dirty="0">
                <a:solidFill>
                  <a:srgbClr val="FFFF00"/>
                </a:solidFill>
              </a:rPr>
              <a:t>за видозміною ознак</a:t>
            </a:r>
            <a:r>
              <a:rPr lang="uk-UA" sz="3200" b="1" dirty="0">
                <a:solidFill>
                  <a:srgbClr val="FFFF00"/>
                </a:solidFill>
              </a:rPr>
              <a:t> </a:t>
            </a:r>
            <a:r>
              <a:rPr lang="uk-UA" sz="3200" b="1" dirty="0"/>
              <a:t>полягає у тому, що частини поділу являють собою такі сукупності предметів, у кожній із яких загальна для всіх сукупностей ознака виявля­ється по-особливому, з тими або іншими варіаціями</a:t>
            </a:r>
          </a:p>
        </p:txBody>
      </p:sp>
    </p:spTree>
    <p:extLst>
      <p:ext uri="{BB962C8B-B14F-4D97-AF65-F5344CB8AC3E}">
        <p14:creationId xmlns:p14="http://schemas.microsoft.com/office/powerpoint/2010/main" val="15468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EE165-487B-4452-88BA-7C187857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219456"/>
            <a:ext cx="11606784" cy="1414272"/>
          </a:xfrm>
        </p:spPr>
        <p:txBody>
          <a:bodyPr>
            <a:normAutofit fontScale="90000"/>
          </a:bodyPr>
          <a:lstStyle/>
          <a:p>
            <a:r>
              <a:rPr lang="uk-UA" sz="4000" b="1" dirty="0"/>
              <a:t>Логічно складена класифікація повинна відповідати таким </a:t>
            </a:r>
            <a:r>
              <a:rPr lang="uk-UA" sz="4000" b="1" dirty="0" smtClean="0"/>
              <a:t>вимогам:</a:t>
            </a:r>
            <a:endParaRPr lang="uk-UA" sz="40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758FF1C-6CC4-46CF-8A8E-9FD00DF30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16" y="3589004"/>
            <a:ext cx="11789664" cy="31409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dirty="0" smtClean="0"/>
          </a:p>
          <a:p>
            <a:endParaRPr lang="uk-UA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694944" y="1536192"/>
            <a:ext cx="8583167" cy="16703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бути розмірною, тобто не дуже вузькою і не широкою</a:t>
            </a:r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06EA3551-2AE8-4C38-A5BB-835F1CA40BF0}"/>
              </a:ext>
            </a:extLst>
          </p:cNvPr>
          <p:cNvSpPr/>
          <p:nvPr/>
        </p:nvSpPr>
        <p:spPr>
          <a:xfrm>
            <a:off x="694945" y="3450336"/>
            <a:ext cx="9619487" cy="16093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виконуватися за однією основою, яка має бути не довіль­ним поняттям, а стосуватися суті поділу цілого</a:t>
            </a:r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:a16="http://schemas.microsoft.com/office/drawing/2014/main" id="{9202797C-73BC-4B6E-8752-93A16CD8AAC7}"/>
              </a:ext>
            </a:extLst>
          </p:cNvPr>
          <p:cNvSpPr/>
          <p:nvPr/>
        </p:nvSpPr>
        <p:spPr>
          <a:xfrm>
            <a:off x="694945" y="5254752"/>
            <a:ext cx="10802111" cy="14996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виключати несумісність понять (наприклад, показники ви­користання земель погані, але господарство у числі передових)</a:t>
            </a:r>
          </a:p>
        </p:txBody>
      </p:sp>
    </p:spTree>
    <p:extLst>
      <p:ext uri="{BB962C8B-B14F-4D97-AF65-F5344CB8AC3E}">
        <p14:creationId xmlns:p14="http://schemas.microsoft.com/office/powerpoint/2010/main" val="240245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48A2FD-9D22-48C2-98BE-BEDB92C2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76" y="219456"/>
            <a:ext cx="11692128" cy="12313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3200" b="1" dirty="0" smtClean="0"/>
              <a:t>	При </a:t>
            </a:r>
            <a:r>
              <a:rPr lang="uk-UA" sz="3200" b="1" dirty="0">
                <a:solidFill>
                  <a:srgbClr val="FF0000"/>
                </a:solidFill>
              </a:rPr>
              <a:t>класифікації об’єктів </a:t>
            </a:r>
            <a:r>
              <a:rPr lang="uk-UA" sz="3200" b="1" dirty="0"/>
              <a:t>наукових досліджень виходять із того, </a:t>
            </a:r>
            <a:r>
              <a:rPr lang="uk-UA" sz="3200" b="1" dirty="0" smtClean="0"/>
              <a:t>що :</a:t>
            </a:r>
            <a:endParaRPr lang="uk-UA" sz="3200" b="1" dirty="0"/>
          </a:p>
        </p:txBody>
      </p:sp>
      <p:sp>
        <p:nvSpPr>
          <p:cNvPr id="2" name="Пятиугольник 1"/>
          <p:cNvSpPr/>
          <p:nvPr/>
        </p:nvSpPr>
        <p:spPr>
          <a:xfrm>
            <a:off x="512064" y="1450848"/>
            <a:ext cx="11314176" cy="1085088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/>
              <a:t>наука, пояснюючи характер тих або інших процесів дійсності, грунтується на певних методах дослідження їх.</a:t>
            </a:r>
            <a:endParaRPr lang="en-US" sz="2400"/>
          </a:p>
        </p:txBody>
      </p:sp>
      <p:sp>
        <p:nvSpPr>
          <p:cNvPr id="4" name="Пятиугольник 3"/>
          <p:cNvSpPr/>
          <p:nvPr/>
        </p:nvSpPr>
        <p:spPr>
          <a:xfrm>
            <a:off x="512064" y="2816352"/>
            <a:ext cx="11436096" cy="1475232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спи­раючись </a:t>
            </a:r>
            <a:r>
              <a:rPr lang="uk-UA" sz="2400" b="1" dirty="0"/>
              <a:t>на метод, учений отримує відповідь на те, з чого потрібно починати дослідження, яким чином групувати об’єк­ти і давати оцінку фактам, що вивчаються у процесі дослід­ження. 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12064" y="4572000"/>
            <a:ext cx="11070336" cy="1609344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Отже, </a:t>
            </a:r>
            <a:r>
              <a:rPr lang="uk-UA" sz="2400" b="1" dirty="0">
                <a:solidFill>
                  <a:srgbClr val="FF0000"/>
                </a:solidFill>
              </a:rPr>
              <a:t>об’єкти</a:t>
            </a:r>
            <a:r>
              <a:rPr lang="uk-UA" sz="2400" b="1" dirty="0"/>
              <a:t>, згруповані за темою дослідження, дають можливість конкретизувати параметри їхнього вивчення у ди­наміці та </a:t>
            </a:r>
            <a:r>
              <a:rPr lang="uk-UA" sz="2400" b="1" dirty="0" err="1"/>
              <a:t>обгрунтовувати</a:t>
            </a:r>
            <a:r>
              <a:rPr lang="uk-UA" sz="2400" b="1" dirty="0"/>
              <a:t> висновки щодо оптимізації функціо­нування.</a:t>
            </a:r>
          </a:p>
        </p:txBody>
      </p:sp>
    </p:spTree>
    <p:extLst>
      <p:ext uri="{BB962C8B-B14F-4D97-AF65-F5344CB8AC3E}">
        <p14:creationId xmlns:p14="http://schemas.microsoft.com/office/powerpoint/2010/main" val="163171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7CFD0-75C2-4458-A969-FBD7C2F06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104" y="170688"/>
            <a:ext cx="11570207" cy="1207008"/>
          </a:xfrm>
        </p:spPr>
        <p:txBody>
          <a:bodyPr>
            <a:normAutofit fontScale="90000"/>
          </a:bodyPr>
          <a:lstStyle/>
          <a:p>
            <a:pPr marL="0" indent="0"/>
            <a:r>
              <a:rPr lang="uk-UA" b="1" dirty="0" smtClean="0"/>
              <a:t>Приклади визначення </a:t>
            </a:r>
            <a:r>
              <a:rPr lang="ru-RU" b="1" dirty="0" err="1" smtClean="0"/>
              <a:t>цілей</a:t>
            </a:r>
            <a:r>
              <a:rPr lang="ru-RU" b="1" dirty="0" smtClean="0"/>
              <a:t> </a:t>
            </a:r>
            <a:r>
              <a:rPr lang="ru-RU" b="1" dirty="0" err="1" smtClean="0"/>
              <a:t>наукових</a:t>
            </a:r>
            <a:r>
              <a:rPr lang="ru-RU" b="1" dirty="0" smtClean="0"/>
              <a:t> </a:t>
            </a:r>
            <a:r>
              <a:rPr lang="ru-RU" b="1" dirty="0" err="1"/>
              <a:t>досліджень</a:t>
            </a:r>
            <a:r>
              <a:rPr lang="ru-RU" b="1" dirty="0"/>
              <a:t> </a:t>
            </a:r>
            <a:r>
              <a:rPr lang="uk-UA" b="1" dirty="0"/>
              <a:t>у сфері землеустрою та кадастру</a:t>
            </a:r>
            <a:r>
              <a:rPr lang="ru-RU" b="1" dirty="0"/>
              <a:t>.</a:t>
            </a:r>
            <a:endParaRPr lang="uk-UA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7264" y="1658112"/>
            <a:ext cx="3718560" cy="49865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FF0000"/>
                </a:solidFill>
              </a:rPr>
              <a:t>Метою проекту </a:t>
            </a:r>
            <a:r>
              <a:rPr lang="uk-UA" sz="2400" b="1" dirty="0"/>
              <a:t>є розробити галузевий стандарт інвентаризації земель державних установ та підприємств НААН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41648" y="1658112"/>
            <a:ext cx="3718560" cy="49865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FF0000"/>
                </a:solidFill>
              </a:rPr>
              <a:t>Стислий зміст</a:t>
            </a:r>
            <a:r>
              <a:rPr lang="uk-UA" sz="2400" b="1" dirty="0"/>
              <a:t> – розроблення галузевого стандарту документації із інвентаризації земель державних установ та підприємств НААН дозволить впорядкувати та систематизувати виконання землевпорядних робіт в системі НААН.</a:t>
            </a:r>
          </a:p>
          <a:p>
            <a:endParaRPr lang="uk-UA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76032" y="1658112"/>
            <a:ext cx="3718560" cy="49865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Для отримання </a:t>
            </a:r>
            <a:r>
              <a:rPr lang="uk-UA" sz="2400" b="1" dirty="0">
                <a:solidFill>
                  <a:srgbClr val="FF0000"/>
                </a:solidFill>
              </a:rPr>
              <a:t>запланованих результатів</a:t>
            </a:r>
            <a:r>
              <a:rPr lang="uk-UA" sz="2400" b="1" dirty="0"/>
              <a:t>, в процесі досліджень будуть використовуватись загальноприйняті методики</a:t>
            </a:r>
            <a:r>
              <a:rPr lang="uk-UA" dirty="0"/>
              <a:t>.</a:t>
            </a: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6849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7CFD0-75C2-4458-A969-FBD7C2F06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104" y="353568"/>
            <a:ext cx="11570207" cy="280416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ХАРАКТЕРИСТИКА НАУКОВО-ТЕХНІЧНОЇ ПРОДУКЦІЇ, ЯКУ БУДЕ СТВОРЕНО ВНАСЛІДОК ВИКОНАННЯ ПРОЕКТУ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Отриманий</a:t>
            </a:r>
            <a:r>
              <a:rPr lang="ru-RU" dirty="0"/>
              <a:t> </a:t>
            </a:r>
            <a:r>
              <a:rPr lang="ru-RU" dirty="0" err="1"/>
              <a:t>галузевий</a:t>
            </a:r>
            <a:r>
              <a:rPr lang="ru-RU" dirty="0"/>
              <a:t> стандарт </a:t>
            </a:r>
            <a:r>
              <a:rPr lang="ru-RU" dirty="0" err="1"/>
              <a:t>документації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інвентаризації</a:t>
            </a:r>
            <a:r>
              <a:rPr lang="ru-RU" dirty="0"/>
              <a:t> земель</a:t>
            </a:r>
            <a:r>
              <a:rPr lang="ru-RU" b="1" dirty="0"/>
              <a:t> 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та </a:t>
            </a:r>
            <a:r>
              <a:rPr lang="ru-RU" dirty="0" err="1"/>
              <a:t>підприємств</a:t>
            </a:r>
            <a:r>
              <a:rPr lang="ru-RU" dirty="0"/>
              <a:t> НААН.</a:t>
            </a:r>
            <a:endParaRPr lang="ru-RU" dirty="0">
              <a:effectLst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2845240-3F0A-43A2-8846-CCFE180EE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19" y="3584448"/>
            <a:ext cx="11618976" cy="23955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/>
              <a:t>ОБГРУНТУВАННЯ ПРОЕКТУ</a:t>
            </a: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</p:txBody>
      </p:sp>
      <p:sp>
        <p:nvSpPr>
          <p:cNvPr id="6" name="Овал 5"/>
          <p:cNvSpPr/>
          <p:nvPr/>
        </p:nvSpPr>
        <p:spPr>
          <a:xfrm>
            <a:off x="8519158" y="4425696"/>
            <a:ext cx="2676145" cy="1566494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та </a:t>
            </a:r>
            <a:r>
              <a:rPr lang="ru-RU" dirty="0" err="1"/>
              <a:t>розробок</a:t>
            </a:r>
            <a:r>
              <a:rPr lang="ru-RU" dirty="0"/>
              <a:t> </a:t>
            </a:r>
            <a:r>
              <a:rPr lang="ru-RU" dirty="0" smtClean="0"/>
              <a:t>ї</a:t>
            </a:r>
            <a:endParaRPr lang="en-US" dirty="0"/>
          </a:p>
        </p:txBody>
      </p:sp>
      <p:sp>
        <p:nvSpPr>
          <p:cNvPr id="9" name="Овал 8"/>
          <p:cNvSpPr/>
          <p:nvPr/>
        </p:nvSpPr>
        <p:spPr>
          <a:xfrm>
            <a:off x="4541518" y="4413504"/>
            <a:ext cx="2676145" cy="1566494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Гіпотези</a:t>
            </a:r>
            <a:endParaRPr lang="en-US" dirty="0"/>
          </a:p>
        </p:txBody>
      </p:sp>
      <p:sp>
        <p:nvSpPr>
          <p:cNvPr id="10" name="Овал 9"/>
          <p:cNvSpPr/>
          <p:nvPr/>
        </p:nvSpPr>
        <p:spPr>
          <a:xfrm>
            <a:off x="890013" y="4413504"/>
            <a:ext cx="2676145" cy="1566494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Ідеї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49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46176" y="97536"/>
            <a:ext cx="10997184" cy="323088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</a:rPr>
              <a:t>Робоча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гіпотеза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/>
              <a:t>полягає</a:t>
            </a:r>
            <a:r>
              <a:rPr lang="ru-RU" sz="2400" b="1" dirty="0"/>
              <a:t> в тому,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згідно</a:t>
            </a:r>
            <a:r>
              <a:rPr lang="ru-RU" sz="2400" b="1" dirty="0"/>
              <a:t> </a:t>
            </a:r>
            <a:r>
              <a:rPr lang="ru-RU" sz="2400" b="1" dirty="0" err="1"/>
              <a:t>статті</a:t>
            </a:r>
            <a:r>
              <a:rPr lang="ru-RU" sz="2400" b="1" dirty="0"/>
              <a:t> 24 «</a:t>
            </a:r>
            <a:r>
              <a:rPr lang="ru-RU" sz="2400" b="1" dirty="0" err="1"/>
              <a:t>Державні</a:t>
            </a:r>
            <a:r>
              <a:rPr lang="ru-RU" sz="2400" b="1" dirty="0"/>
              <a:t> </a:t>
            </a:r>
            <a:r>
              <a:rPr lang="ru-RU" sz="2400" b="1" dirty="0" err="1"/>
              <a:t>стандарти</a:t>
            </a:r>
            <a:r>
              <a:rPr lang="ru-RU" sz="2400" b="1" dirty="0"/>
              <a:t>, </a:t>
            </a:r>
            <a:r>
              <a:rPr lang="ru-RU" sz="2400" b="1" dirty="0" err="1"/>
              <a:t>норми</a:t>
            </a:r>
            <a:r>
              <a:rPr lang="ru-RU" sz="2400" b="1" dirty="0"/>
              <a:t> і правила у </a:t>
            </a:r>
            <a:r>
              <a:rPr lang="ru-RU" sz="2400" b="1" dirty="0" err="1"/>
              <a:t>сфері</a:t>
            </a:r>
            <a:r>
              <a:rPr lang="ru-RU" sz="2400" b="1" dirty="0"/>
              <a:t> </a:t>
            </a:r>
            <a:r>
              <a:rPr lang="ru-RU" sz="2400" b="1" dirty="0" err="1"/>
              <a:t>землеустрою</a:t>
            </a:r>
            <a:r>
              <a:rPr lang="ru-RU" sz="2400" b="1" dirty="0"/>
              <a:t>» закону </a:t>
            </a:r>
            <a:r>
              <a:rPr lang="ru-RU" sz="2400" b="1" dirty="0" err="1"/>
              <a:t>України</a:t>
            </a:r>
            <a:r>
              <a:rPr lang="ru-RU" sz="2400" b="1" dirty="0"/>
              <a:t> «Про </a:t>
            </a:r>
            <a:r>
              <a:rPr lang="ru-RU" sz="2400" b="1" dirty="0" err="1"/>
              <a:t>землеустрій</a:t>
            </a:r>
            <a:r>
              <a:rPr lang="ru-RU" sz="2400" b="1" dirty="0"/>
              <a:t>» </a:t>
            </a:r>
            <a:r>
              <a:rPr lang="ru-RU" sz="2400" b="1" dirty="0" err="1"/>
              <a:t>державні</a:t>
            </a:r>
            <a:r>
              <a:rPr lang="ru-RU" sz="2400" b="1" dirty="0"/>
              <a:t> </a:t>
            </a:r>
            <a:r>
              <a:rPr lang="ru-RU" sz="2400" b="1" dirty="0" err="1"/>
              <a:t>стандарти</a:t>
            </a:r>
            <a:r>
              <a:rPr lang="ru-RU" sz="2400" b="1" dirty="0"/>
              <a:t>, </a:t>
            </a:r>
            <a:r>
              <a:rPr lang="ru-RU" sz="2400" b="1" dirty="0" err="1"/>
              <a:t>норми</a:t>
            </a:r>
            <a:r>
              <a:rPr lang="ru-RU" sz="2400" b="1" dirty="0"/>
              <a:t> і правила у </a:t>
            </a:r>
            <a:r>
              <a:rPr lang="ru-RU" sz="2400" b="1" dirty="0" err="1"/>
              <a:t>сфері</a:t>
            </a:r>
            <a:r>
              <a:rPr lang="ru-RU" sz="2400" b="1" dirty="0"/>
              <a:t> </a:t>
            </a:r>
            <a:r>
              <a:rPr lang="ru-RU" sz="2400" b="1" dirty="0" err="1"/>
              <a:t>землеустрою</a:t>
            </a:r>
            <a:r>
              <a:rPr lang="ru-RU" sz="2400" b="1" dirty="0"/>
              <a:t> </a:t>
            </a:r>
            <a:r>
              <a:rPr lang="ru-RU" sz="2400" b="1" dirty="0" err="1"/>
              <a:t>встановлюють</a:t>
            </a:r>
            <a:r>
              <a:rPr lang="ru-RU" sz="2400" b="1" dirty="0"/>
              <a:t> комплекс </a:t>
            </a:r>
            <a:r>
              <a:rPr lang="ru-RU" sz="2400" b="1" dirty="0" err="1"/>
              <a:t>якісних</a:t>
            </a:r>
            <a:r>
              <a:rPr lang="ru-RU" sz="2400" b="1" dirty="0"/>
              <a:t> та </a:t>
            </a:r>
            <a:r>
              <a:rPr lang="ru-RU" sz="2400" b="1" dirty="0" err="1"/>
              <a:t>кількісних</a:t>
            </a:r>
            <a:r>
              <a:rPr lang="ru-RU" sz="2400" b="1" dirty="0"/>
              <a:t> </a:t>
            </a:r>
            <a:r>
              <a:rPr lang="ru-RU" sz="2400" b="1" dirty="0" err="1"/>
              <a:t>показників</a:t>
            </a:r>
            <a:r>
              <a:rPr lang="ru-RU" sz="2400" b="1" dirty="0"/>
              <a:t>, </a:t>
            </a:r>
            <a:r>
              <a:rPr lang="ru-RU" sz="2400" b="1" dirty="0" err="1"/>
              <a:t>параметрів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регламентують</a:t>
            </a:r>
            <a:r>
              <a:rPr lang="ru-RU" sz="2400" b="1" dirty="0"/>
              <a:t> </a:t>
            </a:r>
            <a:r>
              <a:rPr lang="ru-RU" sz="2400" b="1" dirty="0" err="1"/>
              <a:t>розробку</a:t>
            </a:r>
            <a:r>
              <a:rPr lang="ru-RU" sz="2400" b="1" dirty="0"/>
              <a:t> і </a:t>
            </a:r>
            <a:r>
              <a:rPr lang="ru-RU" sz="2400" b="1" dirty="0" err="1"/>
              <a:t>реалізацію</a:t>
            </a:r>
            <a:r>
              <a:rPr lang="ru-RU" sz="2400" b="1" dirty="0"/>
              <a:t> </a:t>
            </a:r>
            <a:r>
              <a:rPr lang="ru-RU" sz="2400" b="1" dirty="0" err="1"/>
              <a:t>документації</a:t>
            </a:r>
            <a:r>
              <a:rPr lang="ru-RU" sz="2400" b="1" dirty="0"/>
              <a:t> </a:t>
            </a:r>
            <a:r>
              <a:rPr lang="ru-RU" sz="2400" b="1" dirty="0" err="1"/>
              <a:t>із</a:t>
            </a:r>
            <a:r>
              <a:rPr lang="ru-RU" sz="2400" b="1" dirty="0"/>
              <a:t> </a:t>
            </a:r>
            <a:r>
              <a:rPr lang="ru-RU" sz="2400" b="1" dirty="0" err="1"/>
              <a:t>землеустрою</a:t>
            </a:r>
            <a:r>
              <a:rPr lang="ru-RU" sz="2400" b="1" dirty="0"/>
              <a:t> з </a:t>
            </a:r>
            <a:r>
              <a:rPr lang="ru-RU" sz="2400" b="1" dirty="0" err="1"/>
              <a:t>урахуванням</a:t>
            </a:r>
            <a:r>
              <a:rPr lang="ru-RU" sz="2400" b="1" dirty="0"/>
              <a:t> </a:t>
            </a:r>
            <a:r>
              <a:rPr lang="ru-RU" sz="2400" b="1" dirty="0" err="1"/>
              <a:t>екологічних</a:t>
            </a:r>
            <a:r>
              <a:rPr lang="ru-RU" sz="2400" b="1" dirty="0"/>
              <a:t>, </a:t>
            </a:r>
            <a:r>
              <a:rPr lang="ru-RU" sz="2400" b="1" dirty="0" err="1"/>
              <a:t>економічних</a:t>
            </a:r>
            <a:r>
              <a:rPr lang="ru-RU" sz="2400" b="1" dirty="0"/>
              <a:t>, </a:t>
            </a:r>
            <a:r>
              <a:rPr lang="ru-RU" sz="2400" b="1" dirty="0" err="1"/>
              <a:t>соціальних</a:t>
            </a:r>
            <a:r>
              <a:rPr lang="ru-RU" sz="2400" b="1" dirty="0"/>
              <a:t>, природно-</a:t>
            </a:r>
            <a:r>
              <a:rPr lang="ru-RU" sz="2400" b="1" dirty="0" err="1"/>
              <a:t>кліматичних</a:t>
            </a:r>
            <a:r>
              <a:rPr lang="ru-RU" sz="2400" b="1" dirty="0"/>
              <a:t> та </a:t>
            </a:r>
            <a:r>
              <a:rPr lang="ru-RU" sz="2400" b="1" dirty="0" err="1"/>
              <a:t>інших</a:t>
            </a:r>
            <a:r>
              <a:rPr lang="ru-RU" sz="2400" b="1" dirty="0"/>
              <a:t> умов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6176" y="3627120"/>
            <a:ext cx="10997184" cy="323088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Державні</a:t>
            </a:r>
            <a:r>
              <a:rPr lang="ru-RU" sz="2400" b="1" dirty="0"/>
              <a:t> </a:t>
            </a:r>
            <a:r>
              <a:rPr lang="ru-RU" sz="2400" b="1" dirty="0" err="1"/>
              <a:t>стандарти</a:t>
            </a:r>
            <a:r>
              <a:rPr lang="ru-RU" sz="2400" b="1" dirty="0"/>
              <a:t>, </a:t>
            </a:r>
            <a:r>
              <a:rPr lang="ru-RU" sz="2400" b="1" dirty="0" err="1"/>
              <a:t>норми</a:t>
            </a:r>
            <a:r>
              <a:rPr lang="ru-RU" sz="2400" b="1" dirty="0"/>
              <a:t> і правила у </a:t>
            </a:r>
            <a:r>
              <a:rPr lang="ru-RU" sz="2400" b="1" dirty="0" err="1"/>
              <a:t>сфері</a:t>
            </a:r>
            <a:r>
              <a:rPr lang="ru-RU" sz="2400" b="1" dirty="0"/>
              <a:t> </a:t>
            </a:r>
            <a:r>
              <a:rPr lang="ru-RU" sz="2400" b="1" dirty="0" err="1"/>
              <a:t>землеустрою</a:t>
            </a:r>
            <a:r>
              <a:rPr lang="ru-RU" sz="2400" b="1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розробляються</a:t>
            </a:r>
            <a:r>
              <a:rPr lang="ru-RU" sz="2400" b="1" dirty="0"/>
              <a:t> і </a:t>
            </a:r>
            <a:r>
              <a:rPr lang="ru-RU" sz="2400" b="1" dirty="0" err="1">
                <a:solidFill>
                  <a:srgbClr val="FF0000"/>
                </a:solidFill>
              </a:rPr>
              <a:t>затверджуються</a:t>
            </a:r>
            <a:r>
              <a:rPr lang="ru-RU" sz="2400" b="1" dirty="0"/>
              <a:t> в </a:t>
            </a:r>
            <a:r>
              <a:rPr lang="ru-RU" sz="2400" b="1" dirty="0" err="1"/>
              <a:t>установленому</a:t>
            </a:r>
            <a:r>
              <a:rPr lang="ru-RU" sz="2400" b="1" dirty="0"/>
              <a:t> законом порядку. </a:t>
            </a:r>
          </a:p>
        </p:txBody>
      </p:sp>
    </p:spTree>
    <p:extLst>
      <p:ext uri="{BB962C8B-B14F-4D97-AF65-F5344CB8AC3E}">
        <p14:creationId xmlns:p14="http://schemas.microsoft.com/office/powerpoint/2010/main" val="415177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48A2FD-9D22-48C2-98BE-BEDB92C2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856" y="682752"/>
            <a:ext cx="10192512" cy="50455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4000" b="1" i="1" dirty="0" smtClean="0">
                <a:solidFill>
                  <a:srgbClr val="FF0000"/>
                </a:solidFill>
              </a:rPr>
              <a:t>	Мета </a:t>
            </a:r>
            <a:r>
              <a:rPr lang="uk-UA" sz="4000" b="1" i="1" dirty="0">
                <a:solidFill>
                  <a:srgbClr val="FF0000"/>
                </a:solidFill>
              </a:rPr>
              <a:t>дослідження </a:t>
            </a:r>
            <a:r>
              <a:rPr lang="uk-UA" sz="4000" b="1" dirty="0"/>
              <a:t>- це поставлена кінцева ціль, кінцевий результат, на який спрямоване все дослідження</a:t>
            </a:r>
            <a:r>
              <a:rPr lang="uk-UA" sz="4000" b="1" dirty="0" smtClean="0"/>
              <a:t>.</a:t>
            </a:r>
          </a:p>
          <a:p>
            <a:pPr marL="0" indent="0">
              <a:buNone/>
            </a:pPr>
            <a:r>
              <a:rPr lang="uk-UA" sz="4000" b="1" dirty="0"/>
              <a:t>Тільки вдумливий, самостій­ний аналіз прочитаного дозволить переконатися у своїх судженнях, закріпити думки, поняття, уявлення.</a:t>
            </a:r>
          </a:p>
        </p:txBody>
      </p:sp>
    </p:spTree>
    <p:extLst>
      <p:ext uri="{BB962C8B-B14F-4D97-AF65-F5344CB8AC3E}">
        <p14:creationId xmlns:p14="http://schemas.microsoft.com/office/powerpoint/2010/main" val="79421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48A2FD-9D22-48C2-98BE-BEDB92C2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76" y="219456"/>
            <a:ext cx="11692128" cy="682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/>
              <a:t>Разом </a:t>
            </a:r>
            <a:r>
              <a:rPr lang="ru-RU" sz="3200" b="1" dirty="0" err="1"/>
              <a:t>із</a:t>
            </a:r>
            <a:r>
              <a:rPr lang="ru-RU" sz="3200" b="1" dirty="0"/>
              <a:t> </a:t>
            </a:r>
            <a:r>
              <a:rPr lang="ru-RU" sz="3200" b="1" dirty="0" err="1"/>
              <a:t>тим</a:t>
            </a:r>
            <a:r>
              <a:rPr lang="ru-RU" sz="3200" b="1" dirty="0"/>
              <a:t>, на </a:t>
            </a:r>
            <a:r>
              <a:rPr lang="ru-RU" sz="3200" b="1" dirty="0" err="1"/>
              <a:t>даний</a:t>
            </a:r>
            <a:r>
              <a:rPr lang="ru-RU" sz="3200" b="1" dirty="0"/>
              <a:t> </a:t>
            </a:r>
            <a:r>
              <a:rPr lang="ru-RU" sz="3200" b="1" dirty="0" smtClean="0"/>
              <a:t>час:</a:t>
            </a:r>
          </a:p>
        </p:txBody>
      </p:sp>
      <p:sp>
        <p:nvSpPr>
          <p:cNvPr id="2" name="Пятиугольник 1"/>
          <p:cNvSpPr/>
          <p:nvPr/>
        </p:nvSpPr>
        <p:spPr>
          <a:xfrm>
            <a:off x="1146048" y="1341120"/>
            <a:ext cx="10570464" cy="1207008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rgbClr val="FF0000"/>
                </a:solidFill>
              </a:rPr>
              <a:t>із</a:t>
            </a:r>
            <a:r>
              <a:rPr lang="ru-RU" sz="2000" b="1" dirty="0">
                <a:solidFill>
                  <a:srgbClr val="FF0000"/>
                </a:solidFill>
              </a:rPr>
              <a:t> 50 </a:t>
            </a:r>
            <a:r>
              <a:rPr lang="ru-RU" sz="2000" b="1" dirty="0" err="1"/>
              <a:t>необхідних</a:t>
            </a:r>
            <a:r>
              <a:rPr lang="ru-RU" sz="2000" b="1" dirty="0"/>
              <a:t> в </a:t>
            </a:r>
            <a:r>
              <a:rPr lang="ru-RU" sz="2000" b="1" dirty="0" err="1"/>
              <a:t>розвиток</a:t>
            </a:r>
            <a:r>
              <a:rPr lang="ru-RU" sz="2000" b="1" dirty="0"/>
              <a:t> </a:t>
            </a:r>
            <a:r>
              <a:rPr lang="ru-RU" sz="2000" b="1" dirty="0" err="1"/>
              <a:t>положень</a:t>
            </a:r>
            <a:r>
              <a:rPr lang="ru-RU" sz="2000" b="1" dirty="0"/>
              <a:t> закону </a:t>
            </a:r>
            <a:r>
              <a:rPr lang="ru-RU" sz="2000" b="1" dirty="0" err="1"/>
              <a:t>України</a:t>
            </a:r>
            <a:r>
              <a:rPr lang="ru-RU" sz="2000" b="1" dirty="0"/>
              <a:t> «Про </a:t>
            </a:r>
            <a:r>
              <a:rPr lang="ru-RU" sz="2000" b="1" dirty="0" err="1"/>
              <a:t>землеустрій</a:t>
            </a:r>
            <a:r>
              <a:rPr lang="ru-RU" sz="2000" b="1" dirty="0"/>
              <a:t>» </a:t>
            </a:r>
            <a:r>
              <a:rPr lang="ru-RU" sz="2000" b="1" dirty="0" err="1"/>
              <a:t>стандартів</a:t>
            </a:r>
            <a:r>
              <a:rPr lang="ru-RU" sz="2000" b="1" dirty="0"/>
              <a:t>, норм і правил у </a:t>
            </a:r>
            <a:r>
              <a:rPr lang="ru-RU" sz="2000" b="1" dirty="0" err="1"/>
              <a:t>сфері</a:t>
            </a:r>
            <a:r>
              <a:rPr lang="ru-RU" sz="2000" b="1" dirty="0"/>
              <a:t> </a:t>
            </a:r>
            <a:r>
              <a:rPr lang="ru-RU" sz="2000" b="1" dirty="0" err="1"/>
              <a:t>землеустрою</a:t>
            </a:r>
            <a:r>
              <a:rPr lang="ru-RU" sz="2000" b="1" dirty="0"/>
              <a:t> </a:t>
            </a:r>
            <a:r>
              <a:rPr lang="ru-RU" sz="2000" b="1" dirty="0" err="1"/>
              <a:t>розроблено</a:t>
            </a:r>
            <a:r>
              <a:rPr lang="ru-RU" sz="2000" b="1" dirty="0"/>
              <a:t> </a:t>
            </a:r>
            <a:r>
              <a:rPr lang="ru-RU" sz="2000" b="1" dirty="0" err="1"/>
              <a:t>тільки</a:t>
            </a:r>
            <a:r>
              <a:rPr lang="ru-RU" sz="2000" b="1" dirty="0"/>
              <a:t> 2.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1146048" y="2923032"/>
            <a:ext cx="10570464" cy="1207008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rgbClr val="FF0000"/>
                </a:solidFill>
              </a:rPr>
              <a:t>Із</a:t>
            </a:r>
            <a:r>
              <a:rPr lang="ru-RU" sz="2000" b="1" dirty="0">
                <a:solidFill>
                  <a:srgbClr val="FF0000"/>
                </a:solidFill>
              </a:rPr>
              <a:t> 75 </a:t>
            </a:r>
            <a:r>
              <a:rPr lang="ru-RU" sz="2000" b="1" dirty="0" err="1"/>
              <a:t>необхідних</a:t>
            </a:r>
            <a:r>
              <a:rPr lang="ru-RU" sz="2000" b="1" dirty="0"/>
              <a:t> в </a:t>
            </a:r>
            <a:r>
              <a:rPr lang="ru-RU" sz="2000" b="1" dirty="0" err="1"/>
              <a:t>розвиток</a:t>
            </a:r>
            <a:r>
              <a:rPr lang="ru-RU" sz="2000" b="1" dirty="0"/>
              <a:t> </a:t>
            </a:r>
            <a:r>
              <a:rPr lang="ru-RU" sz="2000" b="1" dirty="0" err="1"/>
              <a:t>положень</a:t>
            </a:r>
            <a:r>
              <a:rPr lang="ru-RU" sz="2000" b="1" dirty="0"/>
              <a:t> закону </a:t>
            </a:r>
            <a:r>
              <a:rPr lang="ru-RU" sz="2000" b="1" dirty="0" err="1"/>
              <a:t>України</a:t>
            </a:r>
            <a:r>
              <a:rPr lang="ru-RU" sz="2000" b="1" dirty="0"/>
              <a:t> «Про </a:t>
            </a:r>
            <a:r>
              <a:rPr lang="ru-RU" sz="2000" b="1" dirty="0" err="1"/>
              <a:t>охорону</a:t>
            </a:r>
            <a:r>
              <a:rPr lang="ru-RU" sz="2000" b="1" dirty="0"/>
              <a:t> земель» </a:t>
            </a:r>
            <a:r>
              <a:rPr lang="ru-RU" sz="2000" b="1" dirty="0" err="1"/>
              <a:t>стандартів</a:t>
            </a:r>
            <a:r>
              <a:rPr lang="ru-RU" sz="2000" b="1" dirty="0"/>
              <a:t>, норм і правил у </a:t>
            </a:r>
            <a:r>
              <a:rPr lang="ru-RU" sz="2000" b="1" dirty="0" err="1"/>
              <a:t>сфері</a:t>
            </a:r>
            <a:r>
              <a:rPr lang="ru-RU" sz="2000" b="1" dirty="0"/>
              <a:t> </a:t>
            </a:r>
            <a:r>
              <a:rPr lang="ru-RU" sz="2000" b="1" dirty="0" err="1"/>
              <a:t>охорони</a:t>
            </a:r>
            <a:r>
              <a:rPr lang="ru-RU" sz="2000" b="1" dirty="0"/>
              <a:t> земель </a:t>
            </a:r>
            <a:r>
              <a:rPr lang="ru-RU" sz="2000" b="1" dirty="0" err="1"/>
              <a:t>розроблено</a:t>
            </a:r>
            <a:r>
              <a:rPr lang="ru-RU" sz="2000" b="1" dirty="0"/>
              <a:t> </a:t>
            </a:r>
            <a:r>
              <a:rPr lang="ru-RU" sz="2000" b="1" dirty="0" err="1"/>
              <a:t>тільки</a:t>
            </a:r>
            <a:r>
              <a:rPr lang="ru-RU" sz="2000" b="1" dirty="0"/>
              <a:t> 15.</a:t>
            </a:r>
          </a:p>
          <a:p>
            <a:pPr algn="ctr"/>
            <a:endParaRPr lang="ru-RU" sz="2000" b="1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1146048" y="4504944"/>
            <a:ext cx="10570464" cy="1207008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rgbClr val="FF0000"/>
                </a:solidFill>
              </a:rPr>
              <a:t>Із</a:t>
            </a:r>
            <a:r>
              <a:rPr lang="ru-RU" sz="2000" b="1" dirty="0">
                <a:solidFill>
                  <a:srgbClr val="FF0000"/>
                </a:solidFill>
              </a:rPr>
              <a:t> 45 </a:t>
            </a:r>
            <a:r>
              <a:rPr lang="ru-RU" sz="2000" b="1" dirty="0" err="1"/>
              <a:t>необхідних</a:t>
            </a:r>
            <a:r>
              <a:rPr lang="ru-RU" sz="2000" b="1" dirty="0"/>
              <a:t> в </a:t>
            </a:r>
            <a:r>
              <a:rPr lang="ru-RU" sz="2000" b="1" dirty="0" err="1"/>
              <a:t>розвиток</a:t>
            </a:r>
            <a:r>
              <a:rPr lang="ru-RU" sz="2000" b="1" dirty="0"/>
              <a:t> </a:t>
            </a:r>
            <a:r>
              <a:rPr lang="ru-RU" sz="2000" b="1" dirty="0" err="1"/>
              <a:t>положень</a:t>
            </a:r>
            <a:r>
              <a:rPr lang="ru-RU" sz="2000" b="1" dirty="0"/>
              <a:t> закону </a:t>
            </a:r>
            <a:r>
              <a:rPr lang="ru-RU" sz="2000" b="1" dirty="0" err="1"/>
              <a:t>України</a:t>
            </a:r>
            <a:r>
              <a:rPr lang="ru-RU" sz="2000" b="1" dirty="0"/>
              <a:t> «Про </a:t>
            </a:r>
            <a:r>
              <a:rPr lang="ru-RU" sz="2000" b="1" dirty="0" err="1"/>
              <a:t>державний</a:t>
            </a:r>
            <a:r>
              <a:rPr lang="ru-RU" sz="2000" b="1" dirty="0"/>
              <a:t> </a:t>
            </a:r>
            <a:r>
              <a:rPr lang="ru-RU" sz="2000" b="1" dirty="0" err="1"/>
              <a:t>земельний</a:t>
            </a:r>
            <a:r>
              <a:rPr lang="ru-RU" sz="2000" b="1" dirty="0"/>
              <a:t> кадастр» </a:t>
            </a:r>
            <a:r>
              <a:rPr lang="ru-RU" sz="2000" b="1" dirty="0" err="1"/>
              <a:t>стандартів</a:t>
            </a:r>
            <a:r>
              <a:rPr lang="ru-RU" sz="2000" b="1" dirty="0"/>
              <a:t>, норм і правил у </a:t>
            </a:r>
            <a:r>
              <a:rPr lang="ru-RU" sz="2000" b="1" dirty="0" err="1"/>
              <a:t>сфері</a:t>
            </a:r>
            <a:r>
              <a:rPr lang="ru-RU" sz="2000" b="1" dirty="0"/>
              <a:t> земельного кадастру </a:t>
            </a:r>
            <a:r>
              <a:rPr lang="ru-RU" sz="2000" b="1" dirty="0" err="1"/>
              <a:t>розроблено</a:t>
            </a:r>
            <a:r>
              <a:rPr lang="ru-RU" sz="2000" b="1" dirty="0"/>
              <a:t> </a:t>
            </a:r>
            <a:r>
              <a:rPr lang="ru-RU" sz="2000" b="1" dirty="0" err="1"/>
              <a:t>тільки</a:t>
            </a:r>
            <a:r>
              <a:rPr lang="ru-RU" sz="2000" b="1" dirty="0"/>
              <a:t> 2.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7165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7CFD0-75C2-4458-A969-FBD7C2F06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104" y="0"/>
            <a:ext cx="11570207" cy="1999488"/>
          </a:xfrm>
        </p:spPr>
        <p:txBody>
          <a:bodyPr>
            <a:normAutofit fontScale="90000"/>
          </a:bodyPr>
          <a:lstStyle/>
          <a:p>
            <a:pPr marL="0" indent="0"/>
            <a:r>
              <a:rPr lang="uk-UA" b="1" dirty="0">
                <a:solidFill>
                  <a:srgbClr val="FF0000"/>
                </a:solidFill>
              </a:rPr>
              <a:t>Техніко-економічне обґрунтування проекту </a:t>
            </a:r>
            <a:r>
              <a:rPr lang="uk-UA" b="1" dirty="0"/>
              <a:t>(</a:t>
            </a:r>
            <a:r>
              <a:rPr lang="uk-UA" b="1" i="1" dirty="0"/>
              <a:t>вказати очікувані обсяги освоєння розробки, навести обрахунки ефекту від впровадження, довести перевагу запропонованої розробки перед іншими</a:t>
            </a:r>
            <a:r>
              <a:rPr lang="uk-UA" b="1" dirty="0"/>
              <a:t>)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274319" y="2133600"/>
            <a:ext cx="11746992" cy="1158240"/>
          </a:xfrm>
          <a:prstGeom prst="homePlat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>
                <a:solidFill>
                  <a:srgbClr val="FF0000"/>
                </a:solidFill>
              </a:rPr>
              <a:t>Вирішення нормативних проблем землеустрою, землевпорядкування та земельного кадастру</a:t>
            </a:r>
            <a:r>
              <a:rPr lang="uk-UA" b="1"/>
              <a:t>, складу і змісту землевпорядних та земельно-кадастрових робіт дозволить сформувати нормативно-правове середовище здійснення землевпорядних робіт в системі землекористування НААН.</a:t>
            </a:r>
            <a:endParaRPr lang="uk-UA" b="1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274319" y="3425952"/>
            <a:ext cx="11746992" cy="1158240"/>
          </a:xfrm>
          <a:prstGeom prst="homePlat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 екологічному аспекті </a:t>
            </a:r>
            <a:r>
              <a:rPr lang="uk-UA" b="1" dirty="0"/>
              <a:t>забезпечено реалізацію заходів щодо боротьби із деградацією земель та </a:t>
            </a:r>
            <a:r>
              <a:rPr lang="uk-UA" b="1" dirty="0" err="1"/>
              <a:t>опустелюванням</a:t>
            </a:r>
            <a:r>
              <a:rPr lang="uk-UA" b="1" dirty="0"/>
              <a:t>. </a:t>
            </a:r>
          </a:p>
        </p:txBody>
      </p:sp>
      <p:sp>
        <p:nvSpPr>
          <p:cNvPr id="8" name="Пятиугольник 7"/>
          <p:cNvSpPr/>
          <p:nvPr/>
        </p:nvSpPr>
        <p:spPr>
          <a:xfrm>
            <a:off x="274319" y="4718304"/>
            <a:ext cx="11746992" cy="1158240"/>
          </a:xfrm>
          <a:prstGeom prst="homePlat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 економічному аспекті </a:t>
            </a:r>
            <a:r>
              <a:rPr lang="uk-UA" b="1" dirty="0"/>
              <a:t>буде забезпечено захист науково-дослідницького землекористування, його капіталізацію та збільшення вартості земель наукових установ і підприємств НААН.</a:t>
            </a:r>
          </a:p>
          <a:p>
            <a:pPr algn="ctr"/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96947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ВИСНОВКИ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584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C4756-1506-42FE-A518-74D819F0D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965143"/>
            <a:ext cx="8915399" cy="834500"/>
          </a:xfrm>
        </p:spPr>
        <p:txBody>
          <a:bodyPr>
            <a:normAutofit/>
          </a:bodyPr>
          <a:lstStyle/>
          <a:p>
            <a:r>
              <a:rPr lang="uk-UA" dirty="0"/>
              <a:t>Дякую за увагу!!!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687C93C-569D-41D2-BD0D-CA65EE7C8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70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48A2FD-9D22-48C2-98BE-BEDB92C2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304800"/>
            <a:ext cx="11643360" cy="63520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>
                <a:solidFill>
                  <a:srgbClr val="FF0000"/>
                </a:solidFill>
              </a:rPr>
              <a:t>Для формулювання мети дослідження </a:t>
            </a:r>
            <a:r>
              <a:rPr lang="uk-UA" sz="4000" b="1" dirty="0" smtClean="0"/>
              <a:t>необхідно :</a:t>
            </a:r>
          </a:p>
          <a:p>
            <a:pPr marL="0" indent="0" algn="ctr">
              <a:buNone/>
            </a:pPr>
            <a:endParaRPr lang="uk-UA" sz="4000" b="1" dirty="0"/>
          </a:p>
        </p:txBody>
      </p:sp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902208" y="1828800"/>
            <a:ext cx="10387584" cy="1231392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О</a:t>
            </a:r>
            <a:r>
              <a:rPr lang="uk-UA" sz="2400" b="1" dirty="0" smtClean="0"/>
              <a:t>знайомитись </a:t>
            </a:r>
            <a:r>
              <a:rPr lang="uk-UA" sz="2400" b="1" dirty="0"/>
              <a:t>і вивчити велику кількість наукової інформації. Прочитаний текст зберігається в пам’яті певний час. Поступово він забувається.</a:t>
            </a:r>
            <a:endParaRPr lang="en-US" sz="2400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902208" y="3352800"/>
            <a:ext cx="10387584" cy="1231392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Спочатку після сприйняття інформації цей процес відбувається найбільш швидко, а із часом темп уповільнюється.</a:t>
            </a:r>
            <a:endParaRPr lang="en-US" sz="2400" dirty="0"/>
          </a:p>
        </p:txBody>
      </p:sp>
      <p:sp>
        <p:nvSpPr>
          <p:cNvPr id="6" name="Выноска со стрелкой вверх 5"/>
          <p:cNvSpPr/>
          <p:nvPr/>
        </p:nvSpPr>
        <p:spPr>
          <a:xfrm>
            <a:off x="1572768" y="4748784"/>
            <a:ext cx="8851392" cy="1743456"/>
          </a:xfrm>
          <a:prstGeom prst="upArrow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Так, у середньому через один день губиться 23–25 % прочитаного, через п’ять днів - 35, а через десять - 40 %. </a:t>
            </a:r>
          </a:p>
        </p:txBody>
      </p:sp>
    </p:spTree>
    <p:extLst>
      <p:ext uri="{BB962C8B-B14F-4D97-AF65-F5344CB8AC3E}">
        <p14:creationId xmlns:p14="http://schemas.microsoft.com/office/powerpoint/2010/main" val="4331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EE165-487B-4452-88BA-7C187857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219456"/>
            <a:ext cx="11606784" cy="235305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Повторювання</a:t>
            </a:r>
            <a:r>
              <a:rPr lang="uk-UA" b="1" i="1" dirty="0"/>
              <a:t> </a:t>
            </a:r>
            <a:r>
              <a:rPr lang="uk-UA" b="1" dirty="0"/>
              <a:t>- один з ефективних засобів запам’ятовування. Воно буває </a:t>
            </a:r>
            <a:r>
              <a:rPr lang="uk-UA" b="1" dirty="0" smtClean="0"/>
              <a:t>: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758FF1C-6CC4-46CF-8A8E-9FD00DF30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16" y="1609344"/>
            <a:ext cx="11789664" cy="5120640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sz="2800" b="1" dirty="0" smtClean="0"/>
          </a:p>
          <a:p>
            <a:endParaRPr lang="uk-UA" sz="2800" b="1" dirty="0"/>
          </a:p>
          <a:p>
            <a:endParaRPr lang="uk-UA" sz="2800" b="1" dirty="0" smtClean="0"/>
          </a:p>
          <a:p>
            <a:pPr marL="0" indent="0">
              <a:buNone/>
            </a:pPr>
            <a:r>
              <a:rPr lang="uk-UA" sz="3200" b="1" dirty="0" smtClean="0"/>
              <a:t>Неодмінною </a:t>
            </a:r>
            <a:r>
              <a:rPr lang="uk-UA" sz="3200" b="1" dirty="0"/>
              <a:t>умовою аналізу відібраної для дослідження літератури є </a:t>
            </a:r>
            <a:r>
              <a:rPr lang="uk-UA" sz="3200" b="1" i="1" dirty="0">
                <a:solidFill>
                  <a:srgbClr val="FF0000"/>
                </a:solidFill>
              </a:rPr>
              <a:t>запис прочитаного</a:t>
            </a:r>
            <a:r>
              <a:rPr lang="uk-UA" sz="3200" b="1" dirty="0"/>
              <a:t>. Для цього застосовують</a:t>
            </a:r>
            <a:endParaRPr lang="uk-UA" sz="3200" b="1" dirty="0" smtClean="0"/>
          </a:p>
          <a:p>
            <a:endParaRPr lang="uk-UA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487681" y="5637260"/>
            <a:ext cx="3389375" cy="10317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виписки</a:t>
            </a:r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06EA3551-2AE8-4C38-A5BB-835F1CA40BF0}"/>
              </a:ext>
            </a:extLst>
          </p:cNvPr>
          <p:cNvSpPr/>
          <p:nvPr/>
        </p:nvSpPr>
        <p:spPr>
          <a:xfrm>
            <a:off x="4645152" y="5637260"/>
            <a:ext cx="3328416" cy="10317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анотації</a:t>
            </a:r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:a16="http://schemas.microsoft.com/office/drawing/2014/main" id="{9202797C-73BC-4B6E-8752-93A16CD8AAC7}"/>
              </a:ext>
            </a:extLst>
          </p:cNvPr>
          <p:cNvSpPr/>
          <p:nvPr/>
        </p:nvSpPr>
        <p:spPr>
          <a:xfrm>
            <a:off x="8375904" y="5637260"/>
            <a:ext cx="3121152" cy="10317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конспекти</a:t>
            </a:r>
          </a:p>
        </p:txBody>
      </p:sp>
      <p:sp>
        <p:nvSpPr>
          <p:cNvPr id="7" name="Прямокутник: округлені кути 3">
            <a:extLst>
              <a:ext uri="{FF2B5EF4-FFF2-40B4-BE49-F238E27FC236}">
                <a16:creationId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896113" y="2088650"/>
            <a:ext cx="4724399" cy="16443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rgbClr val="FF0000"/>
                </a:solidFill>
              </a:rPr>
              <a:t>пасивним</a:t>
            </a:r>
            <a:r>
              <a:rPr lang="uk-UA" sz="2800" b="1" dirty="0">
                <a:solidFill>
                  <a:schemeClr val="bg1"/>
                </a:solidFill>
              </a:rPr>
              <a:t> </a:t>
            </a:r>
            <a:r>
              <a:rPr lang="uk-UA" sz="2800" b="1" dirty="0"/>
              <a:t>(перечитування декілька разів)</a:t>
            </a:r>
          </a:p>
        </p:txBody>
      </p:sp>
      <p:sp>
        <p:nvSpPr>
          <p:cNvPr id="8" name="Прямокутник: округлені кути 3">
            <a:extLst>
              <a:ext uri="{FF2B5EF4-FFF2-40B4-BE49-F238E27FC236}">
                <a16:creationId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6717793" y="2088650"/>
            <a:ext cx="4608575" cy="16443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rgbClr val="FF0000"/>
                </a:solidFill>
              </a:rPr>
              <a:t>активним </a:t>
            </a:r>
            <a:r>
              <a:rPr lang="uk-UA" sz="2800" b="1" dirty="0"/>
              <a:t>(перечитування з переказом). </a:t>
            </a:r>
          </a:p>
        </p:txBody>
      </p:sp>
    </p:spTree>
    <p:extLst>
      <p:ext uri="{BB962C8B-B14F-4D97-AF65-F5344CB8AC3E}">
        <p14:creationId xmlns:p14="http://schemas.microsoft.com/office/powerpoint/2010/main" val="225935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трелка влево 6"/>
          <p:cNvSpPr/>
          <p:nvPr/>
        </p:nvSpPr>
        <p:spPr>
          <a:xfrm>
            <a:off x="2791968" y="4376928"/>
            <a:ext cx="9400032" cy="2145792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/>
              <a:t>це докладний виклад змісту документу, джерела, яке аналізується. Головне у складанні конспекту - це вміння виділити раціональне зерно щодо теми дослідження.</a:t>
            </a:r>
            <a:endParaRPr lang="en-US"/>
          </a:p>
        </p:txBody>
      </p:sp>
      <p:sp>
        <p:nvSpPr>
          <p:cNvPr id="6" name="Стрелка влево 5"/>
          <p:cNvSpPr/>
          <p:nvPr/>
        </p:nvSpPr>
        <p:spPr>
          <a:xfrm>
            <a:off x="2791968" y="2231136"/>
            <a:ext cx="9400032" cy="2145792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/>
              <a:t>це спресований, стислий і точний зміст першоджерела. Анотації складають на документ у цілому.</a:t>
            </a:r>
            <a:endParaRPr lang="en-US"/>
          </a:p>
        </p:txBody>
      </p:sp>
      <p:sp>
        <p:nvSpPr>
          <p:cNvPr id="2" name="Стрелка влево 1"/>
          <p:cNvSpPr/>
          <p:nvPr/>
        </p:nvSpPr>
        <p:spPr>
          <a:xfrm>
            <a:off x="2791968" y="85344"/>
            <a:ext cx="9400032" cy="2145792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короткий (чи повний) виклад змісту окремих фрагментів (розділів, параграфів, сторінок) інформації. Це дозволяє в малому обсязі накопичити велику кількість інформації. Виписка може стати основою для подальших роздумів над темою дослідження.</a:t>
            </a:r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48A2FD-9D22-48C2-98BE-BEDB92C2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95072"/>
            <a:ext cx="11667744" cy="6662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b="1" i="1" dirty="0" smtClean="0"/>
              <a:t> </a:t>
            </a:r>
            <a:endParaRPr lang="uk-UA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667726"/>
            <a:ext cx="306019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i="1" dirty="0">
                <a:solidFill>
                  <a:srgbClr val="FF0000"/>
                </a:solidFill>
              </a:rPr>
              <a:t>Виписка</a:t>
            </a:r>
            <a:endParaRPr lang="ru-RU" sz="4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825782"/>
            <a:ext cx="295370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i="1" dirty="0">
                <a:solidFill>
                  <a:srgbClr val="FF0000"/>
                </a:solidFill>
              </a:rPr>
              <a:t>Анотація</a:t>
            </a:r>
            <a:endParaRPr lang="ru-RU" sz="4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51952" y="4996102"/>
            <a:ext cx="28439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i="1" dirty="0">
                <a:solidFill>
                  <a:srgbClr val="FF0000"/>
                </a:solidFill>
              </a:rPr>
              <a:t>Конспект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0832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48A2FD-9D22-48C2-98BE-BEDB92C2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568" y="158496"/>
            <a:ext cx="11679936" cy="66080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000" b="1" dirty="0" smtClean="0"/>
              <a:t>	</a:t>
            </a:r>
            <a:r>
              <a:rPr lang="ru-RU" sz="4000" b="1" dirty="0" err="1" smtClean="0"/>
              <a:t>Визначивши</a:t>
            </a:r>
            <a:r>
              <a:rPr lang="ru-RU" sz="4000" b="1" dirty="0" smtClean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мету </a:t>
            </a:r>
            <a:r>
              <a:rPr lang="ru-RU" sz="4000" b="1" dirty="0" err="1">
                <a:solidFill>
                  <a:srgbClr val="FF0000"/>
                </a:solidFill>
              </a:rPr>
              <a:t>дослідження</a:t>
            </a:r>
            <a:r>
              <a:rPr lang="ru-RU" sz="4000" b="1" dirty="0"/>
              <a:t>, </a:t>
            </a:r>
            <a:r>
              <a:rPr lang="ru-RU" sz="4000" b="1" dirty="0" err="1"/>
              <a:t>науковець</a:t>
            </a:r>
            <a:r>
              <a:rPr lang="ru-RU" sz="4000" b="1" dirty="0"/>
              <a:t> повинен </a:t>
            </a:r>
            <a:r>
              <a:rPr lang="ru-RU" sz="4000" b="1" dirty="0" err="1"/>
              <a:t>чітко</a:t>
            </a:r>
            <a:r>
              <a:rPr lang="ru-RU" sz="4000" b="1" dirty="0"/>
              <a:t> </a:t>
            </a:r>
            <a:r>
              <a:rPr lang="ru-RU" sz="4000" b="1" dirty="0" err="1"/>
              <a:t>сформулювати</a:t>
            </a:r>
            <a:r>
              <a:rPr lang="ru-RU" sz="4000" b="1" dirty="0"/>
              <a:t> </a:t>
            </a:r>
            <a:r>
              <a:rPr lang="ru-RU" sz="4000" b="1" dirty="0" err="1"/>
              <a:t>завдання</a:t>
            </a:r>
            <a:r>
              <a:rPr lang="ru-RU" sz="4000" b="1" dirty="0"/>
              <a:t>, </a:t>
            </a:r>
            <a:r>
              <a:rPr lang="ru-RU" sz="4000" b="1" dirty="0" err="1"/>
              <a:t>які</a:t>
            </a:r>
            <a:r>
              <a:rPr lang="ru-RU" sz="4000" b="1" dirty="0"/>
              <a:t> </a:t>
            </a:r>
            <a:r>
              <a:rPr lang="ru-RU" sz="4000" b="1" dirty="0" err="1"/>
              <a:t>він</a:t>
            </a:r>
            <a:r>
              <a:rPr lang="ru-RU" sz="4000" b="1" dirty="0"/>
              <a:t> перед собою ставить з метою </a:t>
            </a:r>
            <a:r>
              <a:rPr lang="ru-RU" sz="4000" b="1" dirty="0" err="1"/>
              <a:t>реалізації</a:t>
            </a:r>
            <a:r>
              <a:rPr lang="ru-RU" sz="4000" b="1" dirty="0"/>
              <a:t> </a:t>
            </a:r>
            <a:r>
              <a:rPr lang="ru-RU" sz="4000" b="1" dirty="0" err="1"/>
              <a:t>поставленої</a:t>
            </a:r>
            <a:r>
              <a:rPr lang="ru-RU" sz="4000" b="1" dirty="0"/>
              <a:t> мети</a:t>
            </a:r>
            <a:r>
              <a:rPr lang="uk-UA" sz="4000" b="1" dirty="0" smtClean="0"/>
              <a:t>.</a:t>
            </a:r>
          </a:p>
          <a:p>
            <a:pPr marL="0" indent="0" algn="ctr">
              <a:buNone/>
            </a:pPr>
            <a:r>
              <a:rPr lang="ru-RU" sz="4000" b="1" dirty="0" err="1" smtClean="0">
                <a:solidFill>
                  <a:srgbClr val="FF0000"/>
                </a:solidFill>
              </a:rPr>
              <a:t>Завдання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наукового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дослідження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endParaRPr lang="ru-RU" sz="4000" b="1" dirty="0">
              <a:solidFill>
                <a:srgbClr val="FF0000"/>
              </a:solidFill>
            </a:endParaRPr>
          </a:p>
          <a:p>
            <a:endParaRPr lang="ru-RU" sz="4000" b="1" dirty="0" smtClean="0">
              <a:solidFill>
                <a:srgbClr val="FF0000"/>
              </a:solidFill>
            </a:endParaRPr>
          </a:p>
          <a:p>
            <a:endParaRPr lang="ru-RU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4000" b="1" dirty="0" smtClean="0"/>
              <a:t>	Завдання </a:t>
            </a:r>
            <a:r>
              <a:rPr lang="uk-UA" sz="4000" b="1" dirty="0"/>
              <a:t>дослідження формулюються після проведення аналізу рівня вивчення об'єкта з огляду на поставлену мету і є тим мінімумом питань, відповіді на які необхідно обов'язково отримати для досягнення мети.</a:t>
            </a: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1213104" y="2206752"/>
            <a:ext cx="9960864" cy="1889760"/>
          </a:xfrm>
          <a:prstGeom prst="upArrow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це</a:t>
            </a:r>
            <a:r>
              <a:rPr lang="ru-RU" sz="2800" b="1" dirty="0"/>
              <a:t> </a:t>
            </a:r>
            <a:r>
              <a:rPr lang="ru-RU" sz="2800" b="1" dirty="0" err="1"/>
              <a:t>деталізований</a:t>
            </a:r>
            <a:r>
              <a:rPr lang="ru-RU" sz="2800" b="1" dirty="0"/>
              <a:t> </a:t>
            </a:r>
            <a:r>
              <a:rPr lang="ru-RU" sz="2800" b="1" dirty="0" err="1"/>
              <a:t>перелік</a:t>
            </a:r>
            <a:r>
              <a:rPr lang="ru-RU" sz="2800" b="1" dirty="0"/>
              <a:t> </a:t>
            </a:r>
            <a:r>
              <a:rPr lang="ru-RU" sz="2800" b="1" dirty="0" err="1"/>
              <a:t>дій</a:t>
            </a:r>
            <a:r>
              <a:rPr lang="ru-RU" sz="2800" b="1" dirty="0"/>
              <a:t>, </a:t>
            </a:r>
            <a:r>
              <a:rPr lang="ru-RU" sz="2800" b="1" dirty="0" err="1"/>
              <a:t>які</a:t>
            </a:r>
            <a:r>
              <a:rPr lang="ru-RU" sz="2800" b="1" dirty="0"/>
              <a:t> </a:t>
            </a:r>
            <a:r>
              <a:rPr lang="ru-RU" sz="2800" b="1" dirty="0" err="1"/>
              <a:t>повинні</a:t>
            </a:r>
            <a:r>
              <a:rPr lang="ru-RU" sz="2800" b="1" dirty="0"/>
              <a:t> бути </a:t>
            </a:r>
            <a:r>
              <a:rPr lang="ru-RU" sz="2800" b="1" dirty="0" err="1"/>
              <a:t>проведені</a:t>
            </a:r>
            <a:r>
              <a:rPr lang="ru-RU" sz="2800" b="1" dirty="0"/>
              <a:t> в </a:t>
            </a:r>
            <a:r>
              <a:rPr lang="ru-RU" sz="2800" b="1" dirty="0" err="1"/>
              <a:t>ході</a:t>
            </a:r>
            <a:r>
              <a:rPr lang="ru-RU" sz="2800" b="1" dirty="0"/>
              <a:t> </a:t>
            </a:r>
            <a:r>
              <a:rPr lang="ru-RU" sz="2800" b="1" dirty="0" err="1"/>
              <a:t>наукового</a:t>
            </a:r>
            <a:r>
              <a:rPr lang="ru-RU" sz="2800" b="1" dirty="0"/>
              <a:t> </a:t>
            </a:r>
            <a:r>
              <a:rPr lang="ru-RU" sz="2800" b="1" dirty="0" err="1"/>
              <a:t>дослідження</a:t>
            </a:r>
            <a:r>
              <a:rPr lang="ru-RU" sz="2800" b="1" dirty="0"/>
              <a:t> з метою </a:t>
            </a:r>
            <a:r>
              <a:rPr lang="ru-RU" sz="2800" b="1" dirty="0" err="1"/>
              <a:t>реалізації</a:t>
            </a:r>
            <a:r>
              <a:rPr lang="ru-RU" sz="2800" b="1" dirty="0"/>
              <a:t> </a:t>
            </a:r>
            <a:r>
              <a:rPr lang="ru-RU" sz="2800" b="1" dirty="0" err="1"/>
              <a:t>його</a:t>
            </a:r>
            <a:r>
              <a:rPr lang="ru-RU" sz="2800" b="1" dirty="0"/>
              <a:t> мети</a:t>
            </a:r>
            <a:r>
              <a:rPr lang="uk-UA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379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EE165-487B-4452-88BA-7C187857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219456"/>
            <a:ext cx="11606784" cy="1597152"/>
          </a:xfrm>
        </p:spPr>
        <p:txBody>
          <a:bodyPr>
            <a:normAutofit/>
          </a:bodyPr>
          <a:lstStyle/>
          <a:p>
            <a:r>
              <a:rPr lang="ru-RU" sz="4000" b="1" dirty="0" err="1">
                <a:solidFill>
                  <a:srgbClr val="FF0000"/>
                </a:solidFill>
              </a:rPr>
              <a:t>Завдання</a:t>
            </a:r>
            <a:r>
              <a:rPr lang="ru-RU" sz="4000" b="1" dirty="0"/>
              <a:t> </a:t>
            </a:r>
            <a:r>
              <a:rPr lang="ru-RU" sz="4000" b="1" dirty="0" err="1"/>
              <a:t>наукового</a:t>
            </a:r>
            <a:r>
              <a:rPr lang="ru-RU" sz="4000" b="1" dirty="0"/>
              <a:t> </a:t>
            </a:r>
            <a:r>
              <a:rPr lang="ru-RU" sz="4000" b="1" dirty="0" err="1"/>
              <a:t>дослідження</a:t>
            </a:r>
            <a:r>
              <a:rPr lang="ru-RU" sz="4000" b="1" dirty="0"/>
              <a:t> </a:t>
            </a:r>
            <a:r>
              <a:rPr lang="ru-RU" sz="4000" b="1" dirty="0" err="1"/>
              <a:t>передбачають</a:t>
            </a:r>
            <a:r>
              <a:rPr lang="ru-RU" sz="4000" b="1" dirty="0"/>
              <a:t> </a:t>
            </a:r>
            <a:r>
              <a:rPr lang="ru-RU" sz="4000" b="1" dirty="0" err="1"/>
              <a:t>опис</a:t>
            </a:r>
            <a:r>
              <a:rPr lang="ru-RU" sz="4000" b="1" dirty="0"/>
              <a:t>:</a:t>
            </a:r>
            <a:endParaRPr lang="uk-UA" sz="40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758FF1C-6CC4-46CF-8A8E-9FD00DF30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16" y="3589004"/>
            <a:ext cx="11789664" cy="31409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dirty="0" smtClean="0"/>
          </a:p>
          <a:p>
            <a:endParaRPr lang="uk-UA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694945" y="2170176"/>
            <a:ext cx="6705599" cy="11094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/>
              <a:t> </a:t>
            </a:r>
            <a:r>
              <a:rPr lang="ru-RU" sz="2800" b="1" dirty="0" err="1"/>
              <a:t>основних</a:t>
            </a:r>
            <a:r>
              <a:rPr lang="ru-RU" sz="2800" b="1" dirty="0"/>
              <a:t> характеристик (</a:t>
            </a:r>
            <a:r>
              <a:rPr lang="ru-RU" sz="2800" b="1" dirty="0" err="1"/>
              <a:t>сутності</a:t>
            </a:r>
            <a:r>
              <a:rPr lang="ru-RU" sz="2800" b="1" dirty="0"/>
              <a:t>) </a:t>
            </a:r>
            <a:r>
              <a:rPr lang="ru-RU" sz="2800" b="1" dirty="0" err="1"/>
              <a:t>досліджуваного</a:t>
            </a:r>
            <a:r>
              <a:rPr lang="ru-RU" sz="2800" b="1" dirty="0"/>
              <a:t> </a:t>
            </a:r>
            <a:r>
              <a:rPr lang="ru-RU" sz="2800" b="1" dirty="0" err="1"/>
              <a:t>явища</a:t>
            </a:r>
            <a:r>
              <a:rPr lang="ru-RU" sz="2800" b="1" dirty="0"/>
              <a:t>;</a:t>
            </a:r>
            <a:endParaRPr lang="uk-UA" sz="2800" b="1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:a16="http://schemas.microsoft.com/office/drawing/2014/main" id="{06EA3551-2AE8-4C38-A5BB-835F1CA40BF0}"/>
              </a:ext>
            </a:extLst>
          </p:cNvPr>
          <p:cNvSpPr/>
          <p:nvPr/>
        </p:nvSpPr>
        <p:spPr>
          <a:xfrm>
            <a:off x="694945" y="3523488"/>
            <a:ext cx="9619487" cy="11948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/>
              <a:t>характеристику </a:t>
            </a:r>
            <a:r>
              <a:rPr lang="ru-RU" sz="2800" b="1" dirty="0" err="1"/>
              <a:t>процесу</a:t>
            </a:r>
            <a:r>
              <a:rPr lang="ru-RU" sz="2800" b="1" dirty="0"/>
              <a:t> </a:t>
            </a:r>
            <a:r>
              <a:rPr lang="ru-RU" sz="2800" b="1" dirty="0" err="1"/>
              <a:t>розвитку</a:t>
            </a:r>
            <a:r>
              <a:rPr lang="ru-RU" sz="2800" b="1" dirty="0"/>
              <a:t> </a:t>
            </a:r>
            <a:r>
              <a:rPr lang="ru-RU" sz="2800" b="1" dirty="0" err="1"/>
              <a:t>досліджуваного</a:t>
            </a:r>
            <a:r>
              <a:rPr lang="ru-RU" sz="2800" b="1" dirty="0"/>
              <a:t> </a:t>
            </a:r>
            <a:r>
              <a:rPr lang="ru-RU" sz="2800" b="1" dirty="0" err="1"/>
              <a:t>явища</a:t>
            </a:r>
            <a:r>
              <a:rPr lang="ru-RU" sz="2800" b="1" dirty="0"/>
              <a:t>;</a:t>
            </a:r>
            <a:endParaRPr lang="uk-UA" sz="2800" b="1" dirty="0"/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:a16="http://schemas.microsoft.com/office/drawing/2014/main" id="{9202797C-73BC-4B6E-8752-93A16CD8AAC7}"/>
              </a:ext>
            </a:extLst>
          </p:cNvPr>
          <p:cNvSpPr/>
          <p:nvPr/>
        </p:nvSpPr>
        <p:spPr>
          <a:xfrm>
            <a:off x="694945" y="5230368"/>
            <a:ext cx="10802111" cy="11216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err="1"/>
              <a:t>розробку</a:t>
            </a:r>
            <a:r>
              <a:rPr lang="ru-RU" sz="2800" b="1" dirty="0"/>
              <a:t> та (</a:t>
            </a:r>
            <a:r>
              <a:rPr lang="ru-RU" sz="2800" b="1" dirty="0" err="1"/>
              <a:t>або</a:t>
            </a:r>
            <a:r>
              <a:rPr lang="ru-RU" sz="2800" b="1" dirty="0"/>
              <a:t>) </a:t>
            </a:r>
            <a:r>
              <a:rPr lang="ru-RU" sz="2800" b="1" dirty="0" err="1"/>
              <a:t>обґрунтування</a:t>
            </a:r>
            <a:r>
              <a:rPr lang="ru-RU" sz="2800" b="1" dirty="0"/>
              <a:t> </a:t>
            </a:r>
            <a:r>
              <a:rPr lang="ru-RU" sz="2800" b="1" dirty="0" err="1"/>
              <a:t>критеріїв</a:t>
            </a:r>
            <a:r>
              <a:rPr lang="ru-RU" sz="2800" b="1" dirty="0"/>
              <a:t> </a:t>
            </a:r>
            <a:r>
              <a:rPr lang="ru-RU" sz="2800" b="1" dirty="0" err="1"/>
              <a:t>показників</a:t>
            </a:r>
            <a:r>
              <a:rPr lang="ru-RU" sz="2800" b="1" dirty="0"/>
              <a:t> </a:t>
            </a:r>
            <a:r>
              <a:rPr lang="ru-RU" sz="2800" b="1" dirty="0" err="1"/>
              <a:t>цього</a:t>
            </a:r>
            <a:r>
              <a:rPr lang="ru-RU" sz="2800" b="1" dirty="0"/>
              <a:t> </a:t>
            </a:r>
            <a:r>
              <a:rPr lang="ru-RU" sz="2800" b="1" dirty="0" err="1"/>
              <a:t>явища</a:t>
            </a:r>
            <a:r>
              <a:rPr lang="ru-RU" sz="2800" b="1" dirty="0"/>
              <a:t>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78049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633984" y="3096768"/>
            <a:ext cx="10887456" cy="1463040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b="1" dirty="0">
                <a:solidFill>
                  <a:srgbClr val="FF0000"/>
                </a:solidFill>
              </a:rPr>
              <a:t>Емпіричне завдання наукового дослідження </a:t>
            </a:r>
            <a:r>
              <a:rPr lang="uk-UA" sz="2400" b="1" dirty="0"/>
              <a:t>– це завдання, що реалізується через спостереження об'єктів, фіксацію фактів, проведення експериментів, установлення співвідношень, </a:t>
            </a:r>
            <a:r>
              <a:rPr lang="uk-UA" sz="2400" b="1" dirty="0" err="1"/>
              <a:t>зв'язків</a:t>
            </a:r>
            <a:r>
              <a:rPr lang="uk-UA" sz="2400" b="1" dirty="0"/>
              <a:t>, закономірностей між окремими явищами.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633984" y="1511808"/>
            <a:ext cx="10887456" cy="1389888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0963C4-B64F-48F4-B7D9-E77D0E1FB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36" y="109728"/>
            <a:ext cx="10619231" cy="1255776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У </a:t>
            </a:r>
            <a:r>
              <a:rPr lang="ru-RU" sz="3200" b="1" dirty="0" err="1"/>
              <a:t>наукових</a:t>
            </a:r>
            <a:r>
              <a:rPr lang="ru-RU" sz="3200" b="1" dirty="0"/>
              <a:t> </a:t>
            </a:r>
            <a:r>
              <a:rPr lang="ru-RU" sz="3200" b="1" dirty="0" err="1"/>
              <a:t>дослідженнях</a:t>
            </a:r>
            <a:r>
              <a:rPr lang="ru-RU" sz="3200" b="1" dirty="0"/>
              <a:t> у </a:t>
            </a:r>
            <a:r>
              <a:rPr lang="ru-RU" sz="3200" b="1" dirty="0" err="1" smtClean="0"/>
              <a:t>сфері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землеустрою</a:t>
            </a:r>
            <a:r>
              <a:rPr lang="ru-RU" sz="3200" b="1" dirty="0" smtClean="0"/>
              <a:t> та кадастру </a:t>
            </a:r>
            <a:r>
              <a:rPr lang="ru-RU" sz="3200" b="1" dirty="0" err="1"/>
              <a:t>розрізняють</a:t>
            </a:r>
            <a:r>
              <a:rPr lang="ru-RU" sz="3200" b="1" dirty="0"/>
              <a:t> </a:t>
            </a:r>
            <a:r>
              <a:rPr lang="ru-RU" sz="3200" b="1" dirty="0" err="1"/>
              <a:t>такі</a:t>
            </a:r>
            <a:r>
              <a:rPr lang="ru-RU" sz="3200" b="1" dirty="0"/>
              <a:t> </a:t>
            </a:r>
            <a:r>
              <a:rPr lang="ru-RU" sz="3200" b="1" dirty="0" err="1"/>
              <a:t>види</a:t>
            </a:r>
            <a:r>
              <a:rPr lang="ru-RU" sz="3200" b="1" dirty="0"/>
              <a:t> </a:t>
            </a:r>
            <a:r>
              <a:rPr lang="ru-RU" sz="3200" b="1" dirty="0" err="1" smtClean="0"/>
              <a:t>завдань</a:t>
            </a:r>
            <a:r>
              <a:rPr lang="ru-RU" sz="3200" b="1" dirty="0" smtClean="0"/>
              <a:t>:</a:t>
            </a:r>
            <a:endParaRPr lang="uk-UA" sz="32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13C7290-A34F-45F1-9F56-2496D3A5B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24" y="1353312"/>
            <a:ext cx="11509248" cy="526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err="1">
                <a:solidFill>
                  <a:srgbClr val="FF0000"/>
                </a:solidFill>
              </a:rPr>
              <a:t>Теоретичні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завдання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наукового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дослідження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/>
              <a:t>вирішують</a:t>
            </a:r>
            <a:r>
              <a:rPr lang="ru-RU" sz="2800" b="1" dirty="0"/>
              <a:t> за </a:t>
            </a:r>
            <a:r>
              <a:rPr lang="ru-RU" sz="2800" b="1" dirty="0" err="1"/>
              <a:t>допомогою</a:t>
            </a:r>
            <a:r>
              <a:rPr lang="ru-RU" sz="2800" b="1" dirty="0"/>
              <a:t> </a:t>
            </a:r>
            <a:r>
              <a:rPr lang="ru-RU" sz="2800" b="1" dirty="0" err="1"/>
              <a:t>певної</a:t>
            </a:r>
            <a:r>
              <a:rPr lang="ru-RU" sz="2800" b="1" dirty="0"/>
              <a:t> </a:t>
            </a:r>
            <a:r>
              <a:rPr lang="ru-RU" sz="2800" b="1" dirty="0" err="1"/>
              <a:t>системи</a:t>
            </a:r>
            <a:r>
              <a:rPr lang="ru-RU" sz="2800" b="1" dirty="0"/>
              <a:t> </a:t>
            </a:r>
            <a:r>
              <a:rPr lang="ru-RU" sz="2800" b="1" dirty="0" err="1"/>
              <a:t>умовиводів</a:t>
            </a:r>
            <a:r>
              <a:rPr lang="ru-RU" sz="2800" b="1" dirty="0"/>
              <a:t>, </a:t>
            </a:r>
            <a:r>
              <a:rPr lang="ru-RU" sz="2800" b="1" dirty="0" err="1"/>
              <a:t>що</a:t>
            </a:r>
            <a:r>
              <a:rPr lang="ru-RU" sz="2800" b="1" dirty="0"/>
              <a:t> </a:t>
            </a:r>
            <a:r>
              <a:rPr lang="ru-RU" sz="2800" b="1" dirty="0" err="1"/>
              <a:t>спираються</a:t>
            </a:r>
            <a:r>
              <a:rPr lang="ru-RU" sz="2800" b="1" dirty="0"/>
              <a:t> на </a:t>
            </a:r>
            <a:r>
              <a:rPr lang="ru-RU" sz="2800" b="1" dirty="0" err="1"/>
              <a:t>існуючі</a:t>
            </a:r>
            <a:r>
              <a:rPr lang="ru-RU" sz="2800" b="1" dirty="0"/>
              <a:t> в </a:t>
            </a:r>
            <a:r>
              <a:rPr lang="ru-RU" sz="2800" b="1" dirty="0" err="1"/>
              <a:t>науці</a:t>
            </a:r>
            <a:r>
              <a:rPr lang="ru-RU" sz="2800" b="1" dirty="0"/>
              <a:t> </a:t>
            </a:r>
            <a:r>
              <a:rPr lang="ru-RU" sz="2800" b="1" dirty="0" err="1"/>
              <a:t>знання</a:t>
            </a:r>
            <a:r>
              <a:rPr lang="ru-RU" sz="2800" b="1" dirty="0"/>
              <a:t> і </a:t>
            </a:r>
            <a:r>
              <a:rPr lang="ru-RU" sz="2800" b="1" dirty="0" err="1"/>
              <a:t>факти</a:t>
            </a:r>
            <a:r>
              <a:rPr lang="ru-RU" sz="2800" b="1" dirty="0" smtClean="0"/>
              <a:t>.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633984" y="4840224"/>
            <a:ext cx="10887456" cy="1511808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b="1" dirty="0">
                <a:solidFill>
                  <a:srgbClr val="FF0000"/>
                </a:solidFill>
              </a:rPr>
              <a:t>Логічні завдання наукового дослідження </a:t>
            </a:r>
            <a:r>
              <a:rPr lang="uk-UA" sz="2400" b="1" dirty="0"/>
              <a:t>розв'язують методами логічного аналізу наукового знання, яке існує у вигляді окремих суджень або їхніх цілих систем.</a:t>
            </a:r>
          </a:p>
        </p:txBody>
      </p:sp>
    </p:spTree>
    <p:extLst>
      <p:ext uri="{BB962C8B-B14F-4D97-AF65-F5344CB8AC3E}">
        <p14:creationId xmlns:p14="http://schemas.microsoft.com/office/powerpoint/2010/main" val="214783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Дамаск</Template>
  <TotalTime>3195</TotalTime>
  <Words>1451</Words>
  <Application>Microsoft Office PowerPoint</Application>
  <PresentationFormat>Широкоэкранный</PresentationFormat>
  <Paragraphs>160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Arial</vt:lpstr>
      <vt:lpstr>Bookman Old Style</vt:lpstr>
      <vt:lpstr>Rockwell</vt:lpstr>
      <vt:lpstr>Damask</vt:lpstr>
      <vt:lpstr>Визначення мети, завдань, об’єкта й предмета досліджень</vt:lpstr>
      <vt:lpstr>Зміст</vt:lpstr>
      <vt:lpstr>Презентация PowerPoint</vt:lpstr>
      <vt:lpstr>Презентация PowerPoint</vt:lpstr>
      <vt:lpstr>Повторювання - один з ефективних засобів запам’ятовування. Воно буває :</vt:lpstr>
      <vt:lpstr>Презентация PowerPoint</vt:lpstr>
      <vt:lpstr>Презентация PowerPoint</vt:lpstr>
      <vt:lpstr>Завдання наукового дослідження передбачають опис:</vt:lpstr>
      <vt:lpstr>У наукових дослідженнях у сфері землеустрою та кадастру розрізняють такі види завдань:</vt:lpstr>
      <vt:lpstr>У наукових дослідженнях у сфері землеустрою та кадастру розрізняють такі види завдань:</vt:lpstr>
      <vt:lpstr>У наукових дослідженнях у сфері землеустрою та кадастру розрізняють такі види завдань:</vt:lpstr>
      <vt:lpstr>Завдання наукового дослідження формулюють за допомогою таких основних дієслів:</vt:lpstr>
      <vt:lpstr>Презентация PowerPoint</vt:lpstr>
      <vt:lpstr>У ме­тодології наукових досліджень розрізняють поняття “об’єкт” і “предмет” пізнання. </vt:lpstr>
      <vt:lpstr>Презентация PowerPoint</vt:lpstr>
      <vt:lpstr>Емпіричні (від гр. етреігіа— досвід) об’єкти при дослідженні поділяють на:</vt:lpstr>
      <vt:lpstr>Залеж­но від ступеня складності є :</vt:lpstr>
      <vt:lpstr>Прості об’єкти складаються із кількох елементів (земель­ний фонд сільськогосподарського підприємства — це простий об’єкт дослідження)</vt:lpstr>
      <vt:lpstr>Фактор — причинно-наслідковий вплив на якісні та кіль­кісні зміни в об’єкті дослідження</vt:lpstr>
      <vt:lpstr>Фактори, що впливають на об’єкт дослідження</vt:lpstr>
      <vt:lpstr>Кожний об’єкт дослідження оточується середовищем, з яким він взаємодіє</vt:lpstr>
      <vt:lpstr>Технологічні процеси землевпорядкування досліджують за допомогою експериментально-статистичних та балансових методів, де об’єкт дослідження представлено як “чорна скринь­ка”.  Кількісна характеристика мети дослідження зумовлена відбиранням таких показників технологічного процесу</vt:lpstr>
      <vt:lpstr>Презентация PowerPoint</vt:lpstr>
      <vt:lpstr>Найбільш поширеними є два методи класифікації об’єктів дослідження</vt:lpstr>
      <vt:lpstr>Логічно складена класифікація повинна відповідати таким вимогам:</vt:lpstr>
      <vt:lpstr>Презентация PowerPoint</vt:lpstr>
      <vt:lpstr>Приклади визначення цілей наукових досліджень у сфері землеустрою та кадастру.</vt:lpstr>
      <vt:lpstr>ХАРАКТЕРИСТИКА НАУКОВО-ТЕХНІЧНОЇ ПРОДУКЦІЇ, ЯКУ БУДЕ СТВОРЕНО ВНАСЛІДОК ВИКОНАННЯ ПРОЕКТУ  Отриманий галузевий стандарт документації із інвентаризації земель державних установ та підприємств НААН.</vt:lpstr>
      <vt:lpstr>Презентация PowerPoint</vt:lpstr>
      <vt:lpstr>Презентация PowerPoint</vt:lpstr>
      <vt:lpstr>Техніко-економічне обґрунтування проекту (вказати очікувані обсяги освоєння розробки, навести обрахунки ефекту від впровадження, довести перевагу запропонованої розробки перед іншими)</vt:lpstr>
      <vt:lpstr>ВИСНОВКИ</vt:lpstr>
      <vt:lpstr>Дякую за увагу!!!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наукової діяльності в Україні</dc:title>
  <dc:creator>Andriy Dorosh</dc:creator>
  <cp:lastModifiedBy>vigudini@gmail.com</cp:lastModifiedBy>
  <cp:revision>168</cp:revision>
  <dcterms:created xsi:type="dcterms:W3CDTF">2017-09-15T14:09:23Z</dcterms:created>
  <dcterms:modified xsi:type="dcterms:W3CDTF">2018-10-09T14:47:32Z</dcterms:modified>
</cp:coreProperties>
</file>