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64" r:id="rId2"/>
    <p:sldId id="274" r:id="rId3"/>
    <p:sldId id="258" r:id="rId4"/>
    <p:sldId id="259" r:id="rId5"/>
    <p:sldId id="260" r:id="rId6"/>
    <p:sldId id="315" r:id="rId7"/>
    <p:sldId id="312" r:id="rId8"/>
    <p:sldId id="313" r:id="rId9"/>
    <p:sldId id="261" r:id="rId10"/>
    <p:sldId id="262" r:id="rId11"/>
    <p:sldId id="277" r:id="rId12"/>
    <p:sldId id="269" r:id="rId13"/>
    <p:sldId id="279" r:id="rId14"/>
    <p:sldId id="292" r:id="rId15"/>
    <p:sldId id="284" r:id="rId16"/>
    <p:sldId id="303" r:id="rId17"/>
    <p:sldId id="304" r:id="rId18"/>
    <p:sldId id="297" r:id="rId19"/>
    <p:sldId id="272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56"/>
  </p:normalViewPr>
  <p:slideViewPr>
    <p:cSldViewPr>
      <p:cViewPr varScale="1">
        <p:scale>
          <a:sx n="79" d="100"/>
          <a:sy n="79" d="100"/>
        </p:scale>
        <p:origin x="120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Volumes/Transcend/&#1055;&#1086;&#1076;&#1072;&#1090;&#1082;&#1086;&#1074;&#1072;%20&#1089;&#1080;&#1089;&#1090;&#1077;&#1084;&#1072;/&#1087;&#1076;&#107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Volumes/Transcend/&#1055;&#1086;&#1076;&#1072;&#1090;&#1082;&#1086;&#1074;&#1072;%20&#1089;&#1080;&#1089;&#1090;&#1077;&#1084;&#1072;/&#1087;&#1076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Лист3!$B$19</c:f>
              <c:strCache>
                <c:ptCount val="1"/>
                <c:pt idx="0">
                  <c:v>ПДВ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Лист3!$C$19:$I$19</c:f>
              <c:numCache>
                <c:formatCode>0.0</c:formatCode>
                <c:ptCount val="7"/>
                <c:pt idx="0">
                  <c:v>37.913547452306204</c:v>
                </c:pt>
                <c:pt idx="1">
                  <c:v>37.970191625266146</c:v>
                </c:pt>
                <c:pt idx="2">
                  <c:v>35.382603008502286</c:v>
                </c:pt>
                <c:pt idx="3">
                  <c:v>35.264084507042256</c:v>
                </c:pt>
                <c:pt idx="4">
                  <c:v>36.903287935066729</c:v>
                </c:pt>
                <c:pt idx="5">
                  <c:v>34.767718880285884</c:v>
                </c:pt>
                <c:pt idx="6">
                  <c:v>35.412978450644047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A-B64B-A4FC-16C9628BC65B}"/>
            </c:ext>
          </c:extLst>
        </c:ser>
        <c:ser>
          <c:idx val="1"/>
          <c:order val="1"/>
          <c:tx>
            <c:strRef>
              <c:f>Лист3!$B$20</c:f>
              <c:strCache>
                <c:ptCount val="1"/>
                <c:pt idx="0">
                  <c:v>Акциз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Лист3!$C$20:$I$20</c:f>
              <c:numCache>
                <c:formatCode>0.0</c:formatCode>
                <c:ptCount val="7"/>
                <c:pt idx="0">
                  <c:v>13.933832407631009</c:v>
                </c:pt>
                <c:pt idx="1">
                  <c:v>12.7750177430802</c:v>
                </c:pt>
                <c:pt idx="2">
                  <c:v>11.529477716528078</c:v>
                </c:pt>
                <c:pt idx="3">
                  <c:v>12.913732394366196</c:v>
                </c:pt>
                <c:pt idx="4">
                  <c:v>11.837941945246939</c:v>
                </c:pt>
                <c:pt idx="5">
                  <c:v>7.8320428826682553</c:v>
                </c:pt>
                <c:pt idx="6">
                  <c:v>10.72584091325316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EA-B64B-A4FC-16C9628BC65B}"/>
            </c:ext>
          </c:extLst>
        </c:ser>
        <c:ser>
          <c:idx val="2"/>
          <c:order val="2"/>
          <c:tx>
            <c:strRef>
              <c:f>Лист3!$B$21</c:f>
              <c:strCache>
                <c:ptCount val="1"/>
                <c:pt idx="0">
                  <c:v>Мито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Лист3!$C$21:$I$21</c:f>
              <c:numCache>
                <c:formatCode>0.0</c:formatCode>
                <c:ptCount val="7"/>
                <c:pt idx="0">
                  <c:v>2.958222651533446</c:v>
                </c:pt>
                <c:pt idx="1">
                  <c:v>2.7476427050593126</c:v>
                </c:pt>
                <c:pt idx="2">
                  <c:v>2.8122956180510137</c:v>
                </c:pt>
                <c:pt idx="3">
                  <c:v>5.334507042253521</c:v>
                </c:pt>
                <c:pt idx="4">
                  <c:v>2.6275966432796811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EA-B64B-A4FC-16C9628BC65B}"/>
            </c:ext>
          </c:extLst>
        </c:ser>
        <c:ser>
          <c:idx val="3"/>
          <c:order val="3"/>
          <c:tx>
            <c:strRef>
              <c:f>Лист3!$B$22</c:f>
              <c:strCache>
                <c:ptCount val="1"/>
                <c:pt idx="0">
                  <c:v>ПДФО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Лист3!$C$22:$I$22</c:f>
              <c:numCache>
                <c:formatCode>0.0</c:formatCode>
                <c:ptCount val="7"/>
                <c:pt idx="0">
                  <c:v>22.422120260806565</c:v>
                </c:pt>
                <c:pt idx="1">
                  <c:v>23.309337929636015</c:v>
                </c:pt>
                <c:pt idx="2">
                  <c:v>25.731103428945158</c:v>
                </c:pt>
                <c:pt idx="3">
                  <c:v>25.97711267605634</c:v>
                </c:pt>
                <c:pt idx="4">
                  <c:v>24.06108130416839</c:v>
                </c:pt>
                <c:pt idx="5">
                  <c:v>31.320726622989874</c:v>
                </c:pt>
                <c:pt idx="6">
                  <c:v>30.297295647396378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EA-B64B-A4FC-16C9628BC65B}"/>
            </c:ext>
          </c:extLst>
        </c:ser>
        <c:ser>
          <c:idx val="4"/>
          <c:order val="4"/>
          <c:tx>
            <c:strRef>
              <c:f>Лист3!$B$23</c:f>
              <c:strCache>
                <c:ptCount val="1"/>
                <c:pt idx="0">
                  <c:v>ППП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Лист3!$C$23:$I$23</c:f>
              <c:numCache>
                <c:formatCode>0.0</c:formatCode>
                <c:ptCount val="7"/>
                <c:pt idx="0">
                  <c:v>8.8505191982612885</c:v>
                </c:pt>
                <c:pt idx="1">
                  <c:v>10.767514954881882</c:v>
                </c:pt>
                <c:pt idx="2">
                  <c:v>10.959544053069232</c:v>
                </c:pt>
                <c:pt idx="3">
                  <c:v>10.422535211267606</c:v>
                </c:pt>
                <c:pt idx="4">
                  <c:v>11.267024349979366</c:v>
                </c:pt>
                <c:pt idx="5">
                  <c:v>9.7230494341870166</c:v>
                </c:pt>
                <c:pt idx="6">
                  <c:v>9.724681032903975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EA-B64B-A4FC-16C9628BC65B}"/>
            </c:ext>
          </c:extLst>
        </c:ser>
        <c:ser>
          <c:idx val="5"/>
          <c:order val="5"/>
          <c:tx>
            <c:strRef>
              <c:f>Лист3!$B$24</c:f>
              <c:strCache>
                <c:ptCount val="1"/>
                <c:pt idx="0">
                  <c:v>Інші податки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Лист3!$C$18:$I$18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Лист3!$C$24:$I$24</c:f>
              <c:numCache>
                <c:formatCode>0.0</c:formatCode>
                <c:ptCount val="7"/>
                <c:pt idx="0">
                  <c:v>13.92175802946149</c:v>
                </c:pt>
                <c:pt idx="1">
                  <c:v>12.430295042076441</c:v>
                </c:pt>
                <c:pt idx="2">
                  <c:v>13.584976174904225</c:v>
                </c:pt>
                <c:pt idx="3">
                  <c:v>10.088028169014086</c:v>
                </c:pt>
                <c:pt idx="4">
                  <c:v>13.3030678222589</c:v>
                </c:pt>
                <c:pt idx="5">
                  <c:v>16.356462179868974</c:v>
                </c:pt>
                <c:pt idx="6">
                  <c:v>13.839203955802452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EA-B64B-A4FC-16C9628BC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1497144"/>
        <c:axId val="311497472"/>
      </c:barChart>
      <c:catAx>
        <c:axId val="311497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1497472"/>
        <c:crosses val="autoZero"/>
        <c:auto val="1"/>
        <c:lblAlgn val="ctr"/>
        <c:lblOffset val="100"/>
        <c:noMultiLvlLbl val="0"/>
      </c:catAx>
      <c:valAx>
        <c:axId val="311497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1497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Лист2!$B$7</c:f>
              <c:strCache>
                <c:ptCount val="1"/>
                <c:pt idx="0">
                  <c:v>Податок на додану вартість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Лист2!$C$6:$L$6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Лист2!$C$7:$L$7</c:f>
              <c:numCache>
                <c:formatCode>#,##0</c:formatCode>
                <c:ptCount val="10"/>
                <c:pt idx="0">
                  <c:v>139024.29999999999</c:v>
                </c:pt>
                <c:pt idx="1">
                  <c:v>178452.4</c:v>
                </c:pt>
                <c:pt idx="2">
                  <c:v>235506</c:v>
                </c:pt>
                <c:pt idx="3">
                  <c:v>313980.59999999998</c:v>
                </c:pt>
                <c:pt idx="4">
                  <c:v>374508.2</c:v>
                </c:pt>
                <c:pt idx="5">
                  <c:v>378690.2</c:v>
                </c:pt>
                <c:pt idx="6">
                  <c:v>400600</c:v>
                </c:pt>
                <c:pt idx="7">
                  <c:v>536489</c:v>
                </c:pt>
                <c:pt idx="8">
                  <c:v>469001</c:v>
                </c:pt>
                <c:pt idx="9">
                  <c:v>560797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DC-6443-B415-CF15B3DB6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23328"/>
        <c:axId val="23524864"/>
      </c:barChart>
      <c:lineChart>
        <c:grouping val="standard"/>
        <c:varyColors val="0"/>
        <c:ser>
          <c:idx val="1"/>
          <c:order val="1"/>
          <c:tx>
            <c:strRef>
              <c:f>Лист2!$B$8</c:f>
              <c:strCache>
                <c:ptCount val="1"/>
                <c:pt idx="0">
                  <c:v>Частка у доходах Державного бюджету,%</c:v>
                </c:pt>
              </c:strCache>
            </c:strRef>
          </c:tx>
          <c:dLbls>
            <c:dLbl>
              <c:idx val="0"/>
              <c:layout>
                <c:manualLayout>
                  <c:x val="-4.2879019908116385E-2"/>
                  <c:y val="-4.4630410998057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DC-6443-B415-CF15B3DB6783}"/>
                </c:ext>
              </c:extLst>
            </c:dLbl>
            <c:dLbl>
              <c:idx val="1"/>
              <c:layout>
                <c:manualLayout>
                  <c:x val="-3.6753445635528334E-2"/>
                  <c:y val="-5.5788013747572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DC-6443-B415-CF15B3DB6783}"/>
                </c:ext>
              </c:extLst>
            </c:dLbl>
            <c:dLbl>
              <c:idx val="2"/>
              <c:layout>
                <c:manualLayout>
                  <c:x val="-2.8586013272077666E-2"/>
                  <c:y val="-5.9507214664077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DC-6443-B415-CF15B3DB6783}"/>
                </c:ext>
              </c:extLst>
            </c:dLbl>
            <c:dLbl>
              <c:idx val="3"/>
              <c:layout>
                <c:manualLayout>
                  <c:x val="-5.1046452271567053E-2"/>
                  <c:y val="-5.5788013747572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DC-6443-B415-CF15B3DB6783}"/>
                </c:ext>
              </c:extLst>
            </c:dLbl>
            <c:dLbl>
              <c:idx val="7"/>
              <c:layout>
                <c:manualLayout>
                  <c:x val="-6.4159600795932687E-3"/>
                  <c:y val="-4.4292578638944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DC-6443-B415-CF15B3DB678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Лист2!$C$6:$L$6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Лист2!$C$8:$L$8</c:f>
              <c:numCache>
                <c:formatCode>0.00</c:formatCode>
                <c:ptCount val="10"/>
                <c:pt idx="0">
                  <c:v>38.933198388503321</c:v>
                </c:pt>
                <c:pt idx="1">
                  <c:v>33.374627918580842</c:v>
                </c:pt>
                <c:pt idx="2">
                  <c:v>38.213925026676051</c:v>
                </c:pt>
                <c:pt idx="3">
                  <c:v>39.571971180246464</c:v>
                </c:pt>
                <c:pt idx="4">
                  <c:v>40.351490963026237</c:v>
                </c:pt>
                <c:pt idx="5">
                  <c:v>37.93</c:v>
                </c:pt>
                <c:pt idx="6">
                  <c:v>37.229999999999997</c:v>
                </c:pt>
                <c:pt idx="7">
                  <c:v>41.4</c:v>
                </c:pt>
                <c:pt idx="8">
                  <c:v>26</c:v>
                </c:pt>
                <c:pt idx="9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DC-6443-B415-CF15B3DB6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56768"/>
        <c:axId val="23454464"/>
      </c:lineChart>
      <c:catAx>
        <c:axId val="2352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524864"/>
        <c:crosses val="autoZero"/>
        <c:auto val="1"/>
        <c:lblAlgn val="ctr"/>
        <c:lblOffset val="100"/>
        <c:noMultiLvlLbl val="0"/>
      </c:catAx>
      <c:valAx>
        <c:axId val="235248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3523328"/>
        <c:crosses val="autoZero"/>
        <c:crossBetween val="between"/>
      </c:valAx>
      <c:valAx>
        <c:axId val="23454464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crossAx val="23456768"/>
        <c:crosses val="max"/>
        <c:crossBetween val="between"/>
      </c:valAx>
      <c:catAx>
        <c:axId val="2345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454464"/>
        <c:crosses val="autoZero"/>
        <c:auto val="1"/>
        <c:lblAlgn val="ctr"/>
        <c:lblOffset val="100"/>
        <c:noMultiLvlLbl val="0"/>
      </c:cat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6D97B-CB60-4D59-B1F4-4A2B0B657CA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B7E3D9D-C23E-4907-8B9E-F1189C22532D}">
      <dgm:prSet phldrT="[Текст]" custT="1"/>
      <dgm:spPr/>
      <dgm:t>
        <a:bodyPr/>
        <a:lstStyle/>
        <a:p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 з 1967 р.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поширився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Західної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Європи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CD008-6CF8-4093-A345-F90FFA4B25D4}" type="parTrans" cxnId="{AD6D2231-550A-4A4D-B835-BCC7CAF66375}">
      <dgm:prSet/>
      <dgm:spPr/>
      <dgm:t>
        <a:bodyPr/>
        <a:lstStyle/>
        <a:p>
          <a:endParaRPr lang="uk-UA"/>
        </a:p>
      </dgm:t>
    </dgm:pt>
    <dgm:pt modelId="{6CF62D34-7D80-49FE-BEA7-4C9A3864F720}" type="sibTrans" cxnId="{AD6D2231-550A-4A4D-B835-BCC7CAF66375}">
      <dgm:prSet/>
      <dgm:spPr/>
      <dgm:t>
        <a:bodyPr/>
        <a:lstStyle/>
        <a:p>
          <a:endParaRPr lang="uk-UA"/>
        </a:p>
      </dgm:t>
    </dgm:pt>
    <dgm:pt modelId="{8706FD23-0F62-449E-BA30-C45254A9D328}">
      <dgm:prSet phldrT="[Текст]" custT="1"/>
      <dgm:spPr/>
      <dgm:t>
        <a:bodyPr/>
        <a:lstStyle/>
        <a:p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введений в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грудні</a:t>
          </a:r>
          <a:r>
            <a: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1991 р.</a:t>
          </a:r>
          <a:endParaRPr lang="uk-UA" sz="2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7E3C2A-142B-4461-AA48-9A36E01AA7FB}" type="parTrans" cxnId="{0C2A0E03-4E8B-44C3-865C-2937B23C9157}">
      <dgm:prSet/>
      <dgm:spPr/>
      <dgm:t>
        <a:bodyPr/>
        <a:lstStyle/>
        <a:p>
          <a:endParaRPr lang="uk-UA"/>
        </a:p>
      </dgm:t>
    </dgm:pt>
    <dgm:pt modelId="{83B84127-86CA-430D-BDDC-B34C014EE7E6}" type="sibTrans" cxnId="{0C2A0E03-4E8B-44C3-865C-2937B23C9157}">
      <dgm:prSet/>
      <dgm:spPr/>
      <dgm:t>
        <a:bodyPr/>
        <a:lstStyle/>
        <a:p>
          <a:endParaRPr lang="uk-UA"/>
        </a:p>
      </dgm:t>
    </dgm:pt>
    <dgm:pt modelId="{67DD234D-407D-4202-AD2D-9354C3395879}">
      <dgm:prSet phldrT="[Текст]" custT="1"/>
      <dgm:spPr/>
      <dgm:t>
        <a:bodyPr/>
        <a:lstStyle/>
        <a:p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застосований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1954 p. І першим описав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механізм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французький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спеціаліст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Моріс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Лоре, в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 </a:t>
          </a:r>
          <a:r>
            <a:rPr lang="ru-RU" sz="20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AC44FF-6F9B-4CA2-8247-A7BC866C5171}" type="sibTrans" cxnId="{CD435835-FBDE-4875-90D9-019A43C2D32C}">
      <dgm:prSet/>
      <dgm:spPr/>
      <dgm:t>
        <a:bodyPr/>
        <a:lstStyle/>
        <a:p>
          <a:endParaRPr lang="uk-UA"/>
        </a:p>
      </dgm:t>
    </dgm:pt>
    <dgm:pt modelId="{AEF1404F-70C2-42DB-9A0C-FD0FB04E8E7F}" type="parTrans" cxnId="{CD435835-FBDE-4875-90D9-019A43C2D32C}">
      <dgm:prSet/>
      <dgm:spPr/>
      <dgm:t>
        <a:bodyPr/>
        <a:lstStyle/>
        <a:p>
          <a:endParaRPr lang="uk-UA"/>
        </a:p>
      </dgm:t>
    </dgm:pt>
    <dgm:pt modelId="{D8578E65-C708-412F-B7D1-DBE167D38503}" type="pres">
      <dgm:prSet presAssocID="{AF36D97B-CB60-4D59-B1F4-4A2B0B657CA1}" presName="rootnode" presStyleCnt="0">
        <dgm:presLayoutVars>
          <dgm:chMax/>
          <dgm:chPref/>
          <dgm:dir/>
          <dgm:animLvl val="lvl"/>
        </dgm:presLayoutVars>
      </dgm:prSet>
      <dgm:spPr/>
    </dgm:pt>
    <dgm:pt modelId="{10A20551-2D54-4C16-BC58-86689F023917}" type="pres">
      <dgm:prSet presAssocID="{67DD234D-407D-4202-AD2D-9354C3395879}" presName="composite" presStyleCnt="0"/>
      <dgm:spPr/>
    </dgm:pt>
    <dgm:pt modelId="{CA6A4935-F825-4A18-916B-6989FD37163A}" type="pres">
      <dgm:prSet presAssocID="{67DD234D-407D-4202-AD2D-9354C3395879}" presName="bentUpArrow1" presStyleLbl="alignImgPlace1" presStyleIdx="0" presStyleCnt="2" custLinFactNeighborX="-49495" custLinFactNeighborY="-2874"/>
      <dgm:spPr/>
    </dgm:pt>
    <dgm:pt modelId="{BF82CCD3-45C9-4633-877F-326F841F5D17}" type="pres">
      <dgm:prSet presAssocID="{67DD234D-407D-4202-AD2D-9354C3395879}" presName="ParentText" presStyleLbl="node1" presStyleIdx="0" presStyleCnt="3" custScaleX="172072">
        <dgm:presLayoutVars>
          <dgm:chMax val="1"/>
          <dgm:chPref val="1"/>
          <dgm:bulletEnabled val="1"/>
        </dgm:presLayoutVars>
      </dgm:prSet>
      <dgm:spPr/>
    </dgm:pt>
    <dgm:pt modelId="{DCA6C22A-215D-4745-9503-A9EF6687A0DA}" type="pres">
      <dgm:prSet presAssocID="{67DD234D-407D-4202-AD2D-9354C3395879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0D9B4763-6B55-4DE8-9605-00821149BD4E}" type="pres">
      <dgm:prSet presAssocID="{8CAC44FF-6F9B-4CA2-8247-A7BC866C5171}" presName="sibTrans" presStyleCnt="0"/>
      <dgm:spPr/>
    </dgm:pt>
    <dgm:pt modelId="{07C5D21F-EEB3-441C-B96C-84703CB92F96}" type="pres">
      <dgm:prSet presAssocID="{1B7E3D9D-C23E-4907-8B9E-F1189C22532D}" presName="composite" presStyleCnt="0"/>
      <dgm:spPr/>
    </dgm:pt>
    <dgm:pt modelId="{6E542DC4-95B2-4894-9429-1BC0ED93E807}" type="pres">
      <dgm:prSet presAssocID="{1B7E3D9D-C23E-4907-8B9E-F1189C22532D}" presName="bentUpArrow1" presStyleLbl="alignImgPlace1" presStyleIdx="1" presStyleCnt="2" custLinFactNeighborX="23627" custLinFactNeighborY="-18122"/>
      <dgm:spPr/>
    </dgm:pt>
    <dgm:pt modelId="{CE7C45B2-3CF9-4BB9-B205-C22B89C04471}" type="pres">
      <dgm:prSet presAssocID="{1B7E3D9D-C23E-4907-8B9E-F1189C22532D}" presName="ParentText" presStyleLbl="node1" presStyleIdx="1" presStyleCnt="3" custScaleX="108694" custLinFactNeighborX="-25521" custLinFactNeighborY="-10500">
        <dgm:presLayoutVars>
          <dgm:chMax val="1"/>
          <dgm:chPref val="1"/>
          <dgm:bulletEnabled val="1"/>
        </dgm:presLayoutVars>
      </dgm:prSet>
      <dgm:spPr/>
    </dgm:pt>
    <dgm:pt modelId="{90510692-DE82-46C0-873D-50C229281022}" type="pres">
      <dgm:prSet presAssocID="{1B7E3D9D-C23E-4907-8B9E-F1189C22532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0DB1671A-FC58-4897-97CB-B7872E35C78C}" type="pres">
      <dgm:prSet presAssocID="{6CF62D34-7D80-49FE-BEA7-4C9A3864F720}" presName="sibTrans" presStyleCnt="0"/>
      <dgm:spPr/>
    </dgm:pt>
    <dgm:pt modelId="{C43EECFE-E854-4739-BAB8-8A7780BD09C8}" type="pres">
      <dgm:prSet presAssocID="{8706FD23-0F62-449E-BA30-C45254A9D328}" presName="composite" presStyleCnt="0"/>
      <dgm:spPr/>
    </dgm:pt>
    <dgm:pt modelId="{DFE3D527-0FD7-4742-B17E-488CEC853F76}" type="pres">
      <dgm:prSet presAssocID="{8706FD23-0F62-449E-BA30-C45254A9D328}" presName="ParentText" presStyleLbl="node1" presStyleIdx="2" presStyleCnt="3" custLinFactNeighborX="-7760" custLinFactNeighborY="-10476">
        <dgm:presLayoutVars>
          <dgm:chMax val="1"/>
          <dgm:chPref val="1"/>
          <dgm:bulletEnabled val="1"/>
        </dgm:presLayoutVars>
      </dgm:prSet>
      <dgm:spPr/>
    </dgm:pt>
  </dgm:ptLst>
  <dgm:cxnLst>
    <dgm:cxn modelId="{0C2A0E03-4E8B-44C3-865C-2937B23C9157}" srcId="{AF36D97B-CB60-4D59-B1F4-4A2B0B657CA1}" destId="{8706FD23-0F62-449E-BA30-C45254A9D328}" srcOrd="2" destOrd="0" parTransId="{A17E3C2A-142B-4461-AA48-9A36E01AA7FB}" sibTransId="{83B84127-86CA-430D-BDDC-B34C014EE7E6}"/>
    <dgm:cxn modelId="{D8375907-13BE-4FE5-9099-F5F9BE47B43F}" type="presOf" srcId="{AF36D97B-CB60-4D59-B1F4-4A2B0B657CA1}" destId="{D8578E65-C708-412F-B7D1-DBE167D38503}" srcOrd="0" destOrd="0" presId="urn:microsoft.com/office/officeart/2005/8/layout/StepDownProcess"/>
    <dgm:cxn modelId="{CD08C60E-BF26-4BE4-B701-C0723556AB00}" type="presOf" srcId="{8706FD23-0F62-449E-BA30-C45254A9D328}" destId="{DFE3D527-0FD7-4742-B17E-488CEC853F76}" srcOrd="0" destOrd="0" presId="urn:microsoft.com/office/officeart/2005/8/layout/StepDownProcess"/>
    <dgm:cxn modelId="{AD6D2231-550A-4A4D-B835-BCC7CAF66375}" srcId="{AF36D97B-CB60-4D59-B1F4-4A2B0B657CA1}" destId="{1B7E3D9D-C23E-4907-8B9E-F1189C22532D}" srcOrd="1" destOrd="0" parTransId="{B01CD008-6CF8-4093-A345-F90FFA4B25D4}" sibTransId="{6CF62D34-7D80-49FE-BEA7-4C9A3864F720}"/>
    <dgm:cxn modelId="{CD435835-FBDE-4875-90D9-019A43C2D32C}" srcId="{AF36D97B-CB60-4D59-B1F4-4A2B0B657CA1}" destId="{67DD234D-407D-4202-AD2D-9354C3395879}" srcOrd="0" destOrd="0" parTransId="{AEF1404F-70C2-42DB-9A0C-FD0FB04E8E7F}" sibTransId="{8CAC44FF-6F9B-4CA2-8247-A7BC866C5171}"/>
    <dgm:cxn modelId="{5FBD6FD1-CAC8-410F-AC1C-37432FDFACD7}" type="presOf" srcId="{67DD234D-407D-4202-AD2D-9354C3395879}" destId="{BF82CCD3-45C9-4633-877F-326F841F5D17}" srcOrd="0" destOrd="0" presId="urn:microsoft.com/office/officeart/2005/8/layout/StepDownProcess"/>
    <dgm:cxn modelId="{EA254CD8-635B-419C-B331-107D43AC443B}" type="presOf" srcId="{1B7E3D9D-C23E-4907-8B9E-F1189C22532D}" destId="{CE7C45B2-3CF9-4BB9-B205-C22B89C04471}" srcOrd="0" destOrd="0" presId="urn:microsoft.com/office/officeart/2005/8/layout/StepDownProcess"/>
    <dgm:cxn modelId="{ADB1A405-1DDF-4E3C-934C-097E66DB9C9F}" type="presParOf" srcId="{D8578E65-C708-412F-B7D1-DBE167D38503}" destId="{10A20551-2D54-4C16-BC58-86689F023917}" srcOrd="0" destOrd="0" presId="urn:microsoft.com/office/officeart/2005/8/layout/StepDownProcess"/>
    <dgm:cxn modelId="{F09644BB-BE26-4726-877B-B9348E464F8A}" type="presParOf" srcId="{10A20551-2D54-4C16-BC58-86689F023917}" destId="{CA6A4935-F825-4A18-916B-6989FD37163A}" srcOrd="0" destOrd="0" presId="urn:microsoft.com/office/officeart/2005/8/layout/StepDownProcess"/>
    <dgm:cxn modelId="{1EA4D50C-E399-4652-B33A-964B43256ED2}" type="presParOf" srcId="{10A20551-2D54-4C16-BC58-86689F023917}" destId="{BF82CCD3-45C9-4633-877F-326F841F5D17}" srcOrd="1" destOrd="0" presId="urn:microsoft.com/office/officeart/2005/8/layout/StepDownProcess"/>
    <dgm:cxn modelId="{83AE6E78-DE1E-4C5C-8411-CBA6F6062EE6}" type="presParOf" srcId="{10A20551-2D54-4C16-BC58-86689F023917}" destId="{DCA6C22A-215D-4745-9503-A9EF6687A0DA}" srcOrd="2" destOrd="0" presId="urn:microsoft.com/office/officeart/2005/8/layout/StepDownProcess"/>
    <dgm:cxn modelId="{93670368-54E0-480C-B6F3-9C63C72F1D0E}" type="presParOf" srcId="{D8578E65-C708-412F-B7D1-DBE167D38503}" destId="{0D9B4763-6B55-4DE8-9605-00821149BD4E}" srcOrd="1" destOrd="0" presId="urn:microsoft.com/office/officeart/2005/8/layout/StepDownProcess"/>
    <dgm:cxn modelId="{D8160EDC-859F-4513-8C51-B041E7BA1124}" type="presParOf" srcId="{D8578E65-C708-412F-B7D1-DBE167D38503}" destId="{07C5D21F-EEB3-441C-B96C-84703CB92F96}" srcOrd="2" destOrd="0" presId="urn:microsoft.com/office/officeart/2005/8/layout/StepDownProcess"/>
    <dgm:cxn modelId="{E4FBF724-D438-4DED-BA4F-95824D226D9F}" type="presParOf" srcId="{07C5D21F-EEB3-441C-B96C-84703CB92F96}" destId="{6E542DC4-95B2-4894-9429-1BC0ED93E807}" srcOrd="0" destOrd="0" presId="urn:microsoft.com/office/officeart/2005/8/layout/StepDownProcess"/>
    <dgm:cxn modelId="{BE01E847-2866-44D7-A309-C72B25B7F302}" type="presParOf" srcId="{07C5D21F-EEB3-441C-B96C-84703CB92F96}" destId="{CE7C45B2-3CF9-4BB9-B205-C22B89C04471}" srcOrd="1" destOrd="0" presId="urn:microsoft.com/office/officeart/2005/8/layout/StepDownProcess"/>
    <dgm:cxn modelId="{219051A8-9B8D-450B-BF49-EC77681F1650}" type="presParOf" srcId="{07C5D21F-EEB3-441C-B96C-84703CB92F96}" destId="{90510692-DE82-46C0-873D-50C229281022}" srcOrd="2" destOrd="0" presId="urn:microsoft.com/office/officeart/2005/8/layout/StepDownProcess"/>
    <dgm:cxn modelId="{194C0FC6-21EA-44EA-92B8-DDCCF9C1EE8F}" type="presParOf" srcId="{D8578E65-C708-412F-B7D1-DBE167D38503}" destId="{0DB1671A-FC58-4897-97CB-B7872E35C78C}" srcOrd="3" destOrd="0" presId="urn:microsoft.com/office/officeart/2005/8/layout/StepDownProcess"/>
    <dgm:cxn modelId="{D7A3E17E-37F7-45BC-9C10-34488EFD1704}" type="presParOf" srcId="{D8578E65-C708-412F-B7D1-DBE167D38503}" destId="{C43EECFE-E854-4739-BAB8-8A7780BD09C8}" srcOrd="4" destOrd="0" presId="urn:microsoft.com/office/officeart/2005/8/layout/StepDownProcess"/>
    <dgm:cxn modelId="{D05C3AE2-FF66-4F30-9A27-11103C13D93F}" type="presParOf" srcId="{C43EECFE-E854-4739-BAB8-8A7780BD09C8}" destId="{DFE3D527-0FD7-4742-B17E-488CEC853F7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1AB606-5E4E-412A-A782-5BB59E91EFA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0DF1B56-CE88-4789-A280-EF5A587624D3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uk-UA" sz="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Реєстрація платників </a:t>
          </a:r>
          <a:r>
            <a:rPr lang="uk-UA" sz="2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ПДВ</a:t>
          </a:r>
          <a:endParaRPr lang="uk-UA" sz="2000" b="1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7992B13C-8A64-47A0-9C63-644A4C08C32C}" type="parTrans" cxnId="{C5A5FA59-8DB1-4DA9-9741-7B8B660846F5}">
      <dgm:prSet/>
      <dgm:spPr/>
      <dgm:t>
        <a:bodyPr/>
        <a:lstStyle/>
        <a:p>
          <a:endParaRPr lang="uk-UA"/>
        </a:p>
      </dgm:t>
    </dgm:pt>
    <dgm:pt modelId="{873B29EC-C1AF-4F63-BB41-075EDA00D32F}" type="sibTrans" cxnId="{C5A5FA59-8DB1-4DA9-9741-7B8B660846F5}">
      <dgm:prSet/>
      <dgm:spPr/>
      <dgm:t>
        <a:bodyPr/>
        <a:lstStyle/>
        <a:p>
          <a:endParaRPr lang="uk-UA"/>
        </a:p>
      </dgm:t>
    </dgm:pt>
    <dgm:pt modelId="{C45B55BE-E263-4AAE-A992-053A3F105034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1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Особа  підлягає обов'язковій реєстрації як платник ПДВ у разі:</a:t>
          </a:r>
        </a:p>
      </dgm:t>
    </dgm:pt>
    <dgm:pt modelId="{6BDF3837-99C3-437C-B189-B6AD873462FE}" type="parTrans" cxnId="{09065B2C-FC4A-4543-ACDB-CA3E1B3538AF}">
      <dgm:prSet/>
      <dgm:spPr/>
      <dgm:t>
        <a:bodyPr/>
        <a:lstStyle/>
        <a:p>
          <a:endParaRPr lang="uk-UA"/>
        </a:p>
      </dgm:t>
    </dgm:pt>
    <dgm:pt modelId="{F48B4463-08E8-4DBB-A58E-DEBD75B2B5C9}" type="sibTrans" cxnId="{09065B2C-FC4A-4543-ACDB-CA3E1B3538AF}">
      <dgm:prSet/>
      <dgm:spPr/>
      <dgm:t>
        <a:bodyPr/>
        <a:lstStyle/>
        <a:p>
          <a:endParaRPr lang="uk-UA"/>
        </a:p>
      </dgm:t>
    </dgm:pt>
    <dgm:pt modelId="{CAE00910-9B22-4F2D-9A97-A1AD5138F66C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Особа, не зареєстрована як платник ПДВ, ввозить товари на митну територію України в обсягах, що підлягають оподаткуванню згідно із законодавством, такі особи сплачують податок під час митного оформлення товарів без реєстрації як платник податку</a:t>
          </a:r>
          <a:r>
            <a:rPr lang="uk-UA" sz="20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D50092A1-24AF-40FC-B601-206614A2D101}" type="parTrans" cxnId="{F6B81821-FE59-42A7-B004-2CDDFAF80BCA}">
      <dgm:prSet/>
      <dgm:spPr/>
      <dgm:t>
        <a:bodyPr/>
        <a:lstStyle/>
        <a:p>
          <a:endParaRPr lang="uk-UA"/>
        </a:p>
      </dgm:t>
    </dgm:pt>
    <dgm:pt modelId="{63C9E7EC-DE7F-4498-8889-F8E4C2CC7210}" type="sibTrans" cxnId="{F6B81821-FE59-42A7-B004-2CDDFAF80BCA}">
      <dgm:prSet/>
      <dgm:spPr/>
      <dgm:t>
        <a:bodyPr/>
        <a:lstStyle/>
        <a:p>
          <a:endParaRPr lang="uk-UA"/>
        </a:p>
      </dgm:t>
    </dgm:pt>
    <dgm:pt modelId="{FABE6104-8BB8-4148-A067-27FF405B4820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Коли загальна сума від здійснення операцій з поставками товарів, нарахована такій особі, протягом останніх 12 календарних місяців </a:t>
          </a:r>
          <a:r>
            <a:rPr lang="uk-UA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перевищує 1 млн. </a:t>
          </a:r>
          <a:r>
            <a: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грн. (без урахування ПДВ</a:t>
          </a:r>
          <a:r>
            <a:rPr lang="uk-UA" sz="20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</a:t>
          </a:r>
          <a:endParaRPr lang="uk-UA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318FB7-782D-4F46-B360-1ACB0EB3BF46}" type="parTrans" cxnId="{4DBF08F4-3F23-4991-A026-CD295E8B2C95}">
      <dgm:prSet/>
      <dgm:spPr/>
      <dgm:t>
        <a:bodyPr/>
        <a:lstStyle/>
        <a:p>
          <a:endParaRPr lang="uk-UA"/>
        </a:p>
      </dgm:t>
    </dgm:pt>
    <dgm:pt modelId="{BE86901E-D983-4701-B01C-2DB665982F89}" type="sibTrans" cxnId="{4DBF08F4-3F23-4991-A026-CD295E8B2C95}">
      <dgm:prSet/>
      <dgm:spPr/>
      <dgm:t>
        <a:bodyPr/>
        <a:lstStyle/>
        <a:p>
          <a:endParaRPr lang="uk-UA"/>
        </a:p>
      </dgm:t>
    </dgm:pt>
    <dgm:pt modelId="{AC77EC6C-B12D-4B77-898E-E568877CD2C8}">
      <dgm:prSet phldrT="[Текст]" custT="1"/>
      <dgm:spPr>
        <a:solidFill>
          <a:schemeClr val="accent5">
            <a:lumMod val="60000"/>
            <a:lumOff val="40000"/>
            <a:alpha val="90000"/>
          </a:schemeClr>
        </a:solidFill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uk-UA" sz="1800" b="1" cap="none" spc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Добровільна реєстрація платник </a:t>
          </a:r>
          <a:r>
            <a:rPr lang="uk-UA" sz="1800" b="1" cap="none" spc="0" dirty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ПДВ </a:t>
          </a:r>
          <a:r>
            <a:rPr lang="uk-UA" sz="1800" b="1" cap="none" spc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у разі</a:t>
          </a:r>
          <a:r>
            <a:rPr lang="uk-UA" sz="1800" b="1" cap="none" spc="0">
              <a:ln w="50800"/>
              <a:solidFill>
                <a:schemeClr val="tx1"/>
              </a:solidFill>
              <a:effectLst/>
            </a:rPr>
            <a:t>:</a:t>
          </a:r>
          <a:endParaRPr lang="uk-UA" sz="1800" b="1" cap="none" spc="0" dirty="0">
            <a:ln w="50800"/>
            <a:solidFill>
              <a:schemeClr val="tx1"/>
            </a:solidFill>
            <a:effectLst/>
          </a:endParaRPr>
        </a:p>
      </dgm:t>
    </dgm:pt>
    <dgm:pt modelId="{B03E32B3-C1C0-4A2C-8D33-62DEB05484FE}" type="parTrans" cxnId="{27B78B2E-21B2-4DDE-8D08-97A5441F4C60}">
      <dgm:prSet/>
      <dgm:spPr/>
      <dgm:t>
        <a:bodyPr/>
        <a:lstStyle/>
        <a:p>
          <a:endParaRPr lang="uk-UA"/>
        </a:p>
      </dgm:t>
    </dgm:pt>
    <dgm:pt modelId="{C96A79FC-B544-4CBD-AE20-67FDF4A37B12}" type="sibTrans" cxnId="{27B78B2E-21B2-4DDE-8D08-97A5441F4C60}">
      <dgm:prSet/>
      <dgm:spPr/>
      <dgm:t>
        <a:bodyPr/>
        <a:lstStyle/>
        <a:p>
          <a:endParaRPr lang="uk-UA"/>
        </a:p>
      </dgm:t>
    </dgm:pt>
    <dgm:pt modelId="{56EE8952-FB69-4780-B151-A4F75A78B488}">
      <dgm:prSet phldrT="[Текст]"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uk-UA" sz="2000" dirty="0">
              <a:latin typeface="Times New Roman" pitchFamily="18" charset="0"/>
              <a:cs typeface="Times New Roman" pitchFamily="18" charset="0"/>
            </a:rPr>
            <a:t>Якщо особа, яка проводить оподатковувані операції і відповідно до ПКУ не є платником податку у зв'язку з тим, що обсяги оподаткованих операцій є меншими від встановленої суми, вважає за доцільне добровільно зареєструватись як платник податку.</a:t>
          </a:r>
        </a:p>
      </dgm:t>
    </dgm:pt>
    <dgm:pt modelId="{B3955406-8784-4A55-802A-0468F3555FE4}" type="parTrans" cxnId="{6F4A4EBA-42B8-40B2-9DEA-CBF1A81FA71B}">
      <dgm:prSet/>
      <dgm:spPr/>
      <dgm:t>
        <a:bodyPr/>
        <a:lstStyle/>
        <a:p>
          <a:endParaRPr lang="uk-UA"/>
        </a:p>
      </dgm:t>
    </dgm:pt>
    <dgm:pt modelId="{E6F81350-69B3-47F4-AFEE-94346C45BAF9}" type="sibTrans" cxnId="{6F4A4EBA-42B8-40B2-9DEA-CBF1A81FA71B}">
      <dgm:prSet/>
      <dgm:spPr/>
      <dgm:t>
        <a:bodyPr/>
        <a:lstStyle/>
        <a:p>
          <a:endParaRPr lang="uk-UA"/>
        </a:p>
      </dgm:t>
    </dgm:pt>
    <dgm:pt modelId="{99EBE3D0-ED03-479B-9CDF-9FC29AA02D7F}" type="pres">
      <dgm:prSet presAssocID="{1A1AB606-5E4E-412A-A782-5BB59E91EF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3F936B-30CB-41B9-9FB4-222C44D40FD5}" type="pres">
      <dgm:prSet presAssocID="{30DF1B56-CE88-4789-A280-EF5A587624D3}" presName="hierRoot1" presStyleCnt="0"/>
      <dgm:spPr/>
    </dgm:pt>
    <dgm:pt modelId="{E5AA070D-ED83-45F1-8DC0-96A9F0E64271}" type="pres">
      <dgm:prSet presAssocID="{30DF1B56-CE88-4789-A280-EF5A587624D3}" presName="composite" presStyleCnt="0"/>
      <dgm:spPr/>
    </dgm:pt>
    <dgm:pt modelId="{282E51FD-959E-4EEA-902B-41669477191A}" type="pres">
      <dgm:prSet presAssocID="{30DF1B56-CE88-4789-A280-EF5A587624D3}" presName="background" presStyleLbl="node0" presStyleIdx="0" presStyleCnt="1"/>
      <dgm:spPr/>
    </dgm:pt>
    <dgm:pt modelId="{6E23665B-A905-4D06-88B3-A573626B2EDE}" type="pres">
      <dgm:prSet presAssocID="{30DF1B56-CE88-4789-A280-EF5A587624D3}" presName="text" presStyleLbl="fgAcc0" presStyleIdx="0" presStyleCnt="1" custScaleY="47244" custLinFactNeighborX="1623" custLinFactNeighborY="10092">
        <dgm:presLayoutVars>
          <dgm:chPref val="3"/>
        </dgm:presLayoutVars>
      </dgm:prSet>
      <dgm:spPr/>
    </dgm:pt>
    <dgm:pt modelId="{E2E7006E-8707-4C64-9FED-D72561F38D44}" type="pres">
      <dgm:prSet presAssocID="{30DF1B56-CE88-4789-A280-EF5A587624D3}" presName="hierChild2" presStyleCnt="0"/>
      <dgm:spPr/>
    </dgm:pt>
    <dgm:pt modelId="{E5D0AEA6-45E3-4D94-A904-4786196ABD4D}" type="pres">
      <dgm:prSet presAssocID="{6BDF3837-99C3-437C-B189-B6AD873462FE}" presName="Name10" presStyleLbl="parChTrans1D2" presStyleIdx="0" presStyleCnt="2"/>
      <dgm:spPr/>
    </dgm:pt>
    <dgm:pt modelId="{054DE288-ADFF-4936-9B17-BF7CFEDD275A}" type="pres">
      <dgm:prSet presAssocID="{C45B55BE-E263-4AAE-A992-053A3F105034}" presName="hierRoot2" presStyleCnt="0"/>
      <dgm:spPr/>
    </dgm:pt>
    <dgm:pt modelId="{FC23F728-CBD9-478A-82F0-73D4C044DA53}" type="pres">
      <dgm:prSet presAssocID="{C45B55BE-E263-4AAE-A992-053A3F105034}" presName="composite2" presStyleCnt="0"/>
      <dgm:spPr/>
    </dgm:pt>
    <dgm:pt modelId="{611BC807-223D-4F2B-A6C8-E6AEA074DEF1}" type="pres">
      <dgm:prSet presAssocID="{C45B55BE-E263-4AAE-A992-053A3F105034}" presName="background2" presStyleLbl="node2" presStyleIdx="0" presStyleCnt="2"/>
      <dgm:spPr/>
    </dgm:pt>
    <dgm:pt modelId="{D778FC1E-C84C-4B97-A00E-4F8BA5AD7CCE}" type="pres">
      <dgm:prSet presAssocID="{C45B55BE-E263-4AAE-A992-053A3F105034}" presName="text2" presStyleLbl="fgAcc2" presStyleIdx="0" presStyleCnt="2" custScaleX="164116" custScaleY="60958" custLinFactNeighborX="1120" custLinFactNeighborY="4960">
        <dgm:presLayoutVars>
          <dgm:chPref val="3"/>
        </dgm:presLayoutVars>
      </dgm:prSet>
      <dgm:spPr/>
    </dgm:pt>
    <dgm:pt modelId="{8F07E1E2-6F6D-42A7-8456-67E60A7F0C01}" type="pres">
      <dgm:prSet presAssocID="{C45B55BE-E263-4AAE-A992-053A3F105034}" presName="hierChild3" presStyleCnt="0"/>
      <dgm:spPr/>
    </dgm:pt>
    <dgm:pt modelId="{59E39EA2-9E63-4D9A-99E2-9B7ADE754DB7}" type="pres">
      <dgm:prSet presAssocID="{D50092A1-24AF-40FC-B601-206614A2D101}" presName="Name17" presStyleLbl="parChTrans1D3" presStyleIdx="0" presStyleCnt="3"/>
      <dgm:spPr/>
    </dgm:pt>
    <dgm:pt modelId="{ED329AF5-EBD5-4ABF-BC6B-C9A9D8C22EB3}" type="pres">
      <dgm:prSet presAssocID="{CAE00910-9B22-4F2D-9A97-A1AD5138F66C}" presName="hierRoot3" presStyleCnt="0"/>
      <dgm:spPr/>
    </dgm:pt>
    <dgm:pt modelId="{9E12D3E9-FFE8-4B0E-A8A7-9D3407714CDA}" type="pres">
      <dgm:prSet presAssocID="{CAE00910-9B22-4F2D-9A97-A1AD5138F66C}" presName="composite3" presStyleCnt="0"/>
      <dgm:spPr/>
    </dgm:pt>
    <dgm:pt modelId="{DFD3BDEC-7DA2-494A-90A2-4CE96877B895}" type="pres">
      <dgm:prSet presAssocID="{CAE00910-9B22-4F2D-9A97-A1AD5138F66C}" presName="background3" presStyleLbl="node3" presStyleIdx="0" presStyleCnt="3"/>
      <dgm:spPr/>
    </dgm:pt>
    <dgm:pt modelId="{F0F8160D-4C29-4CD3-8107-6BEF3951AA15}" type="pres">
      <dgm:prSet presAssocID="{CAE00910-9B22-4F2D-9A97-A1AD5138F66C}" presName="text3" presStyleLbl="fgAcc3" presStyleIdx="0" presStyleCnt="3" custScaleX="136413" custScaleY="361779" custLinFactNeighborX="7278" custLinFactNeighborY="-14707">
        <dgm:presLayoutVars>
          <dgm:chPref val="3"/>
        </dgm:presLayoutVars>
      </dgm:prSet>
      <dgm:spPr/>
    </dgm:pt>
    <dgm:pt modelId="{4689A9D4-55F3-4134-AB00-86A001757D42}" type="pres">
      <dgm:prSet presAssocID="{CAE00910-9B22-4F2D-9A97-A1AD5138F66C}" presName="hierChild4" presStyleCnt="0"/>
      <dgm:spPr/>
    </dgm:pt>
    <dgm:pt modelId="{EFA352B0-387E-4DD2-B12C-3A2A2A19899A}" type="pres">
      <dgm:prSet presAssocID="{66318FB7-782D-4F46-B360-1ACB0EB3BF46}" presName="Name17" presStyleLbl="parChTrans1D3" presStyleIdx="1" presStyleCnt="3"/>
      <dgm:spPr/>
    </dgm:pt>
    <dgm:pt modelId="{612061EA-4622-4573-9DA7-A523A025FC93}" type="pres">
      <dgm:prSet presAssocID="{FABE6104-8BB8-4148-A067-27FF405B4820}" presName="hierRoot3" presStyleCnt="0"/>
      <dgm:spPr/>
    </dgm:pt>
    <dgm:pt modelId="{CC436C6B-B252-48F0-A4F6-D59D39053B32}" type="pres">
      <dgm:prSet presAssocID="{FABE6104-8BB8-4148-A067-27FF405B4820}" presName="composite3" presStyleCnt="0"/>
      <dgm:spPr/>
    </dgm:pt>
    <dgm:pt modelId="{C768A3CD-0CED-42AD-821D-41267FD41D7D}" type="pres">
      <dgm:prSet presAssocID="{FABE6104-8BB8-4148-A067-27FF405B4820}" presName="background3" presStyleLbl="node3" presStyleIdx="1" presStyleCnt="3"/>
      <dgm:spPr/>
    </dgm:pt>
    <dgm:pt modelId="{6F3498F0-C52A-4CAC-81D5-66EF831F38DB}" type="pres">
      <dgm:prSet presAssocID="{FABE6104-8BB8-4148-A067-27FF405B4820}" presName="text3" presStyleLbl="fgAcc3" presStyleIdx="1" presStyleCnt="3" custScaleX="125098" custScaleY="349215" custLinFactNeighborX="5205" custLinFactNeighborY="10863">
        <dgm:presLayoutVars>
          <dgm:chPref val="3"/>
        </dgm:presLayoutVars>
      </dgm:prSet>
      <dgm:spPr/>
    </dgm:pt>
    <dgm:pt modelId="{9EA17842-E8FE-47F3-9234-350689E6271A}" type="pres">
      <dgm:prSet presAssocID="{FABE6104-8BB8-4148-A067-27FF405B4820}" presName="hierChild4" presStyleCnt="0"/>
      <dgm:spPr/>
    </dgm:pt>
    <dgm:pt modelId="{F3024FDC-0B2D-4296-9DF6-C9F1A7B63A1D}" type="pres">
      <dgm:prSet presAssocID="{B03E32B3-C1C0-4A2C-8D33-62DEB05484FE}" presName="Name10" presStyleLbl="parChTrans1D2" presStyleIdx="1" presStyleCnt="2"/>
      <dgm:spPr/>
    </dgm:pt>
    <dgm:pt modelId="{D930E1FD-A310-435C-9C84-A4B3388029A8}" type="pres">
      <dgm:prSet presAssocID="{AC77EC6C-B12D-4B77-898E-E568877CD2C8}" presName="hierRoot2" presStyleCnt="0"/>
      <dgm:spPr/>
    </dgm:pt>
    <dgm:pt modelId="{98A40195-F94A-44D7-A70D-D06275E1ADD3}" type="pres">
      <dgm:prSet presAssocID="{AC77EC6C-B12D-4B77-898E-E568877CD2C8}" presName="composite2" presStyleCnt="0"/>
      <dgm:spPr/>
    </dgm:pt>
    <dgm:pt modelId="{AF844E42-3007-4CC1-A149-440BAD126376}" type="pres">
      <dgm:prSet presAssocID="{AC77EC6C-B12D-4B77-898E-E568877CD2C8}" presName="background2" presStyleLbl="node2" presStyleIdx="1" presStyleCnt="2"/>
      <dgm:spPr/>
    </dgm:pt>
    <dgm:pt modelId="{26BDAAE6-2C1E-4D58-A896-25C2E544D16E}" type="pres">
      <dgm:prSet presAssocID="{AC77EC6C-B12D-4B77-898E-E568877CD2C8}" presName="text2" presStyleLbl="fgAcc2" presStyleIdx="1" presStyleCnt="2" custScaleX="140073" custScaleY="70668" custLinFactNeighborX="4818" custLinFactNeighborY="-16834">
        <dgm:presLayoutVars>
          <dgm:chPref val="3"/>
        </dgm:presLayoutVars>
      </dgm:prSet>
      <dgm:spPr/>
    </dgm:pt>
    <dgm:pt modelId="{69C2516F-2DE0-4474-B8D3-C6A92115C508}" type="pres">
      <dgm:prSet presAssocID="{AC77EC6C-B12D-4B77-898E-E568877CD2C8}" presName="hierChild3" presStyleCnt="0"/>
      <dgm:spPr/>
    </dgm:pt>
    <dgm:pt modelId="{4BAB9AC3-422B-4B55-8865-5ACBC94BDCA5}" type="pres">
      <dgm:prSet presAssocID="{B3955406-8784-4A55-802A-0468F3555FE4}" presName="Name17" presStyleLbl="parChTrans1D3" presStyleIdx="2" presStyleCnt="3"/>
      <dgm:spPr/>
    </dgm:pt>
    <dgm:pt modelId="{470DF9F6-3FD1-4E94-A257-5C2139E135DF}" type="pres">
      <dgm:prSet presAssocID="{56EE8952-FB69-4780-B151-A4F75A78B488}" presName="hierRoot3" presStyleCnt="0"/>
      <dgm:spPr/>
    </dgm:pt>
    <dgm:pt modelId="{D8809FE4-9484-49A5-8387-D6D5BCB65323}" type="pres">
      <dgm:prSet presAssocID="{56EE8952-FB69-4780-B151-A4F75A78B488}" presName="composite3" presStyleCnt="0"/>
      <dgm:spPr/>
    </dgm:pt>
    <dgm:pt modelId="{500287CA-F1DC-4065-BDC4-67CB7BCBB06D}" type="pres">
      <dgm:prSet presAssocID="{56EE8952-FB69-4780-B151-A4F75A78B488}" presName="background3" presStyleLbl="node3" presStyleIdx="2" presStyleCnt="3"/>
      <dgm:spPr/>
    </dgm:pt>
    <dgm:pt modelId="{DABE0258-9BA6-48B3-9E61-C221117812D7}" type="pres">
      <dgm:prSet presAssocID="{56EE8952-FB69-4780-B151-A4F75A78B488}" presName="text3" presStyleLbl="fgAcc3" presStyleIdx="2" presStyleCnt="3" custScaleX="149583" custScaleY="336407" custLinFactNeighborX="1201" custLinFactNeighborY="-29875">
        <dgm:presLayoutVars>
          <dgm:chPref val="3"/>
        </dgm:presLayoutVars>
      </dgm:prSet>
      <dgm:spPr/>
    </dgm:pt>
    <dgm:pt modelId="{ECE8137C-07AA-4E8C-BB3C-917E6B030345}" type="pres">
      <dgm:prSet presAssocID="{56EE8952-FB69-4780-B151-A4F75A78B488}" presName="hierChild4" presStyleCnt="0"/>
      <dgm:spPr/>
    </dgm:pt>
  </dgm:ptLst>
  <dgm:cxnLst>
    <dgm:cxn modelId="{2FA22501-75BA-4B04-A3E6-81F310F5696D}" type="presOf" srcId="{1A1AB606-5E4E-412A-A782-5BB59E91EFA1}" destId="{99EBE3D0-ED03-479B-9CDF-9FC29AA02D7F}" srcOrd="0" destOrd="0" presId="urn:microsoft.com/office/officeart/2005/8/layout/hierarchy1"/>
    <dgm:cxn modelId="{036BEE1B-1612-4AC8-881B-A4AAB5415903}" type="presOf" srcId="{C45B55BE-E263-4AAE-A992-053A3F105034}" destId="{D778FC1E-C84C-4B97-A00E-4F8BA5AD7CCE}" srcOrd="0" destOrd="0" presId="urn:microsoft.com/office/officeart/2005/8/layout/hierarchy1"/>
    <dgm:cxn modelId="{F6B81821-FE59-42A7-B004-2CDDFAF80BCA}" srcId="{C45B55BE-E263-4AAE-A992-053A3F105034}" destId="{CAE00910-9B22-4F2D-9A97-A1AD5138F66C}" srcOrd="0" destOrd="0" parTransId="{D50092A1-24AF-40FC-B601-206614A2D101}" sibTransId="{63C9E7EC-DE7F-4498-8889-F8E4C2CC7210}"/>
    <dgm:cxn modelId="{A10BE025-BECA-4733-9CFA-EF7161CCBB4A}" type="presOf" srcId="{B03E32B3-C1C0-4A2C-8D33-62DEB05484FE}" destId="{F3024FDC-0B2D-4296-9DF6-C9F1A7B63A1D}" srcOrd="0" destOrd="0" presId="urn:microsoft.com/office/officeart/2005/8/layout/hierarchy1"/>
    <dgm:cxn modelId="{1C635429-BD53-4005-BB09-296F3A1C5DA0}" type="presOf" srcId="{B3955406-8784-4A55-802A-0468F3555FE4}" destId="{4BAB9AC3-422B-4B55-8865-5ACBC94BDCA5}" srcOrd="0" destOrd="0" presId="urn:microsoft.com/office/officeart/2005/8/layout/hierarchy1"/>
    <dgm:cxn modelId="{09065B2C-FC4A-4543-ACDB-CA3E1B3538AF}" srcId="{30DF1B56-CE88-4789-A280-EF5A587624D3}" destId="{C45B55BE-E263-4AAE-A992-053A3F105034}" srcOrd="0" destOrd="0" parTransId="{6BDF3837-99C3-437C-B189-B6AD873462FE}" sibTransId="{F48B4463-08E8-4DBB-A58E-DEBD75B2B5C9}"/>
    <dgm:cxn modelId="{27B78B2E-21B2-4DDE-8D08-97A5441F4C60}" srcId="{30DF1B56-CE88-4789-A280-EF5A587624D3}" destId="{AC77EC6C-B12D-4B77-898E-E568877CD2C8}" srcOrd="1" destOrd="0" parTransId="{B03E32B3-C1C0-4A2C-8D33-62DEB05484FE}" sibTransId="{C96A79FC-B544-4CBD-AE20-67FDF4A37B12}"/>
    <dgm:cxn modelId="{C5A5FA59-8DB1-4DA9-9741-7B8B660846F5}" srcId="{1A1AB606-5E4E-412A-A782-5BB59E91EFA1}" destId="{30DF1B56-CE88-4789-A280-EF5A587624D3}" srcOrd="0" destOrd="0" parTransId="{7992B13C-8A64-47A0-9C63-644A4C08C32C}" sibTransId="{873B29EC-C1AF-4F63-BB41-075EDA00D32F}"/>
    <dgm:cxn modelId="{C4F57582-F833-4DF7-B3AD-3A890D6E447F}" type="presOf" srcId="{FABE6104-8BB8-4148-A067-27FF405B4820}" destId="{6F3498F0-C52A-4CAC-81D5-66EF831F38DB}" srcOrd="0" destOrd="0" presId="urn:microsoft.com/office/officeart/2005/8/layout/hierarchy1"/>
    <dgm:cxn modelId="{70339682-32B3-491F-9DDF-32E94D4B9FB3}" type="presOf" srcId="{AC77EC6C-B12D-4B77-898E-E568877CD2C8}" destId="{26BDAAE6-2C1E-4D58-A896-25C2E544D16E}" srcOrd="0" destOrd="0" presId="urn:microsoft.com/office/officeart/2005/8/layout/hierarchy1"/>
    <dgm:cxn modelId="{4A26D98A-342F-470E-A096-6C260F85FA22}" type="presOf" srcId="{D50092A1-24AF-40FC-B601-206614A2D101}" destId="{59E39EA2-9E63-4D9A-99E2-9B7ADE754DB7}" srcOrd="0" destOrd="0" presId="urn:microsoft.com/office/officeart/2005/8/layout/hierarchy1"/>
    <dgm:cxn modelId="{8C47B4AF-9385-4AAA-8349-ECAE49C1D469}" type="presOf" srcId="{66318FB7-782D-4F46-B360-1ACB0EB3BF46}" destId="{EFA352B0-387E-4DD2-B12C-3A2A2A19899A}" srcOrd="0" destOrd="0" presId="urn:microsoft.com/office/officeart/2005/8/layout/hierarchy1"/>
    <dgm:cxn modelId="{B5A817B9-2757-46DC-89D2-89A8D7A90DA8}" type="presOf" srcId="{CAE00910-9B22-4F2D-9A97-A1AD5138F66C}" destId="{F0F8160D-4C29-4CD3-8107-6BEF3951AA15}" srcOrd="0" destOrd="0" presId="urn:microsoft.com/office/officeart/2005/8/layout/hierarchy1"/>
    <dgm:cxn modelId="{6F4A4EBA-42B8-40B2-9DEA-CBF1A81FA71B}" srcId="{AC77EC6C-B12D-4B77-898E-E568877CD2C8}" destId="{56EE8952-FB69-4780-B151-A4F75A78B488}" srcOrd="0" destOrd="0" parTransId="{B3955406-8784-4A55-802A-0468F3555FE4}" sibTransId="{E6F81350-69B3-47F4-AFEE-94346C45BAF9}"/>
    <dgm:cxn modelId="{06772DCD-9091-489C-AAE0-4F6FD7C8863B}" type="presOf" srcId="{56EE8952-FB69-4780-B151-A4F75A78B488}" destId="{DABE0258-9BA6-48B3-9E61-C221117812D7}" srcOrd="0" destOrd="0" presId="urn:microsoft.com/office/officeart/2005/8/layout/hierarchy1"/>
    <dgm:cxn modelId="{2A3517E5-764B-4CD2-AD73-825C9604B756}" type="presOf" srcId="{30DF1B56-CE88-4789-A280-EF5A587624D3}" destId="{6E23665B-A905-4D06-88B3-A573626B2EDE}" srcOrd="0" destOrd="0" presId="urn:microsoft.com/office/officeart/2005/8/layout/hierarchy1"/>
    <dgm:cxn modelId="{4DBF08F4-3F23-4991-A026-CD295E8B2C95}" srcId="{C45B55BE-E263-4AAE-A992-053A3F105034}" destId="{FABE6104-8BB8-4148-A067-27FF405B4820}" srcOrd="1" destOrd="0" parTransId="{66318FB7-782D-4F46-B360-1ACB0EB3BF46}" sibTransId="{BE86901E-D983-4701-B01C-2DB665982F89}"/>
    <dgm:cxn modelId="{3278ADF9-3289-4528-8BC2-0042940CEC9E}" type="presOf" srcId="{6BDF3837-99C3-437C-B189-B6AD873462FE}" destId="{E5D0AEA6-45E3-4D94-A904-4786196ABD4D}" srcOrd="0" destOrd="0" presId="urn:microsoft.com/office/officeart/2005/8/layout/hierarchy1"/>
    <dgm:cxn modelId="{D69237C6-35E5-40A9-9920-57F6D8DCF7FE}" type="presParOf" srcId="{99EBE3D0-ED03-479B-9CDF-9FC29AA02D7F}" destId="{2D3F936B-30CB-41B9-9FB4-222C44D40FD5}" srcOrd="0" destOrd="0" presId="urn:microsoft.com/office/officeart/2005/8/layout/hierarchy1"/>
    <dgm:cxn modelId="{8D59C240-28FE-4AEA-8907-3F0AF6BF6BEB}" type="presParOf" srcId="{2D3F936B-30CB-41B9-9FB4-222C44D40FD5}" destId="{E5AA070D-ED83-45F1-8DC0-96A9F0E64271}" srcOrd="0" destOrd="0" presId="urn:microsoft.com/office/officeart/2005/8/layout/hierarchy1"/>
    <dgm:cxn modelId="{A70A1A0D-C7C3-4172-88A9-DDFE2139B1D6}" type="presParOf" srcId="{E5AA070D-ED83-45F1-8DC0-96A9F0E64271}" destId="{282E51FD-959E-4EEA-902B-41669477191A}" srcOrd="0" destOrd="0" presId="urn:microsoft.com/office/officeart/2005/8/layout/hierarchy1"/>
    <dgm:cxn modelId="{BBEFC7C2-85F8-46E6-A092-BBB88B96E230}" type="presParOf" srcId="{E5AA070D-ED83-45F1-8DC0-96A9F0E64271}" destId="{6E23665B-A905-4D06-88B3-A573626B2EDE}" srcOrd="1" destOrd="0" presId="urn:microsoft.com/office/officeart/2005/8/layout/hierarchy1"/>
    <dgm:cxn modelId="{9A2D2185-8E19-4375-AAF0-A65C82B0B095}" type="presParOf" srcId="{2D3F936B-30CB-41B9-9FB4-222C44D40FD5}" destId="{E2E7006E-8707-4C64-9FED-D72561F38D44}" srcOrd="1" destOrd="0" presId="urn:microsoft.com/office/officeart/2005/8/layout/hierarchy1"/>
    <dgm:cxn modelId="{0FB313F8-12A1-4694-ACD0-5917866CAC88}" type="presParOf" srcId="{E2E7006E-8707-4C64-9FED-D72561F38D44}" destId="{E5D0AEA6-45E3-4D94-A904-4786196ABD4D}" srcOrd="0" destOrd="0" presId="urn:microsoft.com/office/officeart/2005/8/layout/hierarchy1"/>
    <dgm:cxn modelId="{FD3E6BB5-7D51-4A46-A1C7-F6E951F8AC2D}" type="presParOf" srcId="{E2E7006E-8707-4C64-9FED-D72561F38D44}" destId="{054DE288-ADFF-4936-9B17-BF7CFEDD275A}" srcOrd="1" destOrd="0" presId="urn:microsoft.com/office/officeart/2005/8/layout/hierarchy1"/>
    <dgm:cxn modelId="{F84EF174-AAA0-49D4-8677-C1B135685CE5}" type="presParOf" srcId="{054DE288-ADFF-4936-9B17-BF7CFEDD275A}" destId="{FC23F728-CBD9-478A-82F0-73D4C044DA53}" srcOrd="0" destOrd="0" presId="urn:microsoft.com/office/officeart/2005/8/layout/hierarchy1"/>
    <dgm:cxn modelId="{7C4EBBD3-CD17-4E2D-856B-38969D50EEDD}" type="presParOf" srcId="{FC23F728-CBD9-478A-82F0-73D4C044DA53}" destId="{611BC807-223D-4F2B-A6C8-E6AEA074DEF1}" srcOrd="0" destOrd="0" presId="urn:microsoft.com/office/officeart/2005/8/layout/hierarchy1"/>
    <dgm:cxn modelId="{F0A0F9AA-9687-45C4-8441-A0886C408076}" type="presParOf" srcId="{FC23F728-CBD9-478A-82F0-73D4C044DA53}" destId="{D778FC1E-C84C-4B97-A00E-4F8BA5AD7CCE}" srcOrd="1" destOrd="0" presId="urn:microsoft.com/office/officeart/2005/8/layout/hierarchy1"/>
    <dgm:cxn modelId="{7AC178FA-F9BF-4EA2-826D-A46941FA21FC}" type="presParOf" srcId="{054DE288-ADFF-4936-9B17-BF7CFEDD275A}" destId="{8F07E1E2-6F6D-42A7-8456-67E60A7F0C01}" srcOrd="1" destOrd="0" presId="urn:microsoft.com/office/officeart/2005/8/layout/hierarchy1"/>
    <dgm:cxn modelId="{338DFC36-9C61-4441-8EE0-5A565B5FDCD7}" type="presParOf" srcId="{8F07E1E2-6F6D-42A7-8456-67E60A7F0C01}" destId="{59E39EA2-9E63-4D9A-99E2-9B7ADE754DB7}" srcOrd="0" destOrd="0" presId="urn:microsoft.com/office/officeart/2005/8/layout/hierarchy1"/>
    <dgm:cxn modelId="{03EC721D-7599-4633-BC9F-37257164AB1C}" type="presParOf" srcId="{8F07E1E2-6F6D-42A7-8456-67E60A7F0C01}" destId="{ED329AF5-EBD5-4ABF-BC6B-C9A9D8C22EB3}" srcOrd="1" destOrd="0" presId="urn:microsoft.com/office/officeart/2005/8/layout/hierarchy1"/>
    <dgm:cxn modelId="{1BDB6CBC-BCDC-43C4-A3BE-B16C17AD8DD2}" type="presParOf" srcId="{ED329AF5-EBD5-4ABF-BC6B-C9A9D8C22EB3}" destId="{9E12D3E9-FFE8-4B0E-A8A7-9D3407714CDA}" srcOrd="0" destOrd="0" presId="urn:microsoft.com/office/officeart/2005/8/layout/hierarchy1"/>
    <dgm:cxn modelId="{F6CC5906-4C99-4A05-A506-7FE494DD570E}" type="presParOf" srcId="{9E12D3E9-FFE8-4B0E-A8A7-9D3407714CDA}" destId="{DFD3BDEC-7DA2-494A-90A2-4CE96877B895}" srcOrd="0" destOrd="0" presId="urn:microsoft.com/office/officeart/2005/8/layout/hierarchy1"/>
    <dgm:cxn modelId="{1B1BE7F1-692C-4742-96FF-AC5F0037DA2F}" type="presParOf" srcId="{9E12D3E9-FFE8-4B0E-A8A7-9D3407714CDA}" destId="{F0F8160D-4C29-4CD3-8107-6BEF3951AA15}" srcOrd="1" destOrd="0" presId="urn:microsoft.com/office/officeart/2005/8/layout/hierarchy1"/>
    <dgm:cxn modelId="{3C9E42FD-1B8D-43F1-8362-B41B10EA08B8}" type="presParOf" srcId="{ED329AF5-EBD5-4ABF-BC6B-C9A9D8C22EB3}" destId="{4689A9D4-55F3-4134-AB00-86A001757D42}" srcOrd="1" destOrd="0" presId="urn:microsoft.com/office/officeart/2005/8/layout/hierarchy1"/>
    <dgm:cxn modelId="{212CA39D-8A87-41A8-95FC-DEF0EC444C9E}" type="presParOf" srcId="{8F07E1E2-6F6D-42A7-8456-67E60A7F0C01}" destId="{EFA352B0-387E-4DD2-B12C-3A2A2A19899A}" srcOrd="2" destOrd="0" presId="urn:microsoft.com/office/officeart/2005/8/layout/hierarchy1"/>
    <dgm:cxn modelId="{9FC2C28C-0621-4292-8D10-0285C92EC6BB}" type="presParOf" srcId="{8F07E1E2-6F6D-42A7-8456-67E60A7F0C01}" destId="{612061EA-4622-4573-9DA7-A523A025FC93}" srcOrd="3" destOrd="0" presId="urn:microsoft.com/office/officeart/2005/8/layout/hierarchy1"/>
    <dgm:cxn modelId="{85C300DC-B05D-46C1-B956-D41D7D343C50}" type="presParOf" srcId="{612061EA-4622-4573-9DA7-A523A025FC93}" destId="{CC436C6B-B252-48F0-A4F6-D59D39053B32}" srcOrd="0" destOrd="0" presId="urn:microsoft.com/office/officeart/2005/8/layout/hierarchy1"/>
    <dgm:cxn modelId="{743DD14E-F82C-4F68-A8FE-70090ECBC9AC}" type="presParOf" srcId="{CC436C6B-B252-48F0-A4F6-D59D39053B32}" destId="{C768A3CD-0CED-42AD-821D-41267FD41D7D}" srcOrd="0" destOrd="0" presId="urn:microsoft.com/office/officeart/2005/8/layout/hierarchy1"/>
    <dgm:cxn modelId="{DD45A2EA-CFED-46B0-80ED-8A68D5D57FF1}" type="presParOf" srcId="{CC436C6B-B252-48F0-A4F6-D59D39053B32}" destId="{6F3498F0-C52A-4CAC-81D5-66EF831F38DB}" srcOrd="1" destOrd="0" presId="urn:microsoft.com/office/officeart/2005/8/layout/hierarchy1"/>
    <dgm:cxn modelId="{874C80AE-01AF-4895-95A5-F51014F73D04}" type="presParOf" srcId="{612061EA-4622-4573-9DA7-A523A025FC93}" destId="{9EA17842-E8FE-47F3-9234-350689E6271A}" srcOrd="1" destOrd="0" presId="urn:microsoft.com/office/officeart/2005/8/layout/hierarchy1"/>
    <dgm:cxn modelId="{6225E77E-D5B4-4B08-BCF7-FB2AF2CC2A06}" type="presParOf" srcId="{E2E7006E-8707-4C64-9FED-D72561F38D44}" destId="{F3024FDC-0B2D-4296-9DF6-C9F1A7B63A1D}" srcOrd="2" destOrd="0" presId="urn:microsoft.com/office/officeart/2005/8/layout/hierarchy1"/>
    <dgm:cxn modelId="{2D715BD1-9A67-428A-B6D1-CC6A45FDA165}" type="presParOf" srcId="{E2E7006E-8707-4C64-9FED-D72561F38D44}" destId="{D930E1FD-A310-435C-9C84-A4B3388029A8}" srcOrd="3" destOrd="0" presId="urn:microsoft.com/office/officeart/2005/8/layout/hierarchy1"/>
    <dgm:cxn modelId="{596F0D43-C21F-4944-8509-79483EFC3458}" type="presParOf" srcId="{D930E1FD-A310-435C-9C84-A4B3388029A8}" destId="{98A40195-F94A-44D7-A70D-D06275E1ADD3}" srcOrd="0" destOrd="0" presId="urn:microsoft.com/office/officeart/2005/8/layout/hierarchy1"/>
    <dgm:cxn modelId="{11C4D8B4-0DE1-4B73-85ED-4A5AEE7D9E4B}" type="presParOf" srcId="{98A40195-F94A-44D7-A70D-D06275E1ADD3}" destId="{AF844E42-3007-4CC1-A149-440BAD126376}" srcOrd="0" destOrd="0" presId="urn:microsoft.com/office/officeart/2005/8/layout/hierarchy1"/>
    <dgm:cxn modelId="{9093C324-7788-4586-B481-3EA42E4F7DD9}" type="presParOf" srcId="{98A40195-F94A-44D7-A70D-D06275E1ADD3}" destId="{26BDAAE6-2C1E-4D58-A896-25C2E544D16E}" srcOrd="1" destOrd="0" presId="urn:microsoft.com/office/officeart/2005/8/layout/hierarchy1"/>
    <dgm:cxn modelId="{1601151B-EF90-4165-9360-C98986B3D3BE}" type="presParOf" srcId="{D930E1FD-A310-435C-9C84-A4B3388029A8}" destId="{69C2516F-2DE0-4474-B8D3-C6A92115C508}" srcOrd="1" destOrd="0" presId="urn:microsoft.com/office/officeart/2005/8/layout/hierarchy1"/>
    <dgm:cxn modelId="{7BA15329-AE0D-44BC-956C-13795B575285}" type="presParOf" srcId="{69C2516F-2DE0-4474-B8D3-C6A92115C508}" destId="{4BAB9AC3-422B-4B55-8865-5ACBC94BDCA5}" srcOrd="0" destOrd="0" presId="urn:microsoft.com/office/officeart/2005/8/layout/hierarchy1"/>
    <dgm:cxn modelId="{F32BC920-1B04-4B6C-9D60-807E3B2CB359}" type="presParOf" srcId="{69C2516F-2DE0-4474-B8D3-C6A92115C508}" destId="{470DF9F6-3FD1-4E94-A257-5C2139E135DF}" srcOrd="1" destOrd="0" presId="urn:microsoft.com/office/officeart/2005/8/layout/hierarchy1"/>
    <dgm:cxn modelId="{1FE05728-7DA8-4C54-969A-144DE409F16C}" type="presParOf" srcId="{470DF9F6-3FD1-4E94-A257-5C2139E135DF}" destId="{D8809FE4-9484-49A5-8387-D6D5BCB65323}" srcOrd="0" destOrd="0" presId="urn:microsoft.com/office/officeart/2005/8/layout/hierarchy1"/>
    <dgm:cxn modelId="{85B289B1-5F2A-4EF8-9BAA-2693A91CD482}" type="presParOf" srcId="{D8809FE4-9484-49A5-8387-D6D5BCB65323}" destId="{500287CA-F1DC-4065-BDC4-67CB7BCBB06D}" srcOrd="0" destOrd="0" presId="urn:microsoft.com/office/officeart/2005/8/layout/hierarchy1"/>
    <dgm:cxn modelId="{D5108071-5623-48A5-8CB6-9A7159F6B596}" type="presParOf" srcId="{D8809FE4-9484-49A5-8387-D6D5BCB65323}" destId="{DABE0258-9BA6-48B3-9E61-C221117812D7}" srcOrd="1" destOrd="0" presId="urn:microsoft.com/office/officeart/2005/8/layout/hierarchy1"/>
    <dgm:cxn modelId="{0798A10A-FF90-4E11-BEEC-239392988B32}" type="presParOf" srcId="{470DF9F6-3FD1-4E94-A257-5C2139E135DF}" destId="{ECE8137C-07AA-4E8C-BB3C-917E6B0303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A4935-F825-4A18-916B-6989FD37163A}">
      <dsp:nvSpPr>
        <dsp:cNvPr id="0" name=""/>
        <dsp:cNvSpPr/>
      </dsp:nvSpPr>
      <dsp:spPr>
        <a:xfrm rot="5400000">
          <a:off x="459046" y="1545950"/>
          <a:ext cx="1402919" cy="1597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82CCD3-45C9-4633-877F-326F841F5D17}">
      <dsp:nvSpPr>
        <dsp:cNvPr id="0" name=""/>
        <dsp:cNvSpPr/>
      </dsp:nvSpPr>
      <dsp:spPr>
        <a:xfrm>
          <a:off x="26820" y="31106"/>
          <a:ext cx="4063808" cy="16531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застосований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Франції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1954 p. І першим описав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механізм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дії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французький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спеціаліст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Моріс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Лоре, в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ж </a:t>
          </a:r>
          <a:r>
            <a:rPr lang="ru-RU" sz="20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році</a:t>
          </a:r>
          <a:r>
            <a:rPr lang="ru-RU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7533" y="111819"/>
        <a:ext cx="3902382" cy="1491680"/>
      </dsp:txXfrm>
    </dsp:sp>
    <dsp:sp modelId="{DCA6C22A-215D-4745-9503-A9EF6687A0DA}">
      <dsp:nvSpPr>
        <dsp:cNvPr id="0" name=""/>
        <dsp:cNvSpPr/>
      </dsp:nvSpPr>
      <dsp:spPr>
        <a:xfrm>
          <a:off x="3239569" y="188767"/>
          <a:ext cx="1717668" cy="1336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542DC4-95B2-4894-9429-1BC0ED93E807}">
      <dsp:nvSpPr>
        <dsp:cNvPr id="0" name=""/>
        <dsp:cNvSpPr/>
      </dsp:nvSpPr>
      <dsp:spPr>
        <a:xfrm rot="5400000">
          <a:off x="3245136" y="3189017"/>
          <a:ext cx="1402919" cy="159717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C45B2-3CF9-4BB9-B205-C22B89C04471}">
      <dsp:nvSpPr>
        <dsp:cNvPr id="0" name=""/>
        <dsp:cNvSpPr/>
      </dsp:nvSpPr>
      <dsp:spPr>
        <a:xfrm>
          <a:off x="1790694" y="1714514"/>
          <a:ext cx="2567016" cy="16531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 з 1967 р.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він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поширився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всі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країни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Західної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Європи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71407" y="1795227"/>
        <a:ext cx="2405590" cy="1491680"/>
      </dsp:txXfrm>
    </dsp:sp>
    <dsp:sp modelId="{90510692-DE82-46C0-873D-50C229281022}">
      <dsp:nvSpPr>
        <dsp:cNvPr id="0" name=""/>
        <dsp:cNvSpPr/>
      </dsp:nvSpPr>
      <dsp:spPr>
        <a:xfrm>
          <a:off x="4857774" y="2045752"/>
          <a:ext cx="1717668" cy="1336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3D527-0FD7-4742-B17E-488CEC853F76}">
      <dsp:nvSpPr>
        <dsp:cNvPr id="0" name=""/>
        <dsp:cNvSpPr/>
      </dsp:nvSpPr>
      <dsp:spPr>
        <a:xfrm>
          <a:off x="4576754" y="3571895"/>
          <a:ext cx="2361690" cy="16531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Вперше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ПДВ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введений в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України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200" kern="1200" dirty="0" err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грудні</a:t>
          </a:r>
          <a:r>
            <a:rPr lang="ru-RU" sz="2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1991 р.</a:t>
          </a:r>
          <a:endParaRPr lang="uk-UA" sz="2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57467" y="3652608"/>
        <a:ext cx="2200264" cy="1491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B9AC3-422B-4B55-8865-5ACBC94BDCA5}">
      <dsp:nvSpPr>
        <dsp:cNvPr id="0" name=""/>
        <dsp:cNvSpPr/>
      </dsp:nvSpPr>
      <dsp:spPr>
        <a:xfrm>
          <a:off x="7075055" y="1712815"/>
          <a:ext cx="91440" cy="381869"/>
        </a:xfrm>
        <a:custGeom>
          <a:avLst/>
          <a:gdLst/>
          <a:ahLst/>
          <a:cxnLst/>
          <a:rect l="0" t="0" r="0" b="0"/>
          <a:pathLst>
            <a:path>
              <a:moveTo>
                <a:pt x="112117" y="0"/>
              </a:moveTo>
              <a:lnTo>
                <a:pt x="112117" y="211811"/>
              </a:lnTo>
              <a:lnTo>
                <a:pt x="45720" y="211811"/>
              </a:lnTo>
              <a:lnTo>
                <a:pt x="45720" y="3818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024FDC-0B2D-4296-9DF6-C9F1A7B63A1D}">
      <dsp:nvSpPr>
        <dsp:cNvPr id="0" name=""/>
        <dsp:cNvSpPr/>
      </dsp:nvSpPr>
      <dsp:spPr>
        <a:xfrm>
          <a:off x="4825609" y="669040"/>
          <a:ext cx="2361563" cy="220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57"/>
              </a:lnTo>
              <a:lnTo>
                <a:pt x="2361563" y="49957"/>
              </a:lnTo>
              <a:lnTo>
                <a:pt x="2361563" y="2200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A352B0-387E-4DD2-B12C-3A2A2A19899A}">
      <dsp:nvSpPr>
        <dsp:cNvPr id="0" name=""/>
        <dsp:cNvSpPr/>
      </dsp:nvSpPr>
      <dsp:spPr>
        <a:xfrm>
          <a:off x="2734142" y="1853675"/>
          <a:ext cx="1531028" cy="602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636"/>
              </a:lnTo>
              <a:lnTo>
                <a:pt x="1531028" y="432636"/>
              </a:lnTo>
              <a:lnTo>
                <a:pt x="1531028" y="60269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39EA2-9E63-4D9A-99E2-9B7ADE754DB7}">
      <dsp:nvSpPr>
        <dsp:cNvPr id="0" name=""/>
        <dsp:cNvSpPr/>
      </dsp:nvSpPr>
      <dsp:spPr>
        <a:xfrm>
          <a:off x="1495001" y="1853675"/>
          <a:ext cx="1239141" cy="304631"/>
        </a:xfrm>
        <a:custGeom>
          <a:avLst/>
          <a:gdLst/>
          <a:ahLst/>
          <a:cxnLst/>
          <a:rect l="0" t="0" r="0" b="0"/>
          <a:pathLst>
            <a:path>
              <a:moveTo>
                <a:pt x="1239141" y="0"/>
              </a:moveTo>
              <a:lnTo>
                <a:pt x="1239141" y="134573"/>
              </a:lnTo>
              <a:lnTo>
                <a:pt x="0" y="134573"/>
              </a:lnTo>
              <a:lnTo>
                <a:pt x="0" y="30463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0AEA6-45E3-4D94-A904-4786196ABD4D}">
      <dsp:nvSpPr>
        <dsp:cNvPr id="0" name=""/>
        <dsp:cNvSpPr/>
      </dsp:nvSpPr>
      <dsp:spPr>
        <a:xfrm>
          <a:off x="2734142" y="669040"/>
          <a:ext cx="2091466" cy="474062"/>
        </a:xfrm>
        <a:custGeom>
          <a:avLst/>
          <a:gdLst/>
          <a:ahLst/>
          <a:cxnLst/>
          <a:rect l="0" t="0" r="0" b="0"/>
          <a:pathLst>
            <a:path>
              <a:moveTo>
                <a:pt x="2091466" y="0"/>
              </a:moveTo>
              <a:lnTo>
                <a:pt x="2091466" y="304004"/>
              </a:lnTo>
              <a:lnTo>
                <a:pt x="0" y="304004"/>
              </a:lnTo>
              <a:lnTo>
                <a:pt x="0" y="474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E51FD-959E-4EEA-902B-41669477191A}">
      <dsp:nvSpPr>
        <dsp:cNvPr id="0" name=""/>
        <dsp:cNvSpPr/>
      </dsp:nvSpPr>
      <dsp:spPr>
        <a:xfrm>
          <a:off x="3907755" y="118329"/>
          <a:ext cx="1835708" cy="55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3665B-A905-4D06-88B3-A573626B2EDE}">
      <dsp:nvSpPr>
        <dsp:cNvPr id="0" name=""/>
        <dsp:cNvSpPr/>
      </dsp:nvSpPr>
      <dsp:spPr>
        <a:xfrm>
          <a:off x="4111723" y="312098"/>
          <a:ext cx="1835708" cy="550711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Реєстрація платників </a:t>
          </a:r>
          <a:r>
            <a:rPr lang="uk-UA" sz="2000" b="1" kern="12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rPr>
            <a:t>ПДВ</a:t>
          </a:r>
          <a:endParaRPr lang="uk-UA" sz="2000" b="1" kern="1200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chemeClr val="bg1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sp:txBody>
      <dsp:txXfrm>
        <a:off x="4127853" y="328228"/>
        <a:ext cx="1803448" cy="518451"/>
      </dsp:txXfrm>
    </dsp:sp>
    <dsp:sp modelId="{611BC807-223D-4F2B-A6C8-E6AEA074DEF1}">
      <dsp:nvSpPr>
        <dsp:cNvPr id="0" name=""/>
        <dsp:cNvSpPr/>
      </dsp:nvSpPr>
      <dsp:spPr>
        <a:xfrm>
          <a:off x="1227797" y="1143103"/>
          <a:ext cx="3012690" cy="710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8FC1E-C84C-4B97-A00E-4F8BA5AD7CCE}">
      <dsp:nvSpPr>
        <dsp:cNvPr id="0" name=""/>
        <dsp:cNvSpPr/>
      </dsp:nvSpPr>
      <dsp:spPr>
        <a:xfrm>
          <a:off x="1431764" y="1336872"/>
          <a:ext cx="3012690" cy="71057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Особа  підлягає обов'язковій реєстрації як платник ПДВ у разі:</a:t>
          </a:r>
        </a:p>
      </dsp:txBody>
      <dsp:txXfrm>
        <a:off x="1452576" y="1357684"/>
        <a:ext cx="2971066" cy="668948"/>
      </dsp:txXfrm>
    </dsp:sp>
    <dsp:sp modelId="{DFD3BDEC-7DA2-494A-90A2-4CE96877B895}">
      <dsp:nvSpPr>
        <dsp:cNvPr id="0" name=""/>
        <dsp:cNvSpPr/>
      </dsp:nvSpPr>
      <dsp:spPr>
        <a:xfrm>
          <a:off x="242928" y="2158307"/>
          <a:ext cx="2504144" cy="4217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8160D-4C29-4CD3-8107-6BEF3951AA15}">
      <dsp:nvSpPr>
        <dsp:cNvPr id="0" name=""/>
        <dsp:cNvSpPr/>
      </dsp:nvSpPr>
      <dsp:spPr>
        <a:xfrm>
          <a:off x="446896" y="2352076"/>
          <a:ext cx="2504144" cy="4217166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Особа, не зареєстрована як платник ПДВ, ввозить товари на митну територію України в обсягах, що підлягають оподаткуванню згідно із законодавством, такі особи сплачують податок під час митного оформлення товарів без реєстрації як платник податку</a:t>
          </a:r>
          <a:r>
            <a:rPr lang="uk-UA" sz="2000" kern="12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520240" y="2425420"/>
        <a:ext cx="2357456" cy="4070478"/>
      </dsp:txXfrm>
    </dsp:sp>
    <dsp:sp modelId="{C768A3CD-0CED-42AD-821D-41267FD41D7D}">
      <dsp:nvSpPr>
        <dsp:cNvPr id="0" name=""/>
        <dsp:cNvSpPr/>
      </dsp:nvSpPr>
      <dsp:spPr>
        <a:xfrm>
          <a:off x="3116954" y="2456370"/>
          <a:ext cx="2296434" cy="4070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3498F0-C52A-4CAC-81D5-66EF831F38DB}">
      <dsp:nvSpPr>
        <dsp:cNvPr id="0" name=""/>
        <dsp:cNvSpPr/>
      </dsp:nvSpPr>
      <dsp:spPr>
        <a:xfrm>
          <a:off x="3320921" y="2650139"/>
          <a:ext cx="2296434" cy="407071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Коли загальна сума від здійснення операцій з поставками товарів, нарахована такій особі, протягом останніх 12 календарних місяців </a:t>
          </a:r>
          <a:r>
            <a:rPr lang="uk-UA" sz="20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перевищує 1 млн. </a:t>
          </a:r>
          <a:r>
            <a:rPr lang="uk-UA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грн. (без урахування ПДВ</a:t>
          </a:r>
          <a:r>
            <a:rPr lang="uk-UA" sz="2000" kern="120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), </a:t>
          </a:r>
          <a:endParaRPr lang="uk-UA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8181" y="2717399"/>
        <a:ext cx="2161914" cy="3936191"/>
      </dsp:txXfrm>
    </dsp:sp>
    <dsp:sp modelId="{AF844E42-3007-4CC1-A149-440BAD126376}">
      <dsp:nvSpPr>
        <dsp:cNvPr id="0" name=""/>
        <dsp:cNvSpPr/>
      </dsp:nvSpPr>
      <dsp:spPr>
        <a:xfrm>
          <a:off x="5901507" y="889056"/>
          <a:ext cx="2571331" cy="8237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DAAE6-2C1E-4D58-A896-25C2E544D16E}">
      <dsp:nvSpPr>
        <dsp:cNvPr id="0" name=""/>
        <dsp:cNvSpPr/>
      </dsp:nvSpPr>
      <dsp:spPr>
        <a:xfrm>
          <a:off x="6105475" y="1082825"/>
          <a:ext cx="2571331" cy="82375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kern="1200" cap="none" spc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Добровільна реєстрація платник </a:t>
          </a:r>
          <a:r>
            <a:rPr lang="uk-UA" sz="1800" b="1" kern="1200" cap="none" spc="0" dirty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ПДВ </a:t>
          </a:r>
          <a:r>
            <a:rPr lang="uk-UA" sz="1800" b="1" kern="1200" cap="none" spc="0">
              <a:ln w="5080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у разі</a:t>
          </a:r>
          <a:r>
            <a:rPr lang="uk-UA" sz="1800" b="1" kern="1200" cap="none" spc="0">
              <a:ln w="50800"/>
              <a:solidFill>
                <a:schemeClr val="tx1"/>
              </a:solidFill>
              <a:effectLst/>
            </a:rPr>
            <a:t>:</a:t>
          </a:r>
          <a:endParaRPr lang="uk-UA" sz="1800" b="1" kern="1200" cap="none" spc="0" dirty="0">
            <a:ln w="50800"/>
            <a:solidFill>
              <a:schemeClr val="tx1"/>
            </a:solidFill>
            <a:effectLst/>
          </a:endParaRPr>
        </a:p>
      </dsp:txBody>
      <dsp:txXfrm>
        <a:off x="6129602" y="1106952"/>
        <a:ext cx="2523077" cy="775505"/>
      </dsp:txXfrm>
    </dsp:sp>
    <dsp:sp modelId="{500287CA-F1DC-4065-BDC4-67CB7BCBB06D}">
      <dsp:nvSpPr>
        <dsp:cNvPr id="0" name=""/>
        <dsp:cNvSpPr/>
      </dsp:nvSpPr>
      <dsp:spPr>
        <a:xfrm>
          <a:off x="5747821" y="2094684"/>
          <a:ext cx="2745907" cy="39214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E0258-9BA6-48B3-9E61-C221117812D7}">
      <dsp:nvSpPr>
        <dsp:cNvPr id="0" name=""/>
        <dsp:cNvSpPr/>
      </dsp:nvSpPr>
      <dsp:spPr>
        <a:xfrm>
          <a:off x="5951789" y="2288453"/>
          <a:ext cx="2745907" cy="3921411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Якщо особа, яка проводить оподатковувані операції і відповідно до ПКУ не є платником податку у зв'язку з тим, що обсяги оподаткованих операцій є меншими від встановленої суми, вважає за доцільне добровільно зареєструватись як платник податку.</a:t>
          </a:r>
        </a:p>
      </dsp:txBody>
      <dsp:txXfrm>
        <a:off x="6032214" y="2368878"/>
        <a:ext cx="2585057" cy="3760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564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7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151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60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627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7788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0092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1654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31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40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192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48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53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21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837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434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70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9D3AF-0590-46A2-ABF8-353D8410B0E9}" type="datetimeFigureOut">
              <a:rPr lang="uk-UA" smtClean="0"/>
              <a:pPr/>
              <a:t>21.04.25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F3277C9-DBFE-44C8-A708-E290152B242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715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7680960" cy="2438399"/>
          </a:xfrm>
        </p:spPr>
        <p:txBody>
          <a:bodyPr>
            <a:normAutofit/>
          </a:bodyPr>
          <a:lstStyle/>
          <a:p>
            <a:pPr algn="ctr"/>
            <a:r>
              <a:rPr lang="ru-RU" sz="6600" dirty="0" err="1"/>
              <a:t>Податок</a:t>
            </a:r>
            <a:r>
              <a:rPr lang="ru-RU" sz="6600" dirty="0"/>
              <a:t> на </a:t>
            </a:r>
            <a:r>
              <a:rPr lang="ru-RU" sz="6600" dirty="0" err="1"/>
              <a:t>додану</a:t>
            </a:r>
            <a:r>
              <a:rPr lang="ru-RU" sz="6600" dirty="0"/>
              <a:t> </a:t>
            </a:r>
            <a:r>
              <a:rPr lang="ru-RU" sz="6600" dirty="0" err="1"/>
              <a:t>вартість</a:t>
            </a:r>
            <a:endParaRPr lang="ru-RU" sz="6600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779912" y="4941168"/>
            <a:ext cx="5004048" cy="1728192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Викладач </a:t>
            </a:r>
          </a:p>
          <a:p>
            <a:r>
              <a:rPr lang="uk-UA" dirty="0" err="1">
                <a:solidFill>
                  <a:schemeClr val="tx1"/>
                </a:solidFill>
              </a:rPr>
              <a:t>Тітенко</a:t>
            </a:r>
            <a:r>
              <a:rPr lang="uk-UA" dirty="0">
                <a:solidFill>
                  <a:schemeClr val="tx1"/>
                </a:solidFill>
              </a:rPr>
              <a:t> З.М.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biznesinalogi.com/wp-content/uploads/2012/09/pd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69160"/>
            <a:ext cx="2095500" cy="15716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557026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04467784"/>
              </p:ext>
            </p:extLst>
          </p:nvPr>
        </p:nvGraphicFramePr>
        <p:xfrm>
          <a:off x="179512" y="116632"/>
          <a:ext cx="8784976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08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39552" y="260648"/>
            <a:ext cx="7920880" cy="576064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ПОРЯДОК РЕЄСТРАЦІЇ ПЛАТНИКІВ ПОДАТКУ: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181312"/>
            <a:ext cx="7742664" cy="124755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Группа 8"/>
          <p:cNvGrpSpPr/>
          <p:nvPr/>
        </p:nvGrpSpPr>
        <p:grpSpPr>
          <a:xfrm>
            <a:off x="571472" y="1412776"/>
            <a:ext cx="7672936" cy="1801910"/>
            <a:chOff x="5544614" y="1296142"/>
            <a:chExt cx="7272808" cy="115540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44614" y="1296142"/>
              <a:ext cx="7272808" cy="1155402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dirty="0"/>
                <a:t>1</a:t>
              </a:r>
              <a:r>
                <a:rPr lang="ru-RU"/>
                <a:t>) </a:t>
              </a: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У разі обов'язкової реєстрації особи як платника податку реєстраційна заява подається до контролюючого органу не пізніше 10 числа календарного місяця, що настає за місяцем, в якому вперше досягнуто обсягу оподатковуваних операцій,</a:t>
              </a:r>
              <a:endParaRPr lang="uk-UA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9" name="Скругленный прямоугольник 18"/>
          <p:cNvSpPr/>
          <p:nvPr/>
        </p:nvSpPr>
        <p:spPr>
          <a:xfrm>
            <a:off x="285720" y="3786190"/>
            <a:ext cx="7715304" cy="157163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0" name="Группа 8"/>
          <p:cNvGrpSpPr/>
          <p:nvPr/>
        </p:nvGrpSpPr>
        <p:grpSpPr>
          <a:xfrm>
            <a:off x="428596" y="4143380"/>
            <a:ext cx="7672936" cy="2000264"/>
            <a:chOff x="5544614" y="1296142"/>
            <a:chExt cx="7272808" cy="1599693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5544614" y="1296142"/>
              <a:ext cx="7272808" cy="1599693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00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uk-UA" sz="2000">
                  <a:latin typeface="Times New Roman" pitchFamily="18" charset="0"/>
                  <a:cs typeface="Times New Roman" pitchFamily="18" charset="0"/>
                </a:rPr>
                <a:t>У разі добровільної реєстрації особи як платника податку реєстраційна заява подається до органу державної податкової служби не пізніше ніж за 20 календарних днів до початку податкового періоду, з якого такі особи вважатимуться платниками податку та матимуть право на податковий кредит і виписку податкових накладних. </a:t>
              </a:r>
              <a:endParaRPr lang="ru-RU" sz="20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9773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539552" y="260648"/>
            <a:ext cx="7920880" cy="576064"/>
          </a:xfrm>
          <a:prstGeom prst="wedgeRoundRectCallout">
            <a:avLst>
              <a:gd name="adj1" fmla="val -46657"/>
              <a:gd name="adj2" fmla="val 98078"/>
              <a:gd name="adj3" fmla="val 1666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Об’єктом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оподаткування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є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операції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платників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податку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27954" y="1181312"/>
            <a:ext cx="7300430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/>
          <p:cNvGrpSpPr/>
          <p:nvPr/>
        </p:nvGrpSpPr>
        <p:grpSpPr>
          <a:xfrm>
            <a:off x="971600" y="1412776"/>
            <a:ext cx="7272808" cy="752542"/>
            <a:chOff x="5544614" y="1296142"/>
            <a:chExt cx="7272808" cy="98400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5544614" y="1296142"/>
              <a:ext cx="7272808" cy="98400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1)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постачання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товарів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місце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постачання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яких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err="1">
                  <a:latin typeface="Times New Roman" pitchFamily="18" charset="0"/>
                  <a:cs typeface="Times New Roman" pitchFamily="18" charset="0"/>
                </a:rPr>
                <a:t>розташоване</a:t>
              </a:r>
              <a:r>
                <a:rPr lang="ru-RU" sz="2200">
                  <a:latin typeface="Times New Roman" pitchFamily="18" charset="0"/>
                  <a:cs typeface="Times New Roman" pitchFamily="18" charset="0"/>
                </a:rPr>
                <a:t> на митній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території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dirty="0" err="1">
                  <a:latin typeface="Times New Roman" pitchFamily="18" charset="0"/>
                  <a:cs typeface="Times New Roman" pitchFamily="18" charset="0"/>
                </a:rPr>
                <a:t>України</a:t>
              </a:r>
              <a:r>
                <a:rPr lang="ru-RU" sz="2200" dirty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uk-UA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727954" y="2329262"/>
            <a:ext cx="7272808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Скругленный прямоугольник 18"/>
          <p:cNvSpPr/>
          <p:nvPr/>
        </p:nvSpPr>
        <p:spPr>
          <a:xfrm>
            <a:off x="857224" y="3500438"/>
            <a:ext cx="7272808" cy="984006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Скругленный прямоугольник 22"/>
          <p:cNvSpPr/>
          <p:nvPr/>
        </p:nvSpPr>
        <p:spPr>
          <a:xfrm>
            <a:off x="857224" y="4714884"/>
            <a:ext cx="7272808" cy="128588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Группа 26"/>
          <p:cNvGrpSpPr/>
          <p:nvPr/>
        </p:nvGrpSpPr>
        <p:grpSpPr>
          <a:xfrm>
            <a:off x="928662" y="2571744"/>
            <a:ext cx="7272808" cy="801939"/>
            <a:chOff x="5544614" y="1202731"/>
            <a:chExt cx="7272808" cy="1048596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5544614" y="1202731"/>
              <a:ext cx="7272808" cy="984006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) ввезення товарів на митну територію України;</a:t>
              </a:r>
              <a:endParaRPr lang="uk-UA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Скругленный прямоугольник 5"/>
            <p:cNvSpPr/>
            <p:nvPr/>
          </p:nvSpPr>
          <p:spPr>
            <a:xfrm>
              <a:off x="5573435" y="1324963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1000100" y="3714752"/>
            <a:ext cx="7272808" cy="857256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) вивезення товарів за межі митної території України;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28662" y="4929198"/>
            <a:ext cx="7272808" cy="1571636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) постачання послуг з міжнародних перевезень пасажирів і багажу та вантажів залізничним, автомобільним, морським і річковим та авіаційним транспортом.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77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/>
          </p:cNvSpPr>
          <p:nvPr>
            <p:ph idx="1"/>
          </p:nvPr>
        </p:nvSpPr>
        <p:spPr>
          <a:xfrm>
            <a:off x="1403350" y="260350"/>
            <a:ext cx="7499350" cy="5953125"/>
          </a:xfrm>
        </p:spPr>
        <p:txBody>
          <a:bodyPr/>
          <a:lstStyle/>
          <a:p>
            <a:pPr marL="82550" indent="0" algn="ctr">
              <a:buNone/>
            </a:pP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  <a:p>
            <a:pPr marL="82550" indent="0" algn="ctr">
              <a:buNone/>
            </a:pP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500034" y="1000108"/>
            <a:ext cx="7276892" cy="435771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>
              <a:buNone/>
            </a:pP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ставки податку на додану вартість встановлюються від бази оподаткування в таких розмірах: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20 % (основна);</a:t>
            </a:r>
          </a:p>
          <a:p>
            <a:pPr marL="8255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14%;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550" indent="0" algn="ctr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1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042988" y="146050"/>
            <a:ext cx="7058025" cy="730250"/>
          </a:xfrm>
          <a:prstGeom prst="rect">
            <a:avLst/>
          </a:prstGeom>
          <a:solidFill>
            <a:schemeClr val="accent1"/>
          </a:solidFill>
          <a:ln w="15875" algn="ctr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uk-UA" altLang="uk-UA" sz="2400" b="1">
                <a:solidFill>
                  <a:srgbClr val="FFFF66"/>
                </a:solidFill>
                <a:cs typeface="Arial" charset="0"/>
              </a:rPr>
              <a:t>Для цілей оподаткування розрізняють:</a:t>
            </a:r>
            <a:r>
              <a:rPr lang="ru-RU" altLang="uk-UA" sz="2400"/>
              <a:t> </a:t>
            </a:r>
            <a:r>
              <a:rPr lang="uk-UA" altLang="uk-UA" sz="2400" b="1">
                <a:solidFill>
                  <a:srgbClr val="FFFF66"/>
                </a:solidFill>
                <a:cs typeface="Arial" charset="0"/>
              </a:rPr>
              <a:t> </a:t>
            </a:r>
            <a:r>
              <a:rPr lang="ru-RU" altLang="uk-UA" sz="2400" b="1">
                <a:solidFill>
                  <a:srgbClr val="FFFF66"/>
                </a:solidFill>
                <a:cs typeface="Arial" charset="0"/>
              </a:rPr>
              <a:t> </a:t>
            </a:r>
          </a:p>
          <a:p>
            <a:pPr algn="ctr" eaLnBrk="1" hangingPunct="1">
              <a:lnSpc>
                <a:spcPct val="85000"/>
              </a:lnSpc>
            </a:pPr>
            <a:endParaRPr lang="ru-RU" altLang="uk-UA" sz="24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428596" y="1000108"/>
            <a:ext cx="8280400" cy="5184775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uk-UA" altLang="uk-UA">
              <a:solidFill>
                <a:srgbClr val="0000CC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84248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uk-UA" altLang="uk-UA"/>
          </a:p>
        </p:txBody>
      </p:sp>
      <p:sp>
        <p:nvSpPr>
          <p:cNvPr id="23557" name="Rectangle 1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484313"/>
            <a:ext cx="3771900" cy="1943100"/>
          </a:xfrm>
          <a:solidFill>
            <a:schemeClr val="bg2">
              <a:lumMod val="75000"/>
            </a:schemeClr>
          </a:solidFill>
          <a:ln>
            <a:solidFill>
              <a:srgbClr val="000099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lnSpc>
                <a:spcPct val="85000"/>
              </a:lnSpc>
              <a:spcBef>
                <a:spcPct val="100000"/>
              </a:spcBef>
              <a:buFont typeface="Wingdings 2" pitchFamily="18" charset="2"/>
              <a:buNone/>
            </a:pPr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Операції, </a:t>
            </a:r>
          </a:p>
          <a:p>
            <a:pPr marL="0" indent="0" algn="ctr" eaLnBrk="1" hangingPunct="1">
              <a:lnSpc>
                <a:spcPct val="85000"/>
              </a:lnSpc>
              <a:spcBef>
                <a:spcPct val="50000"/>
              </a:spcBef>
              <a:buFont typeface="Wingdings 2" pitchFamily="18" charset="2"/>
              <a:buNone/>
            </a:pPr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що оподатковуються за основною ставкою:</a:t>
            </a:r>
          </a:p>
          <a:p>
            <a:pPr marL="0" indent="0" eaLnBrk="1" hangingPunct="1">
              <a:lnSpc>
                <a:spcPct val="85000"/>
              </a:lnSpc>
              <a:spcBef>
                <a:spcPct val="50000"/>
              </a:spcBef>
              <a:buClr>
                <a:schemeClr val="tx1"/>
              </a:buClr>
              <a:buSzTx/>
              <a:buFont typeface="Arial" charset="0"/>
              <a:buChar char="Ø"/>
            </a:pPr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20%</a:t>
            </a:r>
            <a:r>
              <a:rPr lang="uk-UA" altLang="uk-UA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ct val="50000"/>
              </a:spcBef>
              <a:buClr>
                <a:schemeClr val="tx1"/>
              </a:buClr>
              <a:buSzTx/>
              <a:buFont typeface="Arial" charset="0"/>
              <a:buChar char="Ø"/>
            </a:pPr>
            <a:r>
              <a:rPr lang="uk-UA" altLang="uk-UA" sz="2000" dirty="0">
                <a:latin typeface="Times New Roman" pitchFamily="18" charset="0"/>
                <a:cs typeface="Times New Roman" pitchFamily="18" charset="0"/>
              </a:rPr>
              <a:t> 14%</a:t>
            </a:r>
          </a:p>
          <a:p>
            <a:pPr marL="0" indent="0" eaLnBrk="1" hangingPunct="1">
              <a:lnSpc>
                <a:spcPct val="85000"/>
              </a:lnSpc>
              <a:spcBef>
                <a:spcPct val="50000"/>
              </a:spcBef>
              <a:buClr>
                <a:schemeClr val="tx1"/>
              </a:buClr>
              <a:buSzTx/>
              <a:buFont typeface="Arial" charset="0"/>
              <a:buChar char="Ø"/>
            </a:pPr>
            <a:r>
              <a:rPr lang="uk-UA" altLang="uk-UA" sz="2000" b="1" dirty="0">
                <a:latin typeface="Times New Roman" pitchFamily="18" charset="0"/>
                <a:cs typeface="Times New Roman" pitchFamily="18" charset="0"/>
              </a:rPr>
              <a:t>7 %</a:t>
            </a:r>
            <a:r>
              <a:rPr lang="uk-UA" alt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Rectangle 17"/>
          <p:cNvSpPr>
            <a:spLocks noChangeArrowheads="1"/>
          </p:cNvSpPr>
          <p:nvPr/>
        </p:nvSpPr>
        <p:spPr bwMode="auto">
          <a:xfrm>
            <a:off x="4903788" y="1485900"/>
            <a:ext cx="3771900" cy="19431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85000"/>
              </a:lnSpc>
              <a:spcBef>
                <a:spcPct val="10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Операції, </a:t>
            </a:r>
          </a:p>
          <a:p>
            <a:pPr algn="ctr" eaLnBrk="1" hangingPunct="1">
              <a:lnSpc>
                <a:spcPct val="85000"/>
              </a:lnSpc>
              <a:spcBef>
                <a:spcPct val="10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що оподатковуються за нульовою ставкою</a:t>
            </a:r>
          </a:p>
        </p:txBody>
      </p:sp>
      <p:sp>
        <p:nvSpPr>
          <p:cNvPr id="23559" name="Rectangle 19"/>
          <p:cNvSpPr>
            <a:spLocks noChangeArrowheads="1"/>
          </p:cNvSpPr>
          <p:nvPr/>
        </p:nvSpPr>
        <p:spPr bwMode="auto">
          <a:xfrm>
            <a:off x="684213" y="3716338"/>
            <a:ext cx="3771900" cy="19431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85000"/>
              </a:lnSpc>
              <a:spcBef>
                <a:spcPct val="10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Операції, </a:t>
            </a:r>
          </a:p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що не є об'єктом оподаткування</a:t>
            </a:r>
          </a:p>
        </p:txBody>
      </p:sp>
      <p:sp>
        <p:nvSpPr>
          <p:cNvPr id="23560" name="Rectangle 20"/>
          <p:cNvSpPr>
            <a:spLocks noChangeArrowheads="1"/>
          </p:cNvSpPr>
          <p:nvPr/>
        </p:nvSpPr>
        <p:spPr bwMode="auto">
          <a:xfrm>
            <a:off x="4932363" y="3717925"/>
            <a:ext cx="3771900" cy="19431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85000"/>
              </a:lnSpc>
              <a:spcBef>
                <a:spcPct val="10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Операції, </a:t>
            </a:r>
          </a:p>
          <a:p>
            <a:pPr algn="ctr" eaLnBrk="1" hangingPunct="1">
              <a:lnSpc>
                <a:spcPct val="85000"/>
              </a:lnSpc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uk-UA" altLang="uk-UA" sz="2400" b="1">
                <a:latin typeface="Times New Roman" pitchFamily="18" charset="0"/>
                <a:cs typeface="Times New Roman" pitchFamily="18" charset="0"/>
              </a:rPr>
              <a:t>звільнені від оподаткування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/>
              <a:t>              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000232" y="2071678"/>
            <a:ext cx="50403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uk-UA" sz="2800">
                <a:latin typeface="Times New Roman" pitchFamily="18" charset="0"/>
              </a:rPr>
              <a:t>ПДВ= ПЗ- ПК </a:t>
            </a:r>
          </a:p>
          <a:p>
            <a:pPr algn="ctr"/>
            <a:endParaRPr lang="uk-UA" sz="2800">
              <a:latin typeface="Times New Roman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84213" y="3243263"/>
            <a:ext cx="77755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ПЗ- податкові зобов´язання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>
                <a:latin typeface="Times New Roman" pitchFamily="18" charset="0"/>
                <a:cs typeface="Times New Roman" pitchFamily="18" charset="0"/>
              </a:rPr>
              <a:t>ПК-податковий кредит</a:t>
            </a:r>
          </a:p>
        </p:txBody>
      </p:sp>
      <p:pic>
        <p:nvPicPr>
          <p:cNvPr id="14343" name="Picture 7" descr="h_06661fbac03a3174386f83501b76d9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652963"/>
            <a:ext cx="6929486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Группа 5"/>
          <p:cNvGrpSpPr/>
          <p:nvPr/>
        </p:nvGrpSpPr>
        <p:grpSpPr>
          <a:xfrm>
            <a:off x="0" y="285728"/>
            <a:ext cx="8858280" cy="1321615"/>
            <a:chOff x="5791261" y="-215498"/>
            <a:chExt cx="7646891" cy="5977579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791261" y="-215498"/>
              <a:ext cx="7646891" cy="5977579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60000"/>
                <a:lumOff val="4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indent="180000"/>
              <a:r>
                <a:rPr lang="uk-UA" sz="2400">
                  <a:latin typeface="Times New Roman" pitchFamily="18" charset="0"/>
                  <a:cs typeface="Times New Roman" pitchFamily="18" charset="0"/>
                </a:rPr>
                <a:t> </a:t>
              </a:r>
              <a:endParaRPr lang="ru-RU" sz="2400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Скругленный прямоугольник 5"/>
            <p:cNvSpPr/>
            <p:nvPr/>
          </p:nvSpPr>
          <p:spPr>
            <a:xfrm>
              <a:off x="5791261" y="107611"/>
              <a:ext cx="3013896" cy="9263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800" b="1" kern="1200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214282" y="35716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0" algn="just">
              <a:buNone/>
            </a:pPr>
            <a:r>
              <a:rPr lang="uk-UA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 суми ПДВ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яка підлягає сплаті до бюджету здійснюється шляхом віднімання від суми податкового зобов’язання (ПЗ) суми податкового кредиту (ПК):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ÐÐµÑÐ°Ð½ÑÐ·Ð¼ Ð¾Ð±ÑÐ¸ÑÐ»ÐµÐ½Ð½Ñ ÐÐÐ"/>
          <p:cNvPicPr>
            <a:picLocks noChangeAspect="1" noChangeArrowheads="1"/>
          </p:cNvPicPr>
          <p:nvPr/>
        </p:nvPicPr>
        <p:blipFill>
          <a:blip r:embed="rId2"/>
          <a:srcRect b="9027"/>
          <a:stretch>
            <a:fillRect/>
          </a:stretch>
        </p:blipFill>
        <p:spPr bwMode="auto">
          <a:xfrm>
            <a:off x="0" y="0"/>
            <a:ext cx="835821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ÐÐÐ Ð´Ð¾ Ð²ÑÐ´ÑÐºÐ¾Ð´ÑÐ²Ð°Ð½Ð½Ñ"/>
          <p:cNvPicPr>
            <a:picLocks noChangeAspect="1" noChangeArrowheads="1"/>
          </p:cNvPicPr>
          <p:nvPr/>
        </p:nvPicPr>
        <p:blipFill>
          <a:blip r:embed="rId2"/>
          <a:srcRect b="8674"/>
          <a:stretch>
            <a:fillRect/>
          </a:stretch>
        </p:blipFill>
        <p:spPr bwMode="auto">
          <a:xfrm>
            <a:off x="0" y="0"/>
            <a:ext cx="821533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ÐÐ²ÑÑÐ½Ð¸Ð¼ (Ð¿Ð¾Ð´Ð°ÑÐºÐ¾Ð²Ð¸Ð¼) Ð¿ÐµÑÑÐ¾Ð´Ð¾Ð¼ Ñ Ð¾Ð´Ð¸Ð½ ÐºÐ°Ð»ÐµÐ½Ð´Ð°ÑÐ½Ð¸Ð¹ Ð¼ÑÑÑÑÑ.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31536"/>
            <a:ext cx="3643338" cy="2426464"/>
          </a:xfrm>
          <a:prstGeom prst="rect">
            <a:avLst/>
          </a:prstGeom>
          <a:noFill/>
        </p:spPr>
      </p:pic>
      <p:pic>
        <p:nvPicPr>
          <p:cNvPr id="16389" name="Picture 5" descr="h_06661fbac03a3174386f83501b76d9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04813"/>
            <a:ext cx="1828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агетная рамка 5"/>
          <p:cNvSpPr/>
          <p:nvPr/>
        </p:nvSpPr>
        <p:spPr>
          <a:xfrm>
            <a:off x="1428728" y="1928802"/>
            <a:ext cx="6500858" cy="3286148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2550" indent="0" algn="ctr">
              <a:buNone/>
            </a:pPr>
            <a:r>
              <a:rPr lang="uk-UA" sz="3200">
                <a:latin typeface="Times New Roman" panose="02020603050405020304" pitchFamily="18" charset="0"/>
                <a:cs typeface="Times New Roman" panose="02020603050405020304" pitchFamily="18" charset="0"/>
              </a:rPr>
              <a:t>Звітним (податковим) періодом є один календарний місяць.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2000240"/>
            <a:ext cx="6264696" cy="1015663"/>
          </a:xfrm>
          <a:prstGeom prst="rect">
            <a:avLst/>
          </a:prstGeom>
          <a:noFill/>
          <a:scene3d>
            <a:camera prst="orthographicFront"/>
            <a:lightRig rig="balanced" dir="t">
              <a:rot lat="0" lon="0" rev="2100000"/>
            </a:lightRig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Дякую</a:t>
            </a:r>
            <a:r>
              <a:rPr lang="ru-RU" sz="60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за </a:t>
            </a:r>
            <a:r>
              <a:rPr lang="ru-RU" sz="6000" b="1" i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увагу</a:t>
            </a:r>
            <a:r>
              <a:rPr lang="ru-RU" sz="6000" b="1" i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!</a:t>
            </a:r>
          </a:p>
        </p:txBody>
      </p:sp>
      <p:pic>
        <p:nvPicPr>
          <p:cNvPr id="2050" name="Picture 2" descr="Ð ÐµÐ·ÑÐ»ÑÑÐ°Ñ Ð¿Ð¾ÑÑÐºÑ Ð·Ð¾Ð±ÑÐ°Ð¶ÐµÐ½Ñ Ð·Ð° Ð·Ð°Ð¿Ð¸ÑÐ¾Ð¼ &quot;Ð¿Ð¾Ð´Ð°ÑÐ¾Ðº Ð½Ð° Ð´Ð¾Ð´Ð°Ð½Ñ Ð²Ð°ÑÑÑÑÑÑ ÑÐ¸ÑÑÐ¸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43285"/>
            <a:ext cx="5023948" cy="34147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1566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/>
              <a:t>План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uk-UA"/>
              <a:t>1. </a:t>
            </a:r>
            <a:r>
              <a:rPr lang="uk-UA" sz="2800">
                <a:latin typeface="Times New Roman" pitchFamily="18" charset="0"/>
                <a:cs typeface="Times New Roman" pitchFamily="18" charset="0"/>
              </a:rPr>
              <a:t>Сутність  податку  на  додану  вартість.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2. Платники податку та порядок їх реєстрації.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3. Об’єкт та база оподаткування.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4. Розміри ставок податку.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5. Порядок  обчислення  і  сплати  ПДВ.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6. Операції, що не є об’єктом оподаткування.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7. Операції, звільнені від оподаткування.</a:t>
            </a: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8. Податкові періоди і терміни сплати податку</a:t>
            </a:r>
          </a:p>
          <a:p>
            <a:pPr>
              <a:buNone/>
            </a:pPr>
            <a:endParaRPr lang="ru-RU" sz="2800" i="1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11560" y="116632"/>
            <a:ext cx="7848872" cy="1454980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>
                <a:solidFill>
                  <a:schemeClr val="tx1"/>
                </a:solidFill>
              </a:rPr>
              <a:t>1.  </a:t>
            </a:r>
            <a:r>
              <a:rPr lang="uk-UA" b="1">
                <a:solidFill>
                  <a:schemeClr val="tx1"/>
                </a:solidFill>
              </a:rPr>
              <a:t>Податок  на  додану  вартість  ( ПДВ )  </a:t>
            </a:r>
            <a:r>
              <a:rPr lang="uk-UA">
                <a:solidFill>
                  <a:schemeClr val="tx1"/>
                </a:solidFill>
              </a:rPr>
              <a:t>-  це  податок,  що   нараховується  і  сплачується  на  кожному  етапі  просування  товару  від  виробника  до  кінцевого  споживача  і  впливає  на  процеси  ціноутворення  та  на  обсяги  споживання.    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571472" y="1714488"/>
            <a:ext cx="7276892" cy="3000396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ПДВ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внутрішнє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являючи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надбавку</a:t>
            </a:r>
          </a:p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споживаються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</a:t>
            </a:r>
          </a:p>
          <a:p>
            <a:pPr algn="ctr"/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митній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4532362"/>
            <a:ext cx="8208912" cy="2325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6914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680120"/>
          </a:xfrm>
        </p:spPr>
        <p:txBody>
          <a:bodyPr>
            <a:normAutofit/>
          </a:bodyPr>
          <a:lstStyle/>
          <a:p>
            <a:r>
              <a:rPr lang="uk-UA" dirty="0"/>
              <a:t>Історія </a:t>
            </a:r>
            <a:r>
              <a:rPr lang="uk-UA" dirty="0" err="1"/>
              <a:t>винекнення</a:t>
            </a:r>
            <a:r>
              <a:rPr lang="uk-UA" dirty="0"/>
              <a:t> ПДВ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564838"/>
              </p:ext>
            </p:extLst>
          </p:nvPr>
        </p:nvGraphicFramePr>
        <p:xfrm>
          <a:off x="352425" y="1071546"/>
          <a:ext cx="7148533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966" y="980728"/>
            <a:ext cx="4230936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7190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руглая лента лицом вниз 4"/>
          <p:cNvSpPr/>
          <p:nvPr/>
        </p:nvSpPr>
        <p:spPr>
          <a:xfrm>
            <a:off x="683568" y="33111"/>
            <a:ext cx="7992888" cy="887885"/>
          </a:xfrm>
          <a:prstGeom prst="ellipseRibbon">
            <a:avLst>
              <a:gd name="adj1" fmla="val 25000"/>
              <a:gd name="adj2" fmla="val 71416"/>
              <a:gd name="adj3" fmla="val 125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uk-UA" sz="2400" b="1" i="1" dirty="0">
                <a:ln>
                  <a:solidFill>
                    <a:srgbClr val="002060"/>
                  </a:solidFill>
                </a:ln>
              </a:rPr>
              <a:t>Основними </a:t>
            </a:r>
            <a:r>
              <a:rPr lang="uk-UA" sz="2400" b="1" i="1">
                <a:ln>
                  <a:solidFill>
                    <a:srgbClr val="002060"/>
                  </a:solidFill>
                </a:ln>
              </a:rPr>
              <a:t>перевагами є</a:t>
            </a:r>
            <a:r>
              <a:rPr lang="uk-UA" sz="2400" b="1" i="1" dirty="0">
                <a:ln>
                  <a:solidFill>
                    <a:srgbClr val="002060"/>
                  </a:solidFill>
                </a:ln>
              </a:rPr>
              <a:t>:</a:t>
            </a:r>
            <a:endParaRPr lang="uk-UA" sz="2400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176139" y="1527129"/>
            <a:ext cx="7967761" cy="5116581"/>
          </a:xfrm>
          <a:prstGeom prst="bevel">
            <a:avLst>
              <a:gd name="adj" fmla="val 18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85720" y="2643182"/>
            <a:ext cx="7358114" cy="396044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ритмічне надходження коштів до бюджету держави;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85720" y="1928802"/>
            <a:ext cx="7215238" cy="4320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dirty="0"/>
              <a:t>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висока фіскальна ефективність;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285720" y="3214686"/>
            <a:ext cx="7429552" cy="732633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/>
              <a:t>-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включає механізми взаємної перевірки платниками податкових зобов’язань;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знак завершения 13"/>
          <p:cNvSpPr/>
          <p:nvPr/>
        </p:nvSpPr>
        <p:spPr>
          <a:xfrm>
            <a:off x="683568" y="1031082"/>
            <a:ext cx="7848872" cy="301752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/>
              <a:t>Основними перевагами ПДВ є: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85720" y="4214818"/>
            <a:ext cx="7358114" cy="7143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/>
              <a:t>-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рівність умов щодо сплати як виробниками так і продавцями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;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14282" y="5143512"/>
            <a:ext cx="7572428" cy="107613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dirty="0"/>
              <a:t>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стягнення ПДВ на всіх етапах </a:t>
            </a:r>
            <a:r>
              <a:rPr lang="uk-UA" sz="2400">
                <a:latin typeface="Times New Roman" pitchFamily="18" charset="0"/>
                <a:cs typeface="Times New Roman" pitchFamily="18" charset="0"/>
              </a:rPr>
              <a:t>руху товару 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рівномірний розподіл податкового тягаря між усіма суб'єктами підприємницької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424608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-1" y="1734856"/>
            <a:ext cx="9039340" cy="4117166"/>
            <a:chOff x="177184" y="1518579"/>
            <a:chExt cx="11875267" cy="4750106"/>
          </a:xfrm>
        </p:grpSpPr>
        <p:sp>
          <p:nvSpPr>
            <p:cNvPr id="11" name="Shape 10"/>
            <p:cNvSpPr/>
            <p:nvPr/>
          </p:nvSpPr>
          <p:spPr>
            <a:xfrm>
              <a:off x="177184" y="1518579"/>
              <a:ext cx="11875267" cy="4750106"/>
            </a:xfrm>
            <a:prstGeom prst="leftRightRibb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1996385" y="2385446"/>
              <a:ext cx="3918838" cy="2327552"/>
            </a:xfrm>
            <a:custGeom>
              <a:avLst/>
              <a:gdLst>
                <a:gd name="connsiteX0" fmla="*/ 0 w 3918838"/>
                <a:gd name="connsiteY0" fmla="*/ 0 h 2327552"/>
                <a:gd name="connsiteX1" fmla="*/ 3918838 w 3918838"/>
                <a:gd name="connsiteY1" fmla="*/ 0 h 2327552"/>
                <a:gd name="connsiteX2" fmla="*/ 3918838 w 3918838"/>
                <a:gd name="connsiteY2" fmla="*/ 2327552 h 2327552"/>
                <a:gd name="connsiteX3" fmla="*/ 0 w 3918838"/>
                <a:gd name="connsiteY3" fmla="*/ 2327552 h 2327552"/>
                <a:gd name="connsiteX4" fmla="*/ 0 w 3918838"/>
                <a:gd name="connsiteY4" fmla="*/ 0 h 23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18838" h="2327552">
                  <a:moveTo>
                    <a:pt x="0" y="0"/>
                  </a:moveTo>
                  <a:lnTo>
                    <a:pt x="3918838" y="0"/>
                  </a:lnTo>
                  <a:lnTo>
                    <a:pt x="3918838" y="2327552"/>
                  </a:lnTo>
                  <a:lnTo>
                    <a:pt x="0" y="2327552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8674" rIns="0" bIns="62865" numCol="1" spcCol="1270" anchor="ctr" anchorCtr="0">
              <a:noAutofit/>
            </a:bodyPr>
            <a:lstStyle/>
            <a:p>
              <a:pPr algn="ctr"/>
              <a:r>
                <a:rPr lang="uk-UA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складний механізм нарахування і сплат;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6114818" y="3281455"/>
              <a:ext cx="4631354" cy="2327552"/>
            </a:xfrm>
            <a:custGeom>
              <a:avLst/>
              <a:gdLst>
                <a:gd name="connsiteX0" fmla="*/ 0 w 4631354"/>
                <a:gd name="connsiteY0" fmla="*/ 0 h 2327552"/>
                <a:gd name="connsiteX1" fmla="*/ 4631354 w 4631354"/>
                <a:gd name="connsiteY1" fmla="*/ 0 h 2327552"/>
                <a:gd name="connsiteX2" fmla="*/ 4631354 w 4631354"/>
                <a:gd name="connsiteY2" fmla="*/ 2327552 h 2327552"/>
                <a:gd name="connsiteX3" fmla="*/ 0 w 4631354"/>
                <a:gd name="connsiteY3" fmla="*/ 2327552 h 2327552"/>
                <a:gd name="connsiteX4" fmla="*/ 0 w 4631354"/>
                <a:gd name="connsiteY4" fmla="*/ 0 h 232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1354" h="2327552">
                  <a:moveTo>
                    <a:pt x="0" y="0"/>
                  </a:moveTo>
                  <a:lnTo>
                    <a:pt x="4631354" y="0"/>
                  </a:lnTo>
                  <a:lnTo>
                    <a:pt x="4631354" y="2327552"/>
                  </a:lnTo>
                  <a:lnTo>
                    <a:pt x="0" y="2327552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6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58674" rIns="0" bIns="62865" numCol="1" spcCol="1270" anchor="ctr" anchorCtr="0">
              <a:noAutofit/>
            </a:bodyPr>
            <a:lstStyle/>
            <a:p>
              <a:pPr algn="ctr"/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значний його вплив на загальний рівень цін</a:t>
              </a:r>
              <a:r>
                <a:rPr lang="uk-UA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22932" y="1290639"/>
            <a:ext cx="2396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1350" dirty="0"/>
          </a:p>
        </p:txBody>
      </p:sp>
      <p:sp>
        <p:nvSpPr>
          <p:cNvPr id="14" name="Блок-схема: знак завершения 13"/>
          <p:cNvSpPr/>
          <p:nvPr/>
        </p:nvSpPr>
        <p:spPr>
          <a:xfrm>
            <a:off x="1055371" y="441338"/>
            <a:ext cx="6624736" cy="784154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недоліками ПДВ є:</a:t>
            </a:r>
          </a:p>
        </p:txBody>
      </p:sp>
    </p:spTree>
    <p:extLst>
      <p:ext uri="{BB962C8B-B14F-4D97-AF65-F5344CB8AC3E}">
        <p14:creationId xmlns:p14="http://schemas.microsoft.com/office/powerpoint/2010/main" val="54274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08520" y="5445224"/>
            <a:ext cx="8715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Рис. 1. Структура податкових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зведеного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бюджету України,%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1520" y="404664"/>
          <a:ext cx="77048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611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072206"/>
            <a:ext cx="8273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Рис. </a:t>
            </a:r>
            <a:r>
              <a:rPr lang="uk-UA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Динаміка сплати податку на додану вартість, млн. грн.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1520" y="548680"/>
          <a:ext cx="7917755" cy="458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477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ертикальный свиток 6"/>
          <p:cNvSpPr/>
          <p:nvPr/>
        </p:nvSpPr>
        <p:spPr>
          <a:xfrm>
            <a:off x="107504" y="116632"/>
            <a:ext cx="8856984" cy="4320480"/>
          </a:xfrm>
          <a:prstGeom prst="verticalScroll">
            <a:avLst>
              <a:gd name="adj" fmla="val 554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endParaRPr lang="ru-RU" dirty="0">
              <a:ln>
                <a:solidFill>
                  <a:srgbClr val="FFC000"/>
                </a:solidFill>
              </a:ln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будь-яка особа,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провадить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і</a:t>
            </a: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реєструється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добровільним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рішенням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будь-яка особа,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зареєстрована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реєстрації</a:t>
            </a:r>
            <a:endParaRPr lang="ru-RU" sz="2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платник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податку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будь-яка особа,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ввозить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територію</a:t>
            </a:r>
            <a:endParaRPr lang="ru-RU" sz="2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обсягах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оподаткуванню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, та на яку</a:t>
            </a: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покладається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разі</a:t>
            </a:r>
            <a:endParaRPr lang="ru-RU" sz="2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2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особа,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за договором</a:t>
            </a:r>
          </a:p>
          <a:p>
            <a:pPr algn="ctr">
              <a:buClr>
                <a:schemeClr val="accent2">
                  <a:lumMod val="50000"/>
                </a:schemeClr>
              </a:buClr>
            </a:pP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спільну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sz="2200" dirty="0">
                <a:ln>
                  <a:solidFill>
                    <a:srgbClr val="FFC000"/>
                  </a:solidFill>
                </a:ln>
                <a:latin typeface="Times New Roman" pitchFamily="18" charset="0"/>
                <a:cs typeface="Times New Roman" pitchFamily="18" charset="0"/>
              </a:rPr>
              <a:t> особи;</a:t>
            </a:r>
          </a:p>
          <a:p>
            <a:pPr algn="ctr">
              <a:buClr>
                <a:schemeClr val="accent2">
                  <a:lumMod val="50000"/>
                </a:schemeClr>
              </a:buClr>
            </a:pPr>
            <a:endParaRPr lang="ru-RU" sz="2200" dirty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000100" y="285728"/>
            <a:ext cx="7272808" cy="576064"/>
          </a:xfrm>
          <a:prstGeom prst="flowChartTerminator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Платником ПДВ є: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509545"/>
            <a:ext cx="5040560" cy="2190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552694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796</TotalTime>
  <Words>790</Words>
  <Application>Microsoft Macintosh PowerPoint</Application>
  <PresentationFormat>Экран (4:3)</PresentationFormat>
  <Paragraphs>98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2</vt:lpstr>
      <vt:lpstr>Wingdings 3</vt:lpstr>
      <vt:lpstr>Аспект</vt:lpstr>
      <vt:lpstr>Податок на додану вартість</vt:lpstr>
      <vt:lpstr>План</vt:lpstr>
      <vt:lpstr>Презентация PowerPoint</vt:lpstr>
      <vt:lpstr>Історія винекнення ПДВ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АГРАРНОЇ ПОЛІТИКИ ТА ПРОДОВОЛЬСТВА УКРАЇНИ  ВІННИЦЬКИЙ НАЦІОНАЛЬНИЙ АГРАРНИЙ УНІВЕРСИТЕТ ННІ АГРАРНОЇ ЕКОНОМІКИ Факультет обліку і аудиту                                   Кафедра обліку та аналізу Презентація  з курсу «Податкова система» на тему: «Податок на додану вартість» Виконав: студент групи 31-ОА денної форми навчання Казимір Р. А. Перевірила:</dc:title>
  <dc:creator>Ростик</dc:creator>
  <cp:lastModifiedBy>Microsoft Office User</cp:lastModifiedBy>
  <cp:revision>64</cp:revision>
  <dcterms:created xsi:type="dcterms:W3CDTF">2014-02-24T13:18:56Z</dcterms:created>
  <dcterms:modified xsi:type="dcterms:W3CDTF">2025-04-21T11:21:25Z</dcterms:modified>
</cp:coreProperties>
</file>