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4241" r:id="rId1"/>
  </p:sldMasterIdLst>
  <p:notesMasterIdLst>
    <p:notesMasterId r:id="rId14"/>
  </p:notesMasterIdLst>
  <p:sldIdLst>
    <p:sldId id="256" r:id="rId2"/>
    <p:sldId id="547" r:id="rId3"/>
    <p:sldId id="508" r:id="rId4"/>
    <p:sldId id="509" r:id="rId5"/>
    <p:sldId id="510" r:id="rId6"/>
    <p:sldId id="511" r:id="rId7"/>
    <p:sldId id="514" r:id="rId8"/>
    <p:sldId id="515" r:id="rId9"/>
    <p:sldId id="520" r:id="rId10"/>
    <p:sldId id="521" r:id="rId11"/>
    <p:sldId id="533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E5A50EB-F84E-4B9E-934A-6D0D73297A0B}">
          <p14:sldIdLst>
            <p14:sldId id="256"/>
            <p14:sldId id="547"/>
            <p14:sldId id="508"/>
            <p14:sldId id="509"/>
            <p14:sldId id="510"/>
            <p14:sldId id="511"/>
            <p14:sldId id="514"/>
            <p14:sldId id="515"/>
            <p14:sldId id="520"/>
            <p14:sldId id="521"/>
            <p14:sldId id="533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73"/>
    <a:srgbClr val="C5EDEF"/>
    <a:srgbClr val="66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98" autoAdjust="0"/>
    <p:restoredTop sz="87387" autoAdjust="0"/>
  </p:normalViewPr>
  <p:slideViewPr>
    <p:cSldViewPr showGuides="1">
      <p:cViewPr varScale="1">
        <p:scale>
          <a:sx n="71" d="100"/>
          <a:sy n="71" d="100"/>
        </p:scale>
        <p:origin x="10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48D4E-B7E7-4EEA-8804-9DB690F7FB4F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8013E-AD83-471A-9DE6-7F93427B94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0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8013E-AD83-471A-9DE6-7F93427B943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48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8013E-AD83-471A-9DE6-7F93427B943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8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85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45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6262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12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714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48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88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4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5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91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8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51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77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6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5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DD966-8A6A-497D-9BCB-34F854B6AD6D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8ACC64-39F9-449D-B61B-096A56DEF2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55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  <p:sldLayoutId id="2147484253" r:id="rId12"/>
    <p:sldLayoutId id="2147484254" r:id="rId13"/>
    <p:sldLayoutId id="2147484255" r:id="rId14"/>
    <p:sldLayoutId id="2147484256" r:id="rId15"/>
    <p:sldLayoutId id="21474842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6"/>
          <p:cNvSpPr txBox="1">
            <a:spLocks/>
          </p:cNvSpPr>
          <p:nvPr/>
        </p:nvSpPr>
        <p:spPr>
          <a:xfrm>
            <a:off x="5643570" y="5286388"/>
            <a:ext cx="2928958" cy="714380"/>
          </a:xfrm>
          <a:prstGeom prst="rect">
            <a:avLst/>
          </a:prstGeom>
          <a:pattFill prst="pct50">
            <a:fgClr>
              <a:schemeClr val="bg2"/>
            </a:fgClr>
            <a:bgClr>
              <a:schemeClr val="bg1"/>
            </a:bgClr>
          </a:pattFill>
        </p:spPr>
        <p:txBody>
          <a:bodyPr vert="horz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uk-UA" sz="1400" b="1" smtClean="0">
                <a:solidFill>
                  <a:schemeClr val="accent3">
                    <a:lumMod val="50000"/>
                  </a:schemeClr>
                </a:solidFill>
              </a:rPr>
              <a:t>Викладач:</a:t>
            </a:r>
          </a:p>
          <a:p>
            <a:pPr>
              <a:lnSpc>
                <a:spcPct val="150000"/>
              </a:lnSpc>
            </a:pPr>
            <a:r>
              <a:rPr lang="uk-UA" sz="1400" b="1" smtClean="0">
                <a:solidFill>
                  <a:schemeClr val="accent3">
                    <a:lumMod val="50000"/>
                  </a:schemeClr>
                </a:solidFill>
              </a:rPr>
              <a:t>К.е.н., ст.вик. Тітенко З.М.</a:t>
            </a:r>
            <a:endParaRPr lang="ru-RU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1988840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400" b="1" dirty="0"/>
              <a:t>ТЕМА 3</a:t>
            </a:r>
          </a:p>
          <a:p>
            <a:pPr algn="ctr">
              <a:lnSpc>
                <a:spcPct val="150000"/>
              </a:lnSpc>
            </a:pPr>
            <a:r>
              <a:rPr lang="uk-UA" sz="4400" b="1" dirty="0"/>
              <a:t>МИТО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865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СТАВКИ </a:t>
            </a:r>
            <a:r>
              <a:rPr lang="ru-RU" b="1" dirty="0" smtClean="0"/>
              <a:t>МИТА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адвалорна</a:t>
            </a:r>
            <a:r>
              <a:rPr lang="ru-RU" dirty="0" smtClean="0"/>
              <a:t> </a:t>
            </a:r>
            <a:r>
              <a:rPr lang="ru-RU" dirty="0"/>
              <a:t>- у </a:t>
            </a:r>
            <a:r>
              <a:rPr lang="ru-RU" dirty="0" err="1"/>
              <a:t>відсотках</a:t>
            </a:r>
            <a:r>
              <a:rPr lang="ru-RU" dirty="0"/>
              <a:t> до </a:t>
            </a:r>
            <a:r>
              <a:rPr lang="ru-RU" dirty="0" err="1"/>
              <a:t>встановленої</a:t>
            </a:r>
            <a:r>
              <a:rPr lang="ru-RU"/>
              <a:t> </a:t>
            </a:r>
            <a:r>
              <a:rPr lang="ru-RU" smtClean="0"/>
              <a:t>бази </a:t>
            </a:r>
            <a:r>
              <a:rPr lang="ru-RU" dirty="0" err="1"/>
              <a:t>оподаткування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специфічна</a:t>
            </a:r>
            <a:r>
              <a:rPr lang="ru-RU" dirty="0" smtClean="0"/>
              <a:t> </a:t>
            </a:r>
            <a:r>
              <a:rPr lang="ru-RU" dirty="0"/>
              <a:t>- у грошовому </a:t>
            </a:r>
            <a:r>
              <a:rPr lang="ru-RU" dirty="0" err="1"/>
              <a:t>розмірі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err="1"/>
              <a:t>бази</a:t>
            </a:r>
            <a:r>
              <a:rPr lang="ru-RU"/>
              <a:t> </a:t>
            </a:r>
            <a:r>
              <a:rPr lang="ru-RU" smtClean="0"/>
              <a:t>оподаткування;</a:t>
            </a:r>
            <a:endParaRPr lang="ru-RU" dirty="0"/>
          </a:p>
          <a:p>
            <a:pPr algn="just"/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Комбінована</a:t>
            </a:r>
            <a:r>
              <a:rPr lang="ru-RU" dirty="0" smtClean="0"/>
              <a:t> -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адвалорної</a:t>
            </a:r>
            <a:r>
              <a:rPr lang="ru-RU" dirty="0"/>
              <a:t> та </a:t>
            </a:r>
            <a:r>
              <a:rPr lang="ru-RU" dirty="0" err="1"/>
              <a:t>специфічної</a:t>
            </a:r>
            <a:r>
              <a:rPr lang="ru-RU" dirty="0"/>
              <a:t> ставок </a:t>
            </a:r>
            <a:r>
              <a:rPr lang="ru-RU" dirty="0" err="1"/>
              <a:t>мита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44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 smtClean="0"/>
              <a:t>СТРОКИ СПЛАТИ (ВИКОНАННЯ ОБОВ’ЯЗКУ ЗІ СПЛАТИ) МИТНИХ ПЛАТЕЖІВ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</a:t>
            </a:r>
            <a:r>
              <a:rPr lang="uk-UA" b="1" dirty="0" smtClean="0"/>
              <a:t>разі вивезення товарів</a:t>
            </a:r>
            <a:r>
              <a:rPr lang="uk-UA" dirty="0" smtClean="0"/>
              <a:t> з митної території України вивізне мито має бути сплачене </a:t>
            </a:r>
            <a:r>
              <a:rPr lang="uk-UA" b="1" dirty="0" smtClean="0"/>
              <a:t>не пізніше дня прийняття митним органом митної декларації</a:t>
            </a:r>
            <a:r>
              <a:rPr lang="uk-UA" dirty="0" smtClean="0"/>
              <a:t> для митного оформлення, якщо інше не встановлено цим Кодексом.</a:t>
            </a:r>
            <a:endParaRPr lang="ru-RU" dirty="0" smtClean="0"/>
          </a:p>
          <a:p>
            <a:r>
              <a:rPr lang="uk-UA" dirty="0" smtClean="0"/>
              <a:t> </a:t>
            </a:r>
            <a:r>
              <a:rPr lang="uk-UA" dirty="0" smtClean="0"/>
              <a:t>У </a:t>
            </a:r>
            <a:r>
              <a:rPr lang="uk-UA" b="1" dirty="0" smtClean="0"/>
              <a:t>разі зміни митного режиму</a:t>
            </a:r>
            <a:r>
              <a:rPr lang="uk-UA" dirty="0" smtClean="0"/>
              <a:t> митні платежі мають бути сплачені </a:t>
            </a:r>
            <a:r>
              <a:rPr lang="uk-UA" b="1" dirty="0" smtClean="0"/>
              <a:t>не пізніше дня випуску товарів у наступному митному режимі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88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 txBox="1">
            <a:spLocks/>
          </p:cNvSpPr>
          <p:nvPr/>
        </p:nvSpPr>
        <p:spPr>
          <a:xfrm>
            <a:off x="179512" y="1916832"/>
            <a:ext cx="8712968" cy="1872208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b="1" dirty="0" smtClean="0">
                <a:solidFill>
                  <a:schemeClr val="bg1">
                    <a:lumMod val="10000"/>
                  </a:schemeClr>
                </a:solidFill>
              </a:rPr>
              <a:t>ДЯКУЮ ЗА УВАГУ!</a:t>
            </a:r>
            <a:endParaRPr lang="uk-UA" sz="4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b="1" dirty="0" smtClean="0"/>
              <a:t>1.</a:t>
            </a:r>
            <a:r>
              <a:rPr lang="uk-UA" sz="2400" dirty="0" smtClean="0"/>
              <a:t> Мито та його види</a:t>
            </a:r>
          </a:p>
          <a:p>
            <a:r>
              <a:rPr lang="uk-UA" sz="2400" b="1" dirty="0" smtClean="0"/>
              <a:t>2</a:t>
            </a:r>
            <a:r>
              <a:rPr lang="uk-UA" sz="2400" dirty="0" smtClean="0"/>
              <a:t> Платники мита</a:t>
            </a:r>
          </a:p>
          <a:p>
            <a:r>
              <a:rPr lang="uk-UA" sz="2400" b="1" dirty="0" smtClean="0"/>
              <a:t>3.</a:t>
            </a:r>
            <a:r>
              <a:rPr lang="uk-UA" sz="2400" dirty="0" smtClean="0"/>
              <a:t> Об’єкти оподаткування митом</a:t>
            </a:r>
          </a:p>
          <a:p>
            <a:r>
              <a:rPr lang="uk-UA" sz="2400" b="1" dirty="0" smtClean="0"/>
              <a:t>4.</a:t>
            </a:r>
            <a:r>
              <a:rPr lang="uk-UA" sz="2400" dirty="0" smtClean="0"/>
              <a:t> База оподаткування митом</a:t>
            </a:r>
          </a:p>
          <a:p>
            <a:r>
              <a:rPr lang="uk-UA" sz="2400" b="1" dirty="0" smtClean="0"/>
              <a:t>5.</a:t>
            </a:r>
            <a:r>
              <a:rPr lang="uk-UA" sz="2400" dirty="0" smtClean="0"/>
              <a:t> Ставки мита</a:t>
            </a:r>
          </a:p>
          <a:p>
            <a:r>
              <a:rPr lang="uk-UA" sz="2400" b="1" dirty="0" smtClean="0"/>
              <a:t>6.</a:t>
            </a:r>
            <a:r>
              <a:rPr lang="uk-UA" sz="2400" dirty="0" smtClean="0"/>
              <a:t> Справляння митних платежів</a:t>
            </a:r>
          </a:p>
          <a:p>
            <a:r>
              <a:rPr lang="uk-UA" sz="2400" b="1" dirty="0" smtClean="0"/>
              <a:t>7. </a:t>
            </a:r>
            <a:r>
              <a:rPr lang="uk-UA" sz="2400" dirty="0" smtClean="0"/>
              <a:t>Строки сплати (виконання обов’язку зі сплати) митних платежів</a:t>
            </a:r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ru-RU" sz="4800" b="1" dirty="0"/>
              <a:t>ВИДИ</a:t>
            </a:r>
            <a:r>
              <a:rPr lang="ru-RU" sz="4800" dirty="0"/>
              <a:t> </a:t>
            </a:r>
            <a:r>
              <a:rPr lang="ru-RU" sz="4800" b="1" dirty="0"/>
              <a:t>МИТА</a:t>
            </a:r>
            <a:endParaRPr lang="ru-RU" sz="44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ru-RU" sz="4000" dirty="0" err="1"/>
              <a:t>ввізне</a:t>
            </a:r>
            <a:r>
              <a:rPr lang="ru-RU" sz="4000" dirty="0"/>
              <a:t> </a:t>
            </a:r>
            <a:r>
              <a:rPr lang="ru-RU" sz="4000" dirty="0" err="1"/>
              <a:t>мито</a:t>
            </a:r>
            <a:endParaRPr lang="ru-RU" sz="4000" dirty="0"/>
          </a:p>
          <a:p>
            <a:pPr algn="ctr"/>
            <a:r>
              <a:rPr lang="ru-RU" sz="4000" dirty="0" err="1"/>
              <a:t>вивізне</a:t>
            </a:r>
            <a:r>
              <a:rPr lang="ru-RU" sz="4000" dirty="0"/>
              <a:t> </a:t>
            </a:r>
            <a:r>
              <a:rPr lang="ru-RU" sz="4000" dirty="0" err="1"/>
              <a:t>мито</a:t>
            </a:r>
            <a:endParaRPr lang="ru-RU" sz="4000" dirty="0"/>
          </a:p>
          <a:p>
            <a:pPr algn="ctr"/>
            <a:r>
              <a:rPr lang="ru-RU" sz="4000" dirty="0" err="1"/>
              <a:t>сезонне</a:t>
            </a:r>
            <a:r>
              <a:rPr lang="ru-RU" sz="4000" dirty="0"/>
              <a:t> </a:t>
            </a:r>
            <a:r>
              <a:rPr lang="ru-RU" sz="4000" dirty="0" err="1"/>
              <a:t>мито</a:t>
            </a:r>
            <a:endParaRPr lang="ru-RU" sz="4000" dirty="0"/>
          </a:p>
          <a:p>
            <a:pPr algn="ctr"/>
            <a:r>
              <a:rPr lang="ru-RU" sz="4000" dirty="0" err="1"/>
              <a:t>особливі</a:t>
            </a:r>
            <a:r>
              <a:rPr lang="ru-RU" sz="4000" dirty="0"/>
              <a:t> </a:t>
            </a:r>
            <a:r>
              <a:rPr lang="ru-RU" sz="4000" dirty="0" err="1"/>
              <a:t>види</a:t>
            </a:r>
            <a:r>
              <a:rPr lang="ru-RU" sz="4000" dirty="0"/>
              <a:t> </a:t>
            </a:r>
            <a:r>
              <a:rPr lang="ru-RU" sz="4000" dirty="0" err="1"/>
              <a:t>мита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ВВІЗНЕ МИТО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Ввізне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ввозяться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та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діючих</a:t>
            </a:r>
            <a:r>
              <a:rPr lang="ru-RU" dirty="0"/>
              <a:t> ставок </a:t>
            </a:r>
            <a:r>
              <a:rPr lang="ru-RU" dirty="0" err="1"/>
              <a:t>ввізного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 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Митним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тарифом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України</a:t>
            </a:r>
            <a:r>
              <a:rPr lang="ru-RU" dirty="0"/>
              <a:t>, </a:t>
            </a:r>
            <a:r>
              <a:rPr lang="ru-RU" dirty="0" err="1"/>
              <a:t>здійснюються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 шляхом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37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ВИВІЗНЕ МИТО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400" dirty="0" err="1"/>
              <a:t>Вивізне</a:t>
            </a:r>
            <a:r>
              <a:rPr lang="ru-RU" sz="4400" dirty="0"/>
              <a:t> </a:t>
            </a:r>
            <a:r>
              <a:rPr lang="ru-RU" sz="4400" dirty="0" err="1"/>
              <a:t>мито</a:t>
            </a:r>
            <a:r>
              <a:rPr lang="ru-RU" sz="4400" dirty="0"/>
              <a:t> </a:t>
            </a:r>
            <a:r>
              <a:rPr lang="ru-RU" sz="4400" dirty="0" err="1"/>
              <a:t>встановлюється</a:t>
            </a:r>
            <a:r>
              <a:rPr lang="ru-RU" sz="4400" dirty="0"/>
              <a:t> законом на </a:t>
            </a:r>
            <a:r>
              <a:rPr lang="ru-RU" sz="4400" dirty="0" err="1"/>
              <a:t>українські</a:t>
            </a:r>
            <a:r>
              <a:rPr lang="ru-RU" sz="4400" dirty="0"/>
              <a:t> </a:t>
            </a:r>
            <a:r>
              <a:rPr lang="ru-RU" sz="4400" dirty="0" err="1"/>
              <a:t>товари</a:t>
            </a:r>
            <a:r>
              <a:rPr lang="ru-RU" sz="4400" dirty="0"/>
              <a:t>, </a:t>
            </a:r>
            <a:r>
              <a:rPr lang="ru-RU" sz="4400" dirty="0" err="1"/>
              <a:t>що</a:t>
            </a:r>
            <a:r>
              <a:rPr lang="ru-RU" sz="4400" dirty="0"/>
              <a:t> </a:t>
            </a:r>
            <a:r>
              <a:rPr lang="ru-RU" sz="4400" dirty="0" err="1"/>
              <a:t>вивозяться</a:t>
            </a:r>
            <a:r>
              <a:rPr lang="ru-RU" sz="4400" dirty="0"/>
              <a:t> за </a:t>
            </a:r>
            <a:r>
              <a:rPr lang="ru-RU" sz="4400" dirty="0" err="1"/>
              <a:t>межі</a:t>
            </a:r>
            <a:r>
              <a:rPr lang="ru-RU" sz="4400" dirty="0"/>
              <a:t> </a:t>
            </a:r>
            <a:r>
              <a:rPr lang="ru-RU" sz="4400" dirty="0" err="1"/>
              <a:t>митної</a:t>
            </a:r>
            <a:r>
              <a:rPr lang="ru-RU" sz="4400" dirty="0"/>
              <a:t> </a:t>
            </a:r>
            <a:r>
              <a:rPr lang="ru-RU" sz="4400" dirty="0" err="1"/>
              <a:t>території</a:t>
            </a:r>
            <a:r>
              <a:rPr lang="ru-RU" sz="4400" dirty="0"/>
              <a:t> </a:t>
            </a:r>
            <a:r>
              <a:rPr lang="ru-RU" sz="4400" dirty="0" err="1"/>
              <a:t>України</a:t>
            </a:r>
            <a:r>
              <a:rPr lang="ru-RU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2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СЕЗОННЕ МИТО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На </a:t>
            </a:r>
            <a:r>
              <a:rPr lang="ru-RU" sz="3600" dirty="0" err="1"/>
              <a:t>окремі</a:t>
            </a:r>
            <a:r>
              <a:rPr lang="ru-RU" sz="3600" dirty="0"/>
              <a:t> </a:t>
            </a:r>
            <a:r>
              <a:rPr lang="ru-RU" sz="3600" dirty="0" err="1"/>
              <a:t>товари</a:t>
            </a:r>
            <a:r>
              <a:rPr lang="ru-RU" sz="3600" dirty="0"/>
              <a:t> законом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встановлюватися</a:t>
            </a:r>
            <a:r>
              <a:rPr lang="ru-RU" sz="3600" dirty="0"/>
              <a:t> </a:t>
            </a:r>
            <a:r>
              <a:rPr lang="ru-RU" sz="3600" dirty="0" err="1"/>
              <a:t>сезонне</a:t>
            </a:r>
            <a:r>
              <a:rPr lang="ru-RU" sz="3600" dirty="0"/>
              <a:t> </a:t>
            </a:r>
            <a:r>
              <a:rPr lang="ru-RU" sz="3600" dirty="0" err="1"/>
              <a:t>мито</a:t>
            </a:r>
            <a:r>
              <a:rPr lang="ru-RU" sz="3600" dirty="0"/>
              <a:t> на строк не </a:t>
            </a:r>
            <a:r>
              <a:rPr lang="ru-RU" sz="3600" dirty="0" err="1"/>
              <a:t>менше</a:t>
            </a:r>
            <a:r>
              <a:rPr lang="ru-RU" sz="3600" dirty="0"/>
              <a:t> 60 та не </a:t>
            </a:r>
            <a:r>
              <a:rPr lang="ru-RU" sz="3600" dirty="0" err="1"/>
              <a:t>більше</a:t>
            </a:r>
            <a:r>
              <a:rPr lang="ru-RU" sz="3600" dirty="0"/>
              <a:t> 120 </a:t>
            </a:r>
            <a:r>
              <a:rPr lang="ru-RU" sz="3600" dirty="0" err="1"/>
              <a:t>послідовних</a:t>
            </a:r>
            <a:r>
              <a:rPr lang="ru-RU" sz="3600" dirty="0"/>
              <a:t> </a:t>
            </a:r>
            <a:r>
              <a:rPr lang="ru-RU" sz="3600" dirty="0" err="1"/>
              <a:t>календарних</a:t>
            </a:r>
            <a:r>
              <a:rPr lang="ru-RU" sz="3600" dirty="0"/>
              <a:t> </a:t>
            </a:r>
            <a:r>
              <a:rPr lang="ru-RU" sz="3600" dirty="0" err="1"/>
              <a:t>днів</a:t>
            </a:r>
            <a:r>
              <a:rPr lang="ru-RU" sz="3600" dirty="0"/>
              <a:t> з дня </a:t>
            </a:r>
            <a:r>
              <a:rPr lang="ru-RU" sz="3600" dirty="0" err="1"/>
              <a:t>встановлення</a:t>
            </a:r>
            <a:r>
              <a:rPr lang="ru-RU" sz="3600" dirty="0"/>
              <a:t> сезонного </a:t>
            </a:r>
            <a:r>
              <a:rPr lang="ru-RU" sz="3600" dirty="0" err="1"/>
              <a:t>мита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42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АНТИДЕМПІНГОВЕ МИТО</a:t>
            </a:r>
            <a:endParaRPr lang="ru-RU" sz="40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Закону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"Про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захист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національного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товаровиробника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демпінгового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імпорту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"</a:t>
            </a:r>
            <a:r>
              <a:rPr lang="ru-RU" dirty="0"/>
              <a:t> 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ввезення</a:t>
            </a:r>
            <a:r>
              <a:rPr lang="ru-RU" dirty="0"/>
              <a:t> на </a:t>
            </a:r>
            <a:r>
              <a:rPr lang="ru-RU" dirty="0" err="1"/>
              <a:t>митну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демпінгу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заподіює</a:t>
            </a:r>
            <a:r>
              <a:rPr lang="ru-RU" dirty="0"/>
              <a:t> шкоду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заподіяння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товаровиробнику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535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КОМПЕНСАЦІЙНЕ МИТО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Закону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"Про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захист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національного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товаровиробника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субсидованого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імпорту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"</a:t>
            </a:r>
            <a:r>
              <a:rPr lang="ru-RU" dirty="0" smtClean="0"/>
              <a:t> 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ввезення</a:t>
            </a:r>
            <a:r>
              <a:rPr lang="ru-RU" dirty="0" smtClean="0"/>
              <a:t> на </a:t>
            </a:r>
            <a:r>
              <a:rPr lang="ru-RU" dirty="0" err="1" smtClean="0"/>
              <a:t>митну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є </a:t>
            </a:r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 smtClean="0"/>
              <a:t>субсидованого</a:t>
            </a:r>
            <a:r>
              <a:rPr lang="ru-RU" dirty="0" smtClean="0"/>
              <a:t> </a:t>
            </a:r>
            <a:r>
              <a:rPr lang="ru-RU" dirty="0" err="1" smtClean="0"/>
              <a:t>імпорту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заподіює</a:t>
            </a:r>
            <a:r>
              <a:rPr lang="ru-RU" dirty="0" smtClean="0"/>
              <a:t> шкоду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заподіяння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національному</a:t>
            </a:r>
            <a:r>
              <a:rPr lang="ru-RU" dirty="0" smtClean="0"/>
              <a:t> </a:t>
            </a:r>
            <a:r>
              <a:rPr lang="ru-RU" dirty="0" err="1" smtClean="0"/>
              <a:t>товаровиробнику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293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БАЗА </a:t>
            </a:r>
            <a:r>
              <a:rPr lang="ru-RU" b="1" dirty="0" smtClean="0"/>
              <a:t>ОПОДАТКУВАННЯ МИТОМ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400" dirty="0"/>
              <a:t>для </a:t>
            </a:r>
            <a:r>
              <a:rPr lang="ru-RU" sz="2400" dirty="0" err="1"/>
              <a:t>товарів</a:t>
            </a:r>
            <a:r>
              <a:rPr lang="ru-RU" sz="2400" dirty="0"/>
              <a:t>, на </a:t>
            </a:r>
            <a:r>
              <a:rPr lang="ru-RU" sz="2400" dirty="0" err="1"/>
              <a:t>які</a:t>
            </a:r>
            <a:r>
              <a:rPr lang="ru-RU" sz="2400" dirty="0"/>
              <a:t> законом </a:t>
            </a:r>
            <a:r>
              <a:rPr lang="ru-RU" sz="2400" dirty="0" err="1"/>
              <a:t>встановлено</a:t>
            </a:r>
            <a:r>
              <a:rPr lang="ru-RU" sz="2400" dirty="0"/>
              <a:t> </a:t>
            </a:r>
            <a:r>
              <a:rPr lang="ru-RU" sz="2400" dirty="0" err="1"/>
              <a:t>адвалорні</a:t>
            </a:r>
            <a:r>
              <a:rPr lang="ru-RU" sz="2400" dirty="0"/>
              <a:t> ставки </a:t>
            </a:r>
            <a:r>
              <a:rPr lang="ru-RU" sz="2400" dirty="0" err="1"/>
              <a:t>мита</a:t>
            </a:r>
            <a:r>
              <a:rPr lang="ru-RU" sz="2400" dirty="0"/>
              <a:t>, - </a:t>
            </a:r>
            <a:r>
              <a:rPr lang="ru-RU" sz="2400" dirty="0" err="1"/>
              <a:t>митна</a:t>
            </a:r>
            <a:r>
              <a:rPr lang="ru-RU" sz="2400" dirty="0"/>
              <a:t> </a:t>
            </a:r>
            <a:r>
              <a:rPr lang="ru-RU" sz="2400" dirty="0" err="1"/>
              <a:t>вартість</a:t>
            </a:r>
            <a:r>
              <a:rPr lang="ru-RU" sz="2400" dirty="0"/>
              <a:t> </a:t>
            </a:r>
            <a:r>
              <a:rPr lang="ru-RU" sz="2400" dirty="0" err="1"/>
              <a:t>товарів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smtClean="0"/>
              <a:t>для </a:t>
            </a:r>
            <a:r>
              <a:rPr lang="ru-RU" sz="2400" dirty="0" err="1"/>
              <a:t>товарів</a:t>
            </a:r>
            <a:r>
              <a:rPr lang="ru-RU" sz="2400" dirty="0"/>
              <a:t>, на </a:t>
            </a:r>
            <a:r>
              <a:rPr lang="ru-RU" sz="2400" dirty="0" err="1"/>
              <a:t>які</a:t>
            </a:r>
            <a:r>
              <a:rPr lang="ru-RU" sz="2400" dirty="0"/>
              <a:t> законом </a:t>
            </a:r>
            <a:r>
              <a:rPr lang="ru-RU" sz="2400" dirty="0" err="1"/>
              <a:t>встановлено</a:t>
            </a:r>
            <a:r>
              <a:rPr lang="ru-RU" sz="2400" dirty="0"/>
              <a:t> </a:t>
            </a:r>
            <a:r>
              <a:rPr lang="ru-RU" sz="2400" dirty="0" err="1"/>
              <a:t>специфічні</a:t>
            </a:r>
            <a:r>
              <a:rPr lang="ru-RU" sz="2400" dirty="0"/>
              <a:t> ставки </a:t>
            </a:r>
            <a:r>
              <a:rPr lang="ru-RU" sz="2400" dirty="0" err="1"/>
              <a:t>мита</a:t>
            </a:r>
            <a:r>
              <a:rPr lang="ru-RU" sz="2400" dirty="0"/>
              <a:t>, - </a:t>
            </a:r>
            <a:r>
              <a:rPr lang="ru-RU" sz="2400" dirty="0" err="1"/>
              <a:t>кількість</a:t>
            </a:r>
            <a:r>
              <a:rPr lang="ru-RU" sz="2400" dirty="0"/>
              <a:t> таких </a:t>
            </a:r>
            <a:r>
              <a:rPr lang="ru-RU" sz="2400" dirty="0" err="1"/>
              <a:t>товарів</a:t>
            </a:r>
            <a:r>
              <a:rPr lang="ru-RU" sz="2400" dirty="0"/>
              <a:t> у </a:t>
            </a:r>
            <a:r>
              <a:rPr lang="ru-RU" sz="2400" dirty="0" err="1"/>
              <a:t>встановлених</a:t>
            </a:r>
            <a:r>
              <a:rPr lang="ru-RU" sz="2400" dirty="0"/>
              <a:t> законом </a:t>
            </a:r>
            <a:r>
              <a:rPr lang="ru-RU" sz="2400" dirty="0" err="1"/>
              <a:t>одиницях</a:t>
            </a:r>
            <a:r>
              <a:rPr lang="ru-RU" sz="2400" dirty="0"/>
              <a:t> </a:t>
            </a:r>
            <a:r>
              <a:rPr lang="ru-RU" sz="2400" dirty="0" err="1"/>
              <a:t>виміру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база </a:t>
            </a:r>
            <a:r>
              <a:rPr lang="ru-RU" sz="2400" dirty="0" err="1"/>
              <a:t>оподаткування</a:t>
            </a:r>
            <a:r>
              <a:rPr lang="ru-RU" sz="2400" dirty="0"/>
              <a:t> </a:t>
            </a:r>
            <a:r>
              <a:rPr lang="ru-RU" sz="2400" dirty="0" err="1"/>
              <a:t>митом</a:t>
            </a:r>
            <a:r>
              <a:rPr lang="ru-RU" sz="2400" dirty="0"/>
              <a:t> </a:t>
            </a:r>
            <a:r>
              <a:rPr lang="ru-RU" sz="2400" dirty="0" err="1"/>
              <a:t>товарів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переміщуються</a:t>
            </a:r>
            <a:r>
              <a:rPr lang="ru-RU" sz="2400" dirty="0"/>
              <a:t> </a:t>
            </a:r>
            <a:r>
              <a:rPr lang="ru-RU" sz="2400" dirty="0" smtClean="0"/>
              <a:t>через </a:t>
            </a:r>
            <a:r>
              <a:rPr lang="ru-RU" sz="2400" dirty="0" err="1"/>
              <a:t>митний</a:t>
            </a:r>
            <a:r>
              <a:rPr lang="ru-RU" sz="2400" dirty="0"/>
              <a:t> кордон </a:t>
            </a:r>
            <a:r>
              <a:rPr lang="ru-RU" sz="2400" dirty="0" err="1"/>
              <a:t>України</a:t>
            </a:r>
            <a:r>
              <a:rPr lang="ru-RU" sz="2400" dirty="0"/>
              <a:t> в </a:t>
            </a:r>
            <a:r>
              <a:rPr lang="ru-RU" sz="2400" dirty="0" err="1"/>
              <a:t>міжнародних</a:t>
            </a:r>
            <a:r>
              <a:rPr lang="ru-RU" sz="2400" dirty="0"/>
              <a:t> </a:t>
            </a:r>
            <a:r>
              <a:rPr lang="ru-RU" sz="2400" dirty="0" err="1"/>
              <a:t>поштових</a:t>
            </a:r>
            <a:r>
              <a:rPr lang="ru-RU" sz="2400" dirty="0"/>
              <a:t> та </a:t>
            </a:r>
            <a:r>
              <a:rPr lang="ru-RU" sz="2400" dirty="0" err="1"/>
              <a:t>експрес-відправленнях</a:t>
            </a:r>
            <a:r>
              <a:rPr lang="ru-RU" sz="2400" dirty="0"/>
              <a:t>,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 </a:t>
            </a:r>
            <a:r>
              <a:rPr lang="ru-RU" sz="2400" dirty="0" err="1" smtClean="0"/>
              <a:t>Митного</a:t>
            </a:r>
            <a:r>
              <a:rPr lang="ru-RU" sz="2400" dirty="0" smtClean="0"/>
              <a:t> Кодексу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б</a:t>
            </a:r>
            <a:r>
              <a:rPr lang="ru-RU" sz="2400" dirty="0" smtClean="0"/>
              <a:t>аза </a:t>
            </a:r>
            <a:r>
              <a:rPr lang="ru-RU" sz="2400" dirty="0" err="1"/>
              <a:t>оподаткування</a:t>
            </a:r>
            <a:r>
              <a:rPr lang="ru-RU" sz="2400" dirty="0"/>
              <a:t> </a:t>
            </a:r>
            <a:r>
              <a:rPr lang="ru-RU" sz="2400" dirty="0" err="1"/>
              <a:t>митом</a:t>
            </a:r>
            <a:r>
              <a:rPr lang="ru-RU" sz="2400" dirty="0"/>
              <a:t> </a:t>
            </a:r>
            <a:r>
              <a:rPr lang="ru-RU" sz="2400" dirty="0" err="1"/>
              <a:t>товарів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переміщуються</a:t>
            </a:r>
            <a:r>
              <a:rPr lang="ru-RU" sz="2400" dirty="0"/>
              <a:t> через </a:t>
            </a:r>
            <a:r>
              <a:rPr lang="ru-RU" sz="2400" dirty="0" err="1"/>
              <a:t>митний</a:t>
            </a:r>
            <a:r>
              <a:rPr lang="ru-RU" sz="2400" dirty="0"/>
              <a:t> кордон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громадянами</a:t>
            </a:r>
            <a:r>
              <a:rPr lang="ru-RU" sz="2400" dirty="0"/>
              <a:t>,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 smtClean="0"/>
              <a:t>Митного</a:t>
            </a:r>
            <a:r>
              <a:rPr lang="ru-RU" sz="2400" dirty="0" smtClean="0"/>
              <a:t> </a:t>
            </a:r>
            <a:r>
              <a:rPr lang="ru-RU" sz="2400" dirty="0"/>
              <a:t>Кодексу.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0430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14097</TotalTime>
  <Words>282</Words>
  <Application>Microsoft Office PowerPoint</Application>
  <PresentationFormat>Экран (4:3)</PresentationFormat>
  <Paragraphs>44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ПЛАН</vt:lpstr>
      <vt:lpstr>ВИДИ МИТА</vt:lpstr>
      <vt:lpstr>ВВІЗНЕ МИТО</vt:lpstr>
      <vt:lpstr>ВИВІЗНЕ МИТО</vt:lpstr>
      <vt:lpstr>СЕЗОННЕ МИТО</vt:lpstr>
      <vt:lpstr>АНТИДЕМПІНГОВЕ МИТО</vt:lpstr>
      <vt:lpstr>КОМПЕНСАЦІЙНЕ МИТО</vt:lpstr>
      <vt:lpstr>БАЗА ОПОДАТКУВАННЯ МИТОМ</vt:lpstr>
      <vt:lpstr>СТАВКИ МИТА</vt:lpstr>
      <vt:lpstr>СТРОКИ СПЛАТИ (ВИКОНАННЯ ОБОВ’ЯЗКУ ЗІ СПЛАТИ) МИТНИХ ПЛАТЕЖІВ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Антоненко</dc:creator>
  <cp:lastModifiedBy>зоя</cp:lastModifiedBy>
  <cp:revision>607</cp:revision>
  <dcterms:created xsi:type="dcterms:W3CDTF">2014-09-22T11:58:36Z</dcterms:created>
  <dcterms:modified xsi:type="dcterms:W3CDTF">2020-09-23T06:13:43Z</dcterms:modified>
</cp:coreProperties>
</file>