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4" r:id="rId2"/>
    <p:sldId id="306" r:id="rId3"/>
    <p:sldId id="307" r:id="rId4"/>
    <p:sldId id="308" r:id="rId5"/>
    <p:sldId id="312" r:id="rId6"/>
    <p:sldId id="311" r:id="rId7"/>
    <p:sldId id="266" r:id="rId8"/>
    <p:sldId id="268" r:id="rId9"/>
    <p:sldId id="271" r:id="rId10"/>
    <p:sldId id="272" r:id="rId11"/>
    <p:sldId id="305" r:id="rId12"/>
    <p:sldId id="295" r:id="rId13"/>
    <p:sldId id="30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/>
    <p:restoredTop sz="94556"/>
  </p:normalViewPr>
  <p:slideViewPr>
    <p:cSldViewPr>
      <p:cViewPr varScale="1">
        <p:scale>
          <a:sx n="79" d="100"/>
          <a:sy n="79" d="100"/>
        </p:scale>
        <p:origin x="120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Volumes/Transcend/&#1055;&#1086;&#1076;&#1072;&#1090;&#1082;&#1086;&#1074;&#1072;%20&#1089;&#1080;&#1089;&#1090;&#1077;&#1084;&#1072;/&#1087;&#1086;&#1076;&#1072;&#1090;&#1086;&#1082;%20&#1085;&#1072;%20&#1087;&#1088;&#1080;&#1073;&#1091;&#1090;&#1086;&#1082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Лист1!$B$4</c:f>
              <c:strCache>
                <c:ptCount val="1"/>
                <c:pt idx="0">
                  <c:v>Спдачено податку на прибуток до Державного бюджету, млн. грн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Лист1!$C$3:$L$3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Лист1!$C$4:$L$4</c:f>
              <c:numCache>
                <c:formatCode>General</c:formatCode>
                <c:ptCount val="10"/>
                <c:pt idx="0">
                  <c:v>39941.9</c:v>
                </c:pt>
                <c:pt idx="1">
                  <c:v>34776.300000000003</c:v>
                </c:pt>
                <c:pt idx="2">
                  <c:v>54344.1</c:v>
                </c:pt>
                <c:pt idx="3">
                  <c:v>66911.899999999994</c:v>
                </c:pt>
                <c:pt idx="4">
                  <c:v>96882.3</c:v>
                </c:pt>
                <c:pt idx="5">
                  <c:v>107086.9</c:v>
                </c:pt>
                <c:pt idx="6">
                  <c:v>108695</c:v>
                </c:pt>
                <c:pt idx="7">
                  <c:v>147751</c:v>
                </c:pt>
                <c:pt idx="8">
                  <c:v>117050</c:v>
                </c:pt>
                <c:pt idx="9" formatCode="0">
                  <c:v>143837.1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E3-0D48-9D5A-C438837E98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90398208"/>
        <c:axId val="785240064"/>
      </c:barChart>
      <c:lineChart>
        <c:grouping val="standard"/>
        <c:varyColors val="0"/>
        <c:ser>
          <c:idx val="1"/>
          <c:order val="1"/>
          <c:tx>
            <c:strRef>
              <c:f>Лист1!$B$5</c:f>
              <c:strCache>
                <c:ptCount val="1"/>
                <c:pt idx="0">
                  <c:v>Частка ПП в доходах державного бюджету, %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Лист1!$C$3:$L$3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Лист1!$C$5:$L$5</c:f>
              <c:numCache>
                <c:formatCode>General</c:formatCode>
                <c:ptCount val="10"/>
                <c:pt idx="0">
                  <c:v>11.14</c:v>
                </c:pt>
                <c:pt idx="1">
                  <c:v>6.5</c:v>
                </c:pt>
                <c:pt idx="2">
                  <c:v>8.82</c:v>
                </c:pt>
                <c:pt idx="3">
                  <c:v>8.44</c:v>
                </c:pt>
                <c:pt idx="4">
                  <c:v>10.44</c:v>
                </c:pt>
                <c:pt idx="5">
                  <c:v>10.73</c:v>
                </c:pt>
                <c:pt idx="6">
                  <c:v>10.1</c:v>
                </c:pt>
                <c:pt idx="7">
                  <c:v>11.4</c:v>
                </c:pt>
                <c:pt idx="8">
                  <c:v>6.6</c:v>
                </c:pt>
                <c:pt idx="9">
                  <c:v>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3E3-0D48-9D5A-C438837E98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2718080"/>
        <c:axId val="792381024"/>
      </c:lineChart>
      <c:catAx>
        <c:axId val="790398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85240064"/>
        <c:crosses val="autoZero"/>
        <c:auto val="1"/>
        <c:lblAlgn val="ctr"/>
        <c:lblOffset val="100"/>
        <c:noMultiLvlLbl val="0"/>
      </c:catAx>
      <c:valAx>
        <c:axId val="785240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90398208"/>
        <c:crosses val="autoZero"/>
        <c:crossBetween val="between"/>
      </c:valAx>
      <c:valAx>
        <c:axId val="79238102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92718080"/>
        <c:crosses val="max"/>
        <c:crossBetween val="between"/>
      </c:valAx>
      <c:catAx>
        <c:axId val="7927180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9238102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0362DB-DFEB-4823-A80F-F175DD2FC394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E89AAE-4643-443A-B2EB-DDACA4934B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62DB-DFEB-4823-A80F-F175DD2FC394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9AAE-4643-443A-B2EB-DDACA4934B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62DB-DFEB-4823-A80F-F175DD2FC394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9AAE-4643-443A-B2EB-DDACA4934B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62DB-DFEB-4823-A80F-F175DD2FC394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9AAE-4643-443A-B2EB-DDACA4934B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62DB-DFEB-4823-A80F-F175DD2FC394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9AAE-4643-443A-B2EB-DDACA4934B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62DB-DFEB-4823-A80F-F175DD2FC394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9AAE-4643-443A-B2EB-DDACA4934B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62DB-DFEB-4823-A80F-F175DD2FC394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9AAE-4643-443A-B2EB-DDACA4934B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62DB-DFEB-4823-A80F-F175DD2FC394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9AAE-4643-443A-B2EB-DDACA4934B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362DB-DFEB-4823-A80F-F175DD2FC394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9AAE-4643-443A-B2EB-DDACA4934B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C0362DB-DFEB-4823-A80F-F175DD2FC394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9AAE-4643-443A-B2EB-DDACA4934B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0362DB-DFEB-4823-A80F-F175DD2FC394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E89AAE-4643-443A-B2EB-DDACA4934B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C0362DB-DFEB-4823-A80F-F175DD2FC394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E89AAE-4643-443A-B2EB-DDACA4934BE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611560" y="1933302"/>
            <a:ext cx="75009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spc="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ПОДАТОК НА ПРИБУТОК ПІДПРИЄМСТВ</a:t>
            </a:r>
            <a:endParaRPr lang="ru-RU" sz="2400" b="1" cap="all" dirty="0">
              <a:ln w="0"/>
              <a:solidFill>
                <a:schemeClr val="accent5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5366" name="Номер слайда 10"/>
          <p:cNvSpPr>
            <a:spLocks noGrp="1"/>
          </p:cNvSpPr>
          <p:nvPr>
            <p:ph type="sldNum" sz="quarter" idx="12"/>
          </p:nvPr>
        </p:nvSpPr>
        <p:spPr bwMode="auto">
          <a:xfrm>
            <a:off x="6643688" y="6357938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94E44E7F-98CD-4836-82A7-2C1F0C12D348}" type="slidenum">
              <a:rPr lang="uk-UA" smtClean="0"/>
              <a:pPr/>
              <a:t>1</a:t>
            </a:fld>
            <a:endParaRPr lang="uk-UA"/>
          </a:p>
        </p:txBody>
      </p:sp>
      <p:pic>
        <p:nvPicPr>
          <p:cNvPr id="15367" name="Рисунок 9" descr="122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0" y="2714625"/>
            <a:ext cx="4572000" cy="259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779912" y="4968864"/>
            <a:ext cx="4429156" cy="1571636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uk-UA" sz="2400" dirty="0">
                <a:solidFill>
                  <a:schemeClr val="tx1"/>
                </a:solidFill>
                <a:effectLst/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Викладач:</a:t>
            </a:r>
            <a:br>
              <a:rPr lang="uk-UA" sz="2400" dirty="0">
                <a:solidFill>
                  <a:schemeClr val="tx1"/>
                </a:solidFill>
                <a:effectLst/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</a:br>
            <a:r>
              <a:rPr lang="uk-UA" sz="2400" dirty="0" err="1">
                <a:solidFill>
                  <a:schemeClr val="tx1"/>
                </a:solidFill>
                <a:effectLst/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к.е.н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. </a:t>
            </a:r>
            <a:r>
              <a:rPr lang="uk-UA" sz="2400" dirty="0" err="1">
                <a:solidFill>
                  <a:schemeClr val="tx1"/>
                </a:solidFill>
                <a:effectLst/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Тітенко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З.М.</a:t>
            </a: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ea typeface="Segoe UI Symbol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20" y="0"/>
            <a:ext cx="88582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uk-UA" sz="2800" b="1">
                <a:latin typeface="Times New Roman" pitchFamily="18" charset="0"/>
                <a:cs typeface="Times New Roman" pitchFamily="18" charset="0"/>
              </a:rPr>
              <a:t>Таблиця.1</a:t>
            </a:r>
          </a:p>
          <a:p>
            <a:pPr algn="ctr"/>
            <a:r>
              <a:rPr lang="uk-UA" sz="2800" b="1">
                <a:latin typeface="Times New Roman" pitchFamily="18" charset="0"/>
                <a:cs typeface="Times New Roman" pitchFamily="18" charset="0"/>
              </a:rPr>
              <a:t> Алгоритм розрахунку податку на прибуток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844361"/>
              </p:ext>
            </p:extLst>
          </p:nvPr>
        </p:nvGraphicFramePr>
        <p:xfrm>
          <a:off x="500034" y="1071546"/>
          <a:ext cx="8215370" cy="4715711"/>
        </p:xfrm>
        <a:graphic>
          <a:graphicData uri="http://schemas.openxmlformats.org/drawingml/2006/table">
            <a:tbl>
              <a:tblPr/>
              <a:tblGrid>
                <a:gridCol w="806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1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58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19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492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Крок 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33" marR="52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Складаємо Звіт про фінансові результати.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33" marR="52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2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Крок 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33" marR="52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Розраховуємо загальний обсяг доходу за звітний період.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33" marR="52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983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Крок 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33" marR="52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  <a:cs typeface="Times New Roman"/>
                        </a:rPr>
                        <a:t>Порівнюємо загальний обсяг доходу та межу (40 млн грн) та приймаємо відповідне рішення.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33" marR="52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983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Якщо підприємство не використовує податкові різниці з розділу ІІІ ПКУ: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33" marR="52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Якщо підприємство використовує податкові різниці з розділу ІІІ ПКУ: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33" marR="52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983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Крок 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33" marR="52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Зменшуємо ФР на податкові збитки минулих років, якщо вони є.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33" marR="52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Крок 4.1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33" marR="52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Враховуємо податкові різниці (“+” або “–”)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33" marR="52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98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Крок 4.2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33" marR="52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Зменшуємо ФР на податкові збитки минулих років, якщо вони є.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33" marR="52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Крок 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33" marR="52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  <a:cs typeface="Times New Roman"/>
                        </a:rPr>
                        <a:t>Розраховуємо прибуток.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33" marR="52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4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Крок 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33" marR="52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Розраховуємо податок на прибуток (множимо прибуток на ставку 18%).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33" marR="52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4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Крок 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33" marR="52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Зменшуємо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податок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на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прибуток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на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авансовий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внесок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з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податку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на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прибуток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якщо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він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був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33" marR="520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2717859"/>
              </p:ext>
            </p:extLst>
          </p:nvPr>
        </p:nvGraphicFramePr>
        <p:xfrm>
          <a:off x="571472" y="1928804"/>
          <a:ext cx="8143932" cy="4533462"/>
        </p:xfrm>
        <a:graphic>
          <a:graphicData uri="http://schemas.openxmlformats.org/drawingml/2006/table">
            <a:tbl>
              <a:tblPr/>
              <a:tblGrid>
                <a:gridCol w="2315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41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41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420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Критерії порівняння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Платники податку на прибуток: 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33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без податкових різниць (“малодоходники”)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 податковими різницями (“великодоходники”)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3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Об’єкт оподаткування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Фінрезультат до оподаткування з фінзвітності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Фінрезультат до оподаткування ± податкові різниці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0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Допустимий обсяг доходу за календарний рік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≤ 40 000 000грн (без непрямих податків)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&gt;40 000 000грн (без непрямих податків) також можливий добровільний перехід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6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Звітний період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Календарний рік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Календарний квартал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85720" y="428604"/>
            <a:ext cx="88582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uk-UA" sz="2800" b="1">
                <a:latin typeface="Times New Roman" pitchFamily="18" charset="0"/>
                <a:cs typeface="Times New Roman" pitchFamily="18" charset="0"/>
              </a:rPr>
              <a:t>Таблиця.2</a:t>
            </a:r>
          </a:p>
          <a:p>
            <a:pPr algn="ctr"/>
            <a:r>
              <a:rPr lang="uk-UA" sz="2800" b="1">
                <a:latin typeface="Times New Roman" pitchFamily="18" charset="0"/>
                <a:cs typeface="Times New Roman" pitchFamily="18" charset="0"/>
              </a:rPr>
              <a:t> Платники податку, що ведуть і не ведуть розрахунок податкових різниць 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ая прямоугольная выноска 5"/>
          <p:cNvSpPr/>
          <p:nvPr/>
        </p:nvSpPr>
        <p:spPr>
          <a:xfrm>
            <a:off x="500034" y="214290"/>
            <a:ext cx="7961538" cy="810898"/>
          </a:xfrm>
          <a:prstGeom prst="wedgeRoundRectCallout">
            <a:avLst>
              <a:gd name="adj1" fmla="val -46657"/>
              <a:gd name="adj2" fmla="val 98078"/>
              <a:gd name="adj3" fmla="val 1666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>
                <a:latin typeface="Times New Roman" pitchFamily="18" charset="0"/>
                <a:cs typeface="Times New Roman" pitchFamily="18" charset="0"/>
              </a:rPr>
              <a:t>Декларацію з податку на прибуток  платники подають: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85720" y="1181312"/>
            <a:ext cx="7742664" cy="1247556"/>
          </a:xfrm>
          <a:prstGeom prst="roundRect">
            <a:avLst>
              <a:gd name="adj" fmla="val 10000"/>
            </a:avLst>
          </a:prstGeom>
          <a:solidFill>
            <a:srgbClr val="7030A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" name="Группа 8"/>
          <p:cNvGrpSpPr/>
          <p:nvPr/>
        </p:nvGrpSpPr>
        <p:grpSpPr>
          <a:xfrm>
            <a:off x="500034" y="1357298"/>
            <a:ext cx="7672936" cy="1659034"/>
            <a:chOff x="5544614" y="1296142"/>
            <a:chExt cx="7272808" cy="1155402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5544614" y="1296142"/>
              <a:ext cx="7272808" cy="1155402"/>
            </a:xfrm>
            <a:prstGeom prst="roundRect">
              <a:avLst>
                <a:gd name="adj" fmla="val 10000"/>
              </a:avLst>
            </a:prstGeom>
            <a:solidFill>
              <a:schemeClr val="accent5">
                <a:lumMod val="60000"/>
                <a:lumOff val="4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marL="457200" lvl="0" indent="-457200" algn="just">
                <a:buFontTx/>
                <a:buAutoNum type="arabicParenR"/>
              </a:pPr>
              <a:r>
                <a:rPr lang="uk-UA" sz="2400" dirty="0">
                  <a:latin typeface="Times New Roman" pitchFamily="18" charset="0"/>
                  <a:cs typeface="Times New Roman" pitchFamily="18" charset="0"/>
                </a:rPr>
                <a:t>ті, в кого за минулий звітний період (рік) обсяг доходів перевищив 40 млн грн, подають звітність щоквартально;</a:t>
              </a:r>
              <a:endParaRPr lang="ru-RU" sz="2400" dirty="0">
                <a:latin typeface="Times New Roman" pitchFamily="18" charset="0"/>
                <a:cs typeface="Times New Roman" pitchFamily="18" charset="0"/>
              </a:endParaRPr>
            </a:p>
            <a:p>
              <a:pPr marL="457200" indent="-457200" algn="just"/>
              <a:endParaRPr lang="uk-UA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Скругленный прямоугольник 5"/>
            <p:cNvSpPr/>
            <p:nvPr/>
          </p:nvSpPr>
          <p:spPr>
            <a:xfrm>
              <a:off x="5573435" y="1324963"/>
              <a:ext cx="3013896" cy="9263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8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</p:grpSp>
      <p:sp>
        <p:nvSpPr>
          <p:cNvPr id="19" name="Скругленный прямоугольник 18"/>
          <p:cNvSpPr/>
          <p:nvPr/>
        </p:nvSpPr>
        <p:spPr>
          <a:xfrm>
            <a:off x="285720" y="3786190"/>
            <a:ext cx="7715304" cy="1571636"/>
          </a:xfrm>
          <a:prstGeom prst="roundRect">
            <a:avLst>
              <a:gd name="adj" fmla="val 10000"/>
            </a:avLst>
          </a:prstGeom>
          <a:solidFill>
            <a:srgbClr val="7030A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3" name="Группа 8"/>
          <p:cNvGrpSpPr/>
          <p:nvPr/>
        </p:nvGrpSpPr>
        <p:grpSpPr>
          <a:xfrm>
            <a:off x="428596" y="4143380"/>
            <a:ext cx="7672936" cy="1714511"/>
            <a:chOff x="5544614" y="1296142"/>
            <a:chExt cx="7272808" cy="1371165"/>
          </a:xfrm>
        </p:grpSpPr>
        <p:sp>
          <p:nvSpPr>
            <p:cNvPr id="24" name="Скругленный прямоугольник 23"/>
            <p:cNvSpPr/>
            <p:nvPr/>
          </p:nvSpPr>
          <p:spPr>
            <a:xfrm>
              <a:off x="5544614" y="1296142"/>
              <a:ext cx="7272808" cy="1371165"/>
            </a:xfrm>
            <a:prstGeom prst="roundRect">
              <a:avLst>
                <a:gd name="adj" fmla="val 10000"/>
              </a:avLst>
            </a:prstGeom>
            <a:solidFill>
              <a:schemeClr val="accent5">
                <a:lumMod val="60000"/>
                <a:lumOff val="4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ru-RU" sz="32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ru-RU" sz="3200">
                  <a:latin typeface="Times New Roman" pitchFamily="18" charset="0"/>
                  <a:cs typeface="Times New Roman" pitchFamily="18" charset="0"/>
                </a:rPr>
                <a:t>) </a:t>
              </a:r>
              <a:r>
                <a:rPr lang="uk-UA" sz="2400">
                  <a:latin typeface="Times New Roman" pitchFamily="18" charset="0"/>
                  <a:cs typeface="Times New Roman" pitchFamily="18" charset="0"/>
                </a:rPr>
                <a:t>ті ж, в кого обсяг доходів був меншим, та новостворені платники податку (в тому числі ті, що перейшли з єдиного податку), подають звітність раз за рік. </a:t>
              </a:r>
              <a:endParaRPr lang="ru-RU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Скругленный прямоугольник 5"/>
            <p:cNvSpPr/>
            <p:nvPr/>
          </p:nvSpPr>
          <p:spPr>
            <a:xfrm>
              <a:off x="5573435" y="1324963"/>
              <a:ext cx="3013896" cy="9263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32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7931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250030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4800" i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Дякую за увагу</a:t>
            </a:r>
            <a:endParaRPr lang="ru-RU" sz="4800" i="1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3"/>
          <p:cNvSpPr>
            <a:spLocks noGrp="1"/>
          </p:cNvSpPr>
          <p:nvPr>
            <p:ph idx="1"/>
          </p:nvPr>
        </p:nvSpPr>
        <p:spPr>
          <a:xfrm>
            <a:off x="428596" y="260350"/>
            <a:ext cx="8474104" cy="5953125"/>
          </a:xfrm>
        </p:spPr>
        <p:txBody>
          <a:bodyPr>
            <a:normAutofit/>
          </a:bodyPr>
          <a:lstStyle/>
          <a:p>
            <a:pPr marL="82550" indent="0" algn="just">
              <a:buNone/>
            </a:pP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Багетная рамка 2"/>
          <p:cNvSpPr/>
          <p:nvPr/>
        </p:nvSpPr>
        <p:spPr>
          <a:xfrm>
            <a:off x="857224" y="1214422"/>
            <a:ext cx="7572428" cy="4357718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82550" indent="0" algn="ctr">
              <a:buNone/>
            </a:pPr>
            <a:r>
              <a:rPr lang="uk-UA" sz="4000" b="1">
                <a:latin typeface="Times New Roman" pitchFamily="18" charset="0"/>
                <a:cs typeface="Times New Roman" pitchFamily="18" charset="0"/>
              </a:rPr>
              <a:t>Податок на прибуток</a:t>
            </a:r>
          </a:p>
          <a:p>
            <a:pPr marL="82550" indent="0" algn="ctr">
              <a:buNone/>
            </a:pPr>
            <a:r>
              <a:rPr lang="ru-RU" sz="2800" b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 - це прямий податок, що стягується з прибутку організації.</a:t>
            </a:r>
          </a:p>
          <a:p>
            <a:pPr marL="82550" indent="0" algn="ctr">
              <a:buNone/>
            </a:pPr>
            <a:endParaRPr lang="ru-RU" sz="2800">
              <a:latin typeface="Times New Roman" pitchFamily="18" charset="0"/>
              <a:cs typeface="Times New Roman" pitchFamily="18" charset="0"/>
            </a:endParaRPr>
          </a:p>
          <a:p>
            <a:pPr marL="82550" indent="0" algn="ctr">
              <a:buNone/>
            </a:pPr>
            <a:r>
              <a:rPr lang="uk-UA" sz="2800" b="1">
                <a:latin typeface="Times New Roman" pitchFamily="18" charset="0"/>
                <a:cs typeface="Times New Roman" pitchFamily="18" charset="0"/>
              </a:rPr>
              <a:t>Загальнодержавний податок в Україні.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  <a:p>
            <a:pPr marL="82550" indent="0" algn="ctr">
              <a:buNone/>
            </a:pPr>
            <a:r>
              <a:rPr lang="ru-RU" sz="2800" b="1"/>
              <a:t> 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3"/>
          <p:cNvSpPr>
            <a:spLocks noGrp="1"/>
          </p:cNvSpPr>
          <p:nvPr>
            <p:ph idx="1"/>
          </p:nvPr>
        </p:nvSpPr>
        <p:spPr>
          <a:xfrm>
            <a:off x="428596" y="260350"/>
            <a:ext cx="8474104" cy="5953125"/>
          </a:xfrm>
        </p:spPr>
        <p:txBody>
          <a:bodyPr>
            <a:normAutofit/>
          </a:bodyPr>
          <a:lstStyle/>
          <a:p>
            <a:pPr marL="82550" indent="0" algn="just">
              <a:buNone/>
            </a:pP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Багетная рамка 2"/>
          <p:cNvSpPr/>
          <p:nvPr/>
        </p:nvSpPr>
        <p:spPr>
          <a:xfrm>
            <a:off x="857224" y="1214422"/>
            <a:ext cx="7572428" cy="4357718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t"/>
            <a:r>
              <a:rPr lang="ru-RU" sz="2800">
                <a:latin typeface="Times New Roman" pitchFamily="18" charset="0"/>
                <a:cs typeface="Times New Roman" pitchFamily="18" charset="0"/>
              </a:rPr>
              <a:t>Законом України  Про внесення змін до Бюджетного кодексу України щодо реформи міжбюджетних відносин </a:t>
            </a:r>
            <a:br>
              <a:rPr lang="ru-RU" sz="2800">
                <a:latin typeface="Times New Roman" pitchFamily="18" charset="0"/>
                <a:cs typeface="Times New Roman" pitchFamily="18" charset="0"/>
              </a:rPr>
            </a:br>
            <a:r>
              <a:rPr lang="ru-RU" sz="2800">
                <a:latin typeface="Times New Roman" pitchFamily="18" charset="0"/>
                <a:cs typeface="Times New Roman" pitchFamily="18" charset="0"/>
              </a:rPr>
              <a:t>№ 79-VIII від 28.12.2014 р. передбачено 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розщеплення податку на прибуток.</a:t>
            </a:r>
          </a:p>
          <a:p>
            <a:pPr marL="82550" indent="0" algn="ctr">
              <a:buNone/>
            </a:pPr>
            <a:r>
              <a:rPr lang="ru-RU" sz="2800" b="1"/>
              <a:t> 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3"/>
          <p:cNvSpPr>
            <a:spLocks noGrp="1"/>
          </p:cNvSpPr>
          <p:nvPr>
            <p:ph idx="1"/>
          </p:nvPr>
        </p:nvSpPr>
        <p:spPr>
          <a:xfrm>
            <a:off x="428596" y="260350"/>
            <a:ext cx="8474104" cy="5953125"/>
          </a:xfrm>
        </p:spPr>
        <p:txBody>
          <a:bodyPr>
            <a:normAutofit/>
          </a:bodyPr>
          <a:lstStyle/>
          <a:p>
            <a:pPr marL="82550" indent="0" algn="just">
              <a:buNone/>
            </a:pP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Багетная рамка 2"/>
          <p:cNvSpPr/>
          <p:nvPr/>
        </p:nvSpPr>
        <p:spPr>
          <a:xfrm>
            <a:off x="857224" y="1214422"/>
            <a:ext cx="7572428" cy="4357718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t"/>
            <a:r>
              <a:rPr lang="ru-RU" sz="2800" b="1">
                <a:latin typeface="Times New Roman" pitchFamily="18" charset="0"/>
                <a:cs typeface="Times New Roman" pitchFamily="18" charset="0"/>
              </a:rPr>
              <a:t>90%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податку на прибуток зараховується до Державного бюджету;</a:t>
            </a:r>
          </a:p>
          <a:p>
            <a:pPr fontAlgn="t"/>
            <a:r>
              <a:rPr lang="uk-UA" sz="2800" b="1">
                <a:latin typeface="Times New Roman" pitchFamily="18" charset="0"/>
                <a:cs typeface="Times New Roman" pitchFamily="18" charset="0"/>
              </a:rPr>
              <a:t>10% - </a:t>
            </a:r>
            <a:r>
              <a:rPr lang="uk-UA" sz="2800">
                <a:latin typeface="Times New Roman" pitchFamily="18" charset="0"/>
                <a:cs typeface="Times New Roman" pitchFamily="18" charset="0"/>
              </a:rPr>
              <a:t>до місцевих бюджетів.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22141" y="5733256"/>
            <a:ext cx="66437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Рис.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Динаміка сплати податку на прибуток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6D8BA1D4-D462-0A41-8A6A-9C1F124C4F64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755576" y="692696"/>
          <a:ext cx="741682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9769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3"/>
          <p:cNvSpPr>
            <a:spLocks noGrp="1"/>
          </p:cNvSpPr>
          <p:nvPr>
            <p:ph idx="1"/>
          </p:nvPr>
        </p:nvSpPr>
        <p:spPr>
          <a:xfrm>
            <a:off x="428596" y="260350"/>
            <a:ext cx="8474104" cy="5953125"/>
          </a:xfrm>
        </p:spPr>
        <p:txBody>
          <a:bodyPr>
            <a:normAutofit/>
          </a:bodyPr>
          <a:lstStyle/>
          <a:p>
            <a:pPr marL="82550" indent="0" algn="just">
              <a:buNone/>
            </a:pP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Багетная рамка 2"/>
          <p:cNvSpPr/>
          <p:nvPr/>
        </p:nvSpPr>
        <p:spPr>
          <a:xfrm>
            <a:off x="857224" y="1214422"/>
            <a:ext cx="7572428" cy="4357718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t"/>
            <a:r>
              <a:rPr lang="uk-UA" sz="2800" b="1">
                <a:latin typeface="Times New Roman" pitchFamily="18" charset="0"/>
                <a:cs typeface="Times New Roman" pitchFamily="18" charset="0"/>
              </a:rPr>
              <a:t>ПЛАТНИКАМИ ПОДАТКУ Є:</a:t>
            </a:r>
          </a:p>
          <a:p>
            <a:pPr algn="ctr" fontAlgn="t">
              <a:buFont typeface="Wingdings" pitchFamily="2" charset="2"/>
              <a:buChar char="Ø"/>
            </a:pPr>
            <a:r>
              <a:rPr lang="uk-UA" sz="2800" b="1">
                <a:latin typeface="Times New Roman" pitchFamily="18" charset="0"/>
                <a:cs typeface="Times New Roman" pitchFamily="18" charset="0"/>
              </a:rPr>
              <a:t>резеденти</a:t>
            </a:r>
          </a:p>
          <a:p>
            <a:pPr algn="ctr" fontAlgn="t">
              <a:buFont typeface="Wingdings" pitchFamily="2" charset="2"/>
              <a:buChar char="Ø"/>
            </a:pPr>
            <a:r>
              <a:rPr lang="uk-UA" sz="2800" b="1">
                <a:latin typeface="Times New Roman" pitchFamily="18" charset="0"/>
                <a:cs typeface="Times New Roman" pitchFamily="18" charset="0"/>
              </a:rPr>
              <a:t>нерезеденти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агетная рамка 2"/>
          <p:cNvSpPr/>
          <p:nvPr/>
        </p:nvSpPr>
        <p:spPr>
          <a:xfrm>
            <a:off x="857224" y="1214422"/>
            <a:ext cx="7572428" cy="4357718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>
                <a:latin typeface="Times New Roman" pitchFamily="18" charset="0"/>
                <a:cs typeface="Times New Roman" pitchFamily="18" charset="0"/>
              </a:rPr>
              <a:t>СТАВКИ ПОДАТКУ НА ПРИБУТОК: </a:t>
            </a:r>
            <a:endParaRPr lang="ru-RU" sz="2400" b="1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uk-UA" sz="2400">
                <a:latin typeface="Times New Roman" pitchFamily="18" charset="0"/>
                <a:cs typeface="Times New Roman" pitchFamily="18" charset="0"/>
              </a:rPr>
              <a:t>18% від прибутку – базова (основна) ставка (п. 136.1 ПКУ); 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uk-UA" sz="2400">
                <a:latin typeface="Times New Roman" pitchFamily="18" charset="0"/>
                <a:cs typeface="Times New Roman" pitchFamily="18" charset="0"/>
              </a:rPr>
              <a:t>3% від доходу – для страховиків (загальне страхування); 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uk-UA" sz="2400">
                <a:latin typeface="Times New Roman" pitchFamily="18" charset="0"/>
                <a:cs typeface="Times New Roman" pitchFamily="18" charset="0"/>
              </a:rPr>
              <a:t>0% від доходу – для страховиків (страхування життя, медичне страхування, пенсійне страхування). 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394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ая прямоугольная выноска 5"/>
          <p:cNvSpPr/>
          <p:nvPr/>
        </p:nvSpPr>
        <p:spPr>
          <a:xfrm>
            <a:off x="500034" y="214290"/>
            <a:ext cx="7961538" cy="810898"/>
          </a:xfrm>
          <a:prstGeom prst="wedgeRoundRectCallout">
            <a:avLst>
              <a:gd name="adj1" fmla="val -46657"/>
              <a:gd name="adj2" fmla="val 98078"/>
              <a:gd name="adj3" fmla="val 1666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>
                <a:latin typeface="Times New Roman" pitchFamily="18" charset="0"/>
                <a:cs typeface="Times New Roman" pitchFamily="18" charset="0"/>
              </a:rPr>
              <a:t>Одними з критеріїв отримання пільгового статусу платника податку за такою ставкою є: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85720" y="1181312"/>
            <a:ext cx="7742664" cy="1247556"/>
          </a:xfrm>
          <a:prstGeom prst="roundRect">
            <a:avLst>
              <a:gd name="adj" fmla="val 10000"/>
            </a:avLst>
          </a:prstGeom>
          <a:solidFill>
            <a:srgbClr val="7030A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" name="Группа 8"/>
          <p:cNvGrpSpPr/>
          <p:nvPr/>
        </p:nvGrpSpPr>
        <p:grpSpPr>
          <a:xfrm>
            <a:off x="571472" y="1412776"/>
            <a:ext cx="7672936" cy="1659034"/>
            <a:chOff x="5544614" y="1296142"/>
            <a:chExt cx="7272808" cy="1155402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5544614" y="1296142"/>
              <a:ext cx="7272808" cy="1155402"/>
            </a:xfrm>
            <a:prstGeom prst="roundRect">
              <a:avLst>
                <a:gd name="adj" fmla="val 10000"/>
              </a:avLst>
            </a:prstGeom>
            <a:solidFill>
              <a:schemeClr val="accent5">
                <a:lumMod val="60000"/>
                <a:lumOff val="4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marL="457200" indent="-457200" algn="just">
                <a:buAutoNum type="arabicParenR"/>
              </a:pPr>
              <a:r>
                <a:rPr lang="uk-UA" sz="3200">
                  <a:latin typeface="Times New Roman" pitchFamily="18" charset="0"/>
                  <a:cs typeface="Times New Roman" pitchFamily="18" charset="0"/>
                </a:rPr>
                <a:t>річний дохід ≤ 3 млн. грн;</a:t>
              </a:r>
              <a:endParaRPr lang="ru-RU" sz="3200">
                <a:latin typeface="Times New Roman" pitchFamily="18" charset="0"/>
                <a:cs typeface="Times New Roman" pitchFamily="18" charset="0"/>
              </a:endParaRPr>
            </a:p>
            <a:p>
              <a:pPr marL="457200" indent="-457200" algn="just"/>
              <a:endParaRPr lang="uk-UA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Скругленный прямоугольник 5"/>
            <p:cNvSpPr/>
            <p:nvPr/>
          </p:nvSpPr>
          <p:spPr>
            <a:xfrm>
              <a:off x="5573435" y="1324963"/>
              <a:ext cx="3013896" cy="9263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8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</p:grpSp>
      <p:sp>
        <p:nvSpPr>
          <p:cNvPr id="19" name="Скругленный прямоугольник 18"/>
          <p:cNvSpPr/>
          <p:nvPr/>
        </p:nvSpPr>
        <p:spPr>
          <a:xfrm>
            <a:off x="285720" y="3786190"/>
            <a:ext cx="7715304" cy="1571636"/>
          </a:xfrm>
          <a:prstGeom prst="roundRect">
            <a:avLst>
              <a:gd name="adj" fmla="val 10000"/>
            </a:avLst>
          </a:prstGeom>
          <a:solidFill>
            <a:srgbClr val="7030A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3" name="Группа 8"/>
          <p:cNvGrpSpPr/>
          <p:nvPr/>
        </p:nvGrpSpPr>
        <p:grpSpPr>
          <a:xfrm>
            <a:off x="428596" y="4143380"/>
            <a:ext cx="7672936" cy="1714511"/>
            <a:chOff x="5544614" y="1296142"/>
            <a:chExt cx="7272808" cy="1371165"/>
          </a:xfrm>
        </p:grpSpPr>
        <p:sp>
          <p:nvSpPr>
            <p:cNvPr id="24" name="Скругленный прямоугольник 23"/>
            <p:cNvSpPr/>
            <p:nvPr/>
          </p:nvSpPr>
          <p:spPr>
            <a:xfrm>
              <a:off x="5544614" y="1296142"/>
              <a:ext cx="7272808" cy="1371165"/>
            </a:xfrm>
            <a:prstGeom prst="roundRect">
              <a:avLst>
                <a:gd name="adj" fmla="val 10000"/>
              </a:avLst>
            </a:prstGeom>
            <a:solidFill>
              <a:schemeClr val="accent5">
                <a:lumMod val="60000"/>
                <a:lumOff val="4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ru-RU" sz="32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ru-RU" sz="3200">
                  <a:latin typeface="Times New Roman" pitchFamily="18" charset="0"/>
                  <a:cs typeface="Times New Roman" pitchFamily="18" charset="0"/>
                </a:rPr>
                <a:t>) </a:t>
              </a:r>
              <a:r>
                <a:rPr lang="uk-UA" sz="3200">
                  <a:latin typeface="Times New Roman" pitchFamily="18" charset="0"/>
                  <a:cs typeface="Times New Roman" pitchFamily="18" charset="0"/>
                </a:rPr>
                <a:t>розмір зарплати кожного працівника ≥ 2 МЗП (= 8346 грн у 2019 р.). </a:t>
              </a:r>
              <a:endParaRPr lang="ru-RU" sz="32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Скругленный прямоугольник 5"/>
            <p:cNvSpPr/>
            <p:nvPr/>
          </p:nvSpPr>
          <p:spPr>
            <a:xfrm>
              <a:off x="5573435" y="1324963"/>
              <a:ext cx="3013896" cy="9263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32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7931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ая прямоугольная выноска 5"/>
          <p:cNvSpPr/>
          <p:nvPr/>
        </p:nvSpPr>
        <p:spPr>
          <a:xfrm>
            <a:off x="500034" y="214290"/>
            <a:ext cx="7961538" cy="1143008"/>
          </a:xfrm>
          <a:prstGeom prst="wedgeRoundRectCallout">
            <a:avLst>
              <a:gd name="adj1" fmla="val -46657"/>
              <a:gd name="adj2" fmla="val 98078"/>
              <a:gd name="adj3" fmla="val 1666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>
                <a:latin typeface="Times New Roman" pitchFamily="18" charset="0"/>
                <a:cs typeface="Times New Roman" pitchFamily="18" charset="0"/>
              </a:rPr>
              <a:t>Даний податок мають утримувати та сплачувати навіть неплатники  податку на прибуток ( разі сплати доходу нерезеденту):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7158" y="1571612"/>
            <a:ext cx="7742664" cy="1247556"/>
          </a:xfrm>
          <a:prstGeom prst="roundRect">
            <a:avLst>
              <a:gd name="adj" fmla="val 10000"/>
            </a:avLst>
          </a:prstGeom>
          <a:solidFill>
            <a:srgbClr val="7030A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" name="Группа 8"/>
          <p:cNvGrpSpPr/>
          <p:nvPr/>
        </p:nvGrpSpPr>
        <p:grpSpPr>
          <a:xfrm>
            <a:off x="428596" y="1928802"/>
            <a:ext cx="7672936" cy="1000132"/>
            <a:chOff x="5544614" y="1296142"/>
            <a:chExt cx="7272808" cy="1155402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5544614" y="1296142"/>
              <a:ext cx="7272808" cy="1155402"/>
            </a:xfrm>
            <a:prstGeom prst="roundRect">
              <a:avLst>
                <a:gd name="adj" fmla="val 10000"/>
              </a:avLst>
            </a:prstGeom>
            <a:solidFill>
              <a:schemeClr val="accent5">
                <a:lumMod val="60000"/>
                <a:lumOff val="4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lvl="0"/>
              <a:r>
                <a:rPr lang="uk-UA" sz="2800">
                  <a:latin typeface="Times New Roman" pitchFamily="18" charset="0"/>
                  <a:cs typeface="Times New Roman" pitchFamily="18" charset="0"/>
                </a:rPr>
                <a:t>Неприбуткові організації (роз’яснення ДФС у 102.04 ЗІР); </a:t>
              </a:r>
              <a:endParaRPr lang="ru-RU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Скругленный прямоугольник 5"/>
            <p:cNvSpPr/>
            <p:nvPr/>
          </p:nvSpPr>
          <p:spPr>
            <a:xfrm>
              <a:off x="5573435" y="1324963"/>
              <a:ext cx="3013896" cy="9263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8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</p:grpSp>
      <p:sp>
        <p:nvSpPr>
          <p:cNvPr id="19" name="Скругленный прямоугольник 18"/>
          <p:cNvSpPr/>
          <p:nvPr/>
        </p:nvSpPr>
        <p:spPr>
          <a:xfrm>
            <a:off x="285720" y="3000372"/>
            <a:ext cx="7715304" cy="1214446"/>
          </a:xfrm>
          <a:prstGeom prst="roundRect">
            <a:avLst>
              <a:gd name="adj" fmla="val 10000"/>
            </a:avLst>
          </a:prstGeom>
          <a:solidFill>
            <a:srgbClr val="7030A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3" name="Группа 8"/>
          <p:cNvGrpSpPr/>
          <p:nvPr/>
        </p:nvGrpSpPr>
        <p:grpSpPr>
          <a:xfrm>
            <a:off x="357158" y="3357563"/>
            <a:ext cx="7672936" cy="1980185"/>
            <a:chOff x="5476901" y="667692"/>
            <a:chExt cx="7272808" cy="1583635"/>
          </a:xfrm>
        </p:grpSpPr>
        <p:sp>
          <p:nvSpPr>
            <p:cNvPr id="24" name="Скругленный прямоугольник 23"/>
            <p:cNvSpPr/>
            <p:nvPr/>
          </p:nvSpPr>
          <p:spPr>
            <a:xfrm>
              <a:off x="5476901" y="667692"/>
              <a:ext cx="7272808" cy="799847"/>
            </a:xfrm>
            <a:prstGeom prst="roundRect">
              <a:avLst>
                <a:gd name="adj" fmla="val 10000"/>
              </a:avLst>
            </a:prstGeom>
            <a:solidFill>
              <a:schemeClr val="accent5">
                <a:lumMod val="60000"/>
                <a:lumOff val="4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uk-UA" sz="2800">
                  <a:latin typeface="Times New Roman" pitchFamily="18" charset="0"/>
                  <a:cs typeface="Times New Roman" pitchFamily="18" charset="0"/>
                </a:rPr>
                <a:t>Юрособи, що є платниками єдиного податку (п. 297.5 ПКУ, 108.05 ЗІР);</a:t>
              </a:r>
              <a:endParaRPr lang="ru-RU" sz="28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Скругленный прямоугольник 5"/>
            <p:cNvSpPr/>
            <p:nvPr/>
          </p:nvSpPr>
          <p:spPr>
            <a:xfrm>
              <a:off x="5573435" y="1324963"/>
              <a:ext cx="3013896" cy="9263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32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Скругленный прямоугольник 11"/>
          <p:cNvSpPr/>
          <p:nvPr/>
        </p:nvSpPr>
        <p:spPr>
          <a:xfrm>
            <a:off x="285720" y="4643446"/>
            <a:ext cx="7715304" cy="1428760"/>
          </a:xfrm>
          <a:prstGeom prst="roundRect">
            <a:avLst>
              <a:gd name="adj" fmla="val 10000"/>
            </a:avLst>
          </a:prstGeom>
          <a:solidFill>
            <a:srgbClr val="7030A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Скругленный прямоугольник 12"/>
          <p:cNvSpPr/>
          <p:nvPr/>
        </p:nvSpPr>
        <p:spPr>
          <a:xfrm>
            <a:off x="357158" y="5072074"/>
            <a:ext cx="7672936" cy="1357322"/>
          </a:xfrm>
          <a:prstGeom prst="roundRect">
            <a:avLst>
              <a:gd name="adj" fmla="val 10000"/>
            </a:avLst>
          </a:prstGeom>
          <a:solidFill>
            <a:schemeClr val="accent5">
              <a:lumMod val="60000"/>
              <a:lumOff val="40000"/>
              <a:alpha val="9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lvl="0"/>
            <a:r>
              <a:rPr lang="uk-UA" sz="2800">
                <a:latin typeface="Times New Roman" pitchFamily="18" charset="0"/>
                <a:cs typeface="Times New Roman" pitchFamily="18" charset="0"/>
              </a:rPr>
              <a:t>Фізособи-резиденти (102.18 ЗІР; лист ДФС від 24.02.2017 р. № 2707/Г/99-9915-02-02-14).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  <a:p>
            <a:endParaRPr lang="ru-RU" sz="3200" i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9319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338</TotalTime>
  <Words>540</Words>
  <Application>Microsoft Macintosh PowerPoint</Application>
  <PresentationFormat>Экран (4:3)</PresentationFormat>
  <Paragraphs>72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3" baseType="lpstr">
      <vt:lpstr>Arial</vt:lpstr>
      <vt:lpstr>Calibri</vt:lpstr>
      <vt:lpstr>Lucida Sans Unicode</vt:lpstr>
      <vt:lpstr>Segoe UI Symbol</vt:lpstr>
      <vt:lpstr>Times New Roman</vt:lpstr>
      <vt:lpstr>Verdana</vt:lpstr>
      <vt:lpstr>Wingdings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</vt:lpstr>
    </vt:vector>
  </TitlesOfParts>
  <Company>Microsoft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максим</dc:creator>
  <cp:lastModifiedBy>Microsoft Office User</cp:lastModifiedBy>
  <cp:revision>34</cp:revision>
  <dcterms:created xsi:type="dcterms:W3CDTF">2019-10-01T13:16:12Z</dcterms:created>
  <dcterms:modified xsi:type="dcterms:W3CDTF">2025-04-21T11:25:04Z</dcterms:modified>
</cp:coreProperties>
</file>