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1" r:id="rId4"/>
    <p:sldId id="262" r:id="rId5"/>
    <p:sldId id="297" r:id="rId6"/>
    <p:sldId id="267" r:id="rId7"/>
    <p:sldId id="268" r:id="rId8"/>
    <p:sldId id="275" r:id="rId9"/>
    <p:sldId id="272" r:id="rId10"/>
    <p:sldId id="274" r:id="rId11"/>
    <p:sldId id="276" r:id="rId12"/>
    <p:sldId id="295" r:id="rId13"/>
    <p:sldId id="283" r:id="rId14"/>
    <p:sldId id="285" r:id="rId15"/>
    <p:sldId id="29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556"/>
  </p:normalViewPr>
  <p:slideViewPr>
    <p:cSldViewPr>
      <p:cViewPr varScale="1">
        <p:scale>
          <a:sx n="79" d="100"/>
          <a:sy n="79" d="100"/>
        </p:scale>
        <p:origin x="12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Volumes/Transcend/&#1055;&#1086;&#1076;&#1072;&#1090;&#1082;&#1086;&#1074;&#1072;%20&#1089;&#1080;&#1089;&#1090;&#1077;&#1084;&#1072;/&#1087;&#1076;&#1092;&#108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36876640419956"/>
          <c:y val="0.10879629629629642"/>
          <c:w val="0.46388888888888946"/>
          <c:h val="0.7731481481481482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0-3F8A-4F46-B480-5D2E762DED1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3F8A-4F46-B480-5D2E762DED1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3F8A-4F46-B480-5D2E762DED19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3F8A-4F46-B480-5D2E762DED19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4-3F8A-4F46-B480-5D2E762DED19}"/>
              </c:ext>
            </c:extLst>
          </c:dPt>
          <c:dLbls>
            <c:dLbl>
              <c:idx val="0"/>
              <c:layout>
                <c:manualLayout>
                  <c:x val="-8.3333333333333471E-3"/>
                  <c:y val="-0.14351851851851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8A-4F46-B480-5D2E762DED19}"/>
                </c:ext>
              </c:extLst>
            </c:dLbl>
            <c:dLbl>
              <c:idx val="1"/>
              <c:layout>
                <c:manualLayout>
                  <c:x val="2.4999999999999956E-2"/>
                  <c:y val="-0.1388888888888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8A-4F46-B480-5D2E762DED19}"/>
                </c:ext>
              </c:extLst>
            </c:dLbl>
            <c:dLbl>
              <c:idx val="2"/>
              <c:layout>
                <c:manualLayout>
                  <c:x val="3.8888888888888841E-2"/>
                  <c:y val="-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8A-4F46-B480-5D2E762DED19}"/>
                </c:ext>
              </c:extLst>
            </c:dLbl>
            <c:dLbl>
              <c:idx val="3"/>
              <c:layout>
                <c:manualLayout>
                  <c:x val="6.6666666666666693E-2"/>
                  <c:y val="-0.129629629629629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8A-4F46-B480-5D2E762DED19}"/>
                </c:ext>
              </c:extLst>
            </c:dLbl>
            <c:dLbl>
              <c:idx val="4"/>
              <c:layout>
                <c:manualLayout>
                  <c:x val="-2.7777777777777835E-3"/>
                  <c:y val="-2.3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8A-4F46-B480-5D2E762DED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Лист2!$B$24:$B$30</c:f>
              <c:strCache>
                <c:ptCount val="7"/>
                <c:pt idx="0">
                  <c:v>Акцизний податок</c:v>
                </c:pt>
                <c:pt idx="1">
                  <c:v>Земельний податок з юридичних осіб</c:v>
                </c:pt>
                <c:pt idx="2">
                  <c:v>Орендна плата з юридичних осіб</c:v>
                </c:pt>
                <c:pt idx="3">
                  <c:v>Єдиний податок з фізичних осіб</c:v>
                </c:pt>
                <c:pt idx="4">
                  <c:v>Податок на доходи фізичних осіб</c:v>
                </c:pt>
                <c:pt idx="5">
                  <c:v>Інші податки</c:v>
                </c:pt>
                <c:pt idx="6">
                  <c:v>Офіційні трансферти</c:v>
                </c:pt>
              </c:strCache>
            </c:strRef>
          </c:cat>
          <c:val>
            <c:numRef>
              <c:f>Лист2!$C$24:$C$30</c:f>
              <c:numCache>
                <c:formatCode>General</c:formatCode>
                <c:ptCount val="7"/>
                <c:pt idx="0">
                  <c:v>2.4</c:v>
                </c:pt>
                <c:pt idx="1">
                  <c:v>1.5</c:v>
                </c:pt>
                <c:pt idx="2">
                  <c:v>2.7</c:v>
                </c:pt>
                <c:pt idx="3">
                  <c:v>3.5</c:v>
                </c:pt>
                <c:pt idx="4">
                  <c:v>24.1</c:v>
                </c:pt>
                <c:pt idx="5">
                  <c:v>12.6</c:v>
                </c:pt>
                <c:pt idx="6">
                  <c:v>53.3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F8A-4F46-B480-5D2E762DED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9244448146543081"/>
          <c:y val="5.7078012784734802E-2"/>
          <c:w val="0.29455032081536092"/>
          <c:h val="0.885843974430531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[пдфо.xlsx]Лист1!$A$3</c:f>
              <c:strCache>
                <c:ptCount val="1"/>
                <c:pt idx="0">
                  <c:v>Власні доходи місцевих бюджетів,мррд.грн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[пдфо.xlsx]Лист1!$B$2:$I$2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[пдфо.xlsx]Лист1!$B$3:$I$3</c:f>
              <c:numCache>
                <c:formatCode>General</c:formatCode>
                <c:ptCount val="8"/>
                <c:pt idx="0">
                  <c:v>99.8</c:v>
                </c:pt>
                <c:pt idx="1">
                  <c:v>146.6</c:v>
                </c:pt>
                <c:pt idx="2">
                  <c:v>191.9</c:v>
                </c:pt>
                <c:pt idx="3">
                  <c:v>233.9</c:v>
                </c:pt>
                <c:pt idx="4">
                  <c:v>289.89999999999998</c:v>
                </c:pt>
                <c:pt idx="5">
                  <c:v>351.9</c:v>
                </c:pt>
                <c:pt idx="6">
                  <c:v>398.1</c:v>
                </c:pt>
                <c:pt idx="7">
                  <c:v>434.5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16-5F46-AA70-50C82F31A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305344"/>
        <c:axId val="35306880"/>
      </c:barChart>
      <c:lineChart>
        <c:grouping val="standard"/>
        <c:varyColors val="0"/>
        <c:ser>
          <c:idx val="1"/>
          <c:order val="1"/>
          <c:tx>
            <c:strRef>
              <c:f>[пдфо.xlsx]Лист1!$A$4</c:f>
              <c:strCache>
                <c:ptCount val="1"/>
                <c:pt idx="0">
                  <c:v>ПДФО, мрдр.грн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[пдфо.xlsx]Лист1!$B$2:$I$2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[пдфо.xlsx]Лист1!$B$4:$I$4</c:f>
              <c:numCache>
                <c:formatCode>General</c:formatCode>
                <c:ptCount val="8"/>
                <c:pt idx="0">
                  <c:v>53.6</c:v>
                </c:pt>
                <c:pt idx="1">
                  <c:v>79</c:v>
                </c:pt>
                <c:pt idx="2">
                  <c:v>110</c:v>
                </c:pt>
                <c:pt idx="3">
                  <c:v>138</c:v>
                </c:pt>
                <c:pt idx="4">
                  <c:v>177.8</c:v>
                </c:pt>
                <c:pt idx="5">
                  <c:v>212.2</c:v>
                </c:pt>
                <c:pt idx="6">
                  <c:v>259.10000000000002</c:v>
                </c:pt>
                <c:pt idx="7">
                  <c:v>289.39999999999998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16-5F46-AA70-50C82F31A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305344"/>
        <c:axId val="35306880"/>
      </c:lineChart>
      <c:catAx>
        <c:axId val="35305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306880"/>
        <c:crosses val="autoZero"/>
        <c:auto val="1"/>
        <c:lblAlgn val="ctr"/>
        <c:lblOffset val="100"/>
        <c:noMultiLvlLbl val="0"/>
      </c:catAx>
      <c:valAx>
        <c:axId val="35306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30534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4AA679-85BA-4019-BFF1-A2C135C8D3F2}" type="doc">
      <dgm:prSet loTypeId="urn:microsoft.com/office/officeart/2005/8/layout/arrow2" loCatId="process" qsTypeId="urn:microsoft.com/office/officeart/2005/8/quickstyle/simple5" qsCatId="simple" csTypeId="urn:microsoft.com/office/officeart/2005/8/colors/accent1_2" csCatId="accent1" phldr="1"/>
      <dgm:spPr/>
    </dgm:pt>
    <dgm:pt modelId="{F93D55C5-CAEF-48D1-BBB4-C703D7E67CE9}">
      <dgm:prSet phldrT="[Текст]" custT="1"/>
      <dgm:spPr/>
      <dgm:t>
        <a:bodyPr/>
        <a:lstStyle/>
        <a:p>
          <a:r>
            <a:rPr lang="uk-UA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0 % - </a:t>
          </a:r>
          <a:r>
            <a: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подарунки і спадщина між членами сім’ї І ст. споріднення (п. 174.2.1)</a:t>
          </a:r>
        </a:p>
      </dgm:t>
    </dgm:pt>
    <dgm:pt modelId="{BB84243F-A325-4F60-BE3B-63A36F0C5204}" type="parTrans" cxnId="{5CA05F6A-EE40-4044-8713-2A97ABF6FC57}">
      <dgm:prSet/>
      <dgm:spPr/>
      <dgm:t>
        <a:bodyPr/>
        <a:lstStyle/>
        <a:p>
          <a:endParaRPr lang="uk-UA"/>
        </a:p>
      </dgm:t>
    </dgm:pt>
    <dgm:pt modelId="{675AFD7D-28F9-483D-AA13-A3F918A85725}" type="sibTrans" cxnId="{5CA05F6A-EE40-4044-8713-2A97ABF6FC57}">
      <dgm:prSet/>
      <dgm:spPr/>
      <dgm:t>
        <a:bodyPr/>
        <a:lstStyle/>
        <a:p>
          <a:endParaRPr lang="uk-UA"/>
        </a:p>
      </dgm:t>
    </dgm:pt>
    <dgm:pt modelId="{2445274F-506A-4D3E-B651-516AAECF36C1}">
      <dgm:prSet phldrT="[Текст]" custT="1"/>
      <dgm:spPr/>
      <dgm:t>
        <a:bodyPr/>
        <a:lstStyle/>
        <a:p>
          <a:r>
            <a:rPr lang="uk-UA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5 %</a:t>
          </a:r>
          <a:r>
            <a: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продаж нерухомого та рухомого майна (п. 172.2, 173.1), подарунки і спадщина між членами сім’ї (п. 174.2.2)</a:t>
          </a:r>
        </a:p>
      </dgm:t>
    </dgm:pt>
    <dgm:pt modelId="{8939D59F-4594-432C-A2B1-EB85F1FEFE6B}" type="parTrans" cxnId="{78A75AC5-1A81-4E41-A81A-E807565DB3C8}">
      <dgm:prSet/>
      <dgm:spPr/>
      <dgm:t>
        <a:bodyPr/>
        <a:lstStyle/>
        <a:p>
          <a:endParaRPr lang="uk-UA"/>
        </a:p>
      </dgm:t>
    </dgm:pt>
    <dgm:pt modelId="{C98406FD-C794-49A9-87EB-49EAE08A8F73}" type="sibTrans" cxnId="{78A75AC5-1A81-4E41-A81A-E807565DB3C8}">
      <dgm:prSet/>
      <dgm:spPr/>
      <dgm:t>
        <a:bodyPr/>
        <a:lstStyle/>
        <a:p>
          <a:endParaRPr lang="uk-UA"/>
        </a:p>
      </dgm:t>
    </dgm:pt>
    <dgm:pt modelId="{BB9C7A76-3614-4044-AABD-8B202C9D8B86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18 %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базова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(п. 167.1),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т.ч. для операцій нерезидентів</a:t>
          </a:r>
        </a:p>
      </dgm:t>
    </dgm:pt>
    <dgm:pt modelId="{552E6D56-BD99-4856-99FF-B81ECC7EA417}" type="parTrans" cxnId="{4173C86E-FE4E-4885-A354-A2C139B7DAAF}">
      <dgm:prSet/>
      <dgm:spPr/>
      <dgm:t>
        <a:bodyPr/>
        <a:lstStyle/>
        <a:p>
          <a:endParaRPr lang="uk-UA"/>
        </a:p>
      </dgm:t>
    </dgm:pt>
    <dgm:pt modelId="{BD6965A1-3A24-4F3F-8FF5-FAB2B968AC04}" type="sibTrans" cxnId="{4173C86E-FE4E-4885-A354-A2C139B7DAAF}">
      <dgm:prSet/>
      <dgm:spPr/>
      <dgm:t>
        <a:bodyPr/>
        <a:lstStyle/>
        <a:p>
          <a:endParaRPr lang="uk-UA"/>
        </a:p>
      </dgm:t>
    </dgm:pt>
    <dgm:pt modelId="{4EC0CE84-69E1-4C9E-B3DF-926A9B10AAE5}" type="pres">
      <dgm:prSet presAssocID="{B74AA679-85BA-4019-BFF1-A2C135C8D3F2}" presName="arrowDiagram" presStyleCnt="0">
        <dgm:presLayoutVars>
          <dgm:chMax val="5"/>
          <dgm:dir/>
          <dgm:resizeHandles val="exact"/>
        </dgm:presLayoutVars>
      </dgm:prSet>
      <dgm:spPr/>
    </dgm:pt>
    <dgm:pt modelId="{9444D1A8-6C05-4BD9-9C8C-8470E5B46B80}" type="pres">
      <dgm:prSet presAssocID="{B74AA679-85BA-4019-BFF1-A2C135C8D3F2}" presName="arrow" presStyleLbl="bgShp" presStyleIdx="0" presStyleCnt="1"/>
      <dgm:spPr/>
    </dgm:pt>
    <dgm:pt modelId="{103B29F6-E163-437D-93D2-D7FC155DDB9D}" type="pres">
      <dgm:prSet presAssocID="{B74AA679-85BA-4019-BFF1-A2C135C8D3F2}" presName="arrowDiagram3" presStyleCnt="0"/>
      <dgm:spPr/>
    </dgm:pt>
    <dgm:pt modelId="{2E34754C-CA6A-4C1C-A8A3-55422818DE2F}" type="pres">
      <dgm:prSet presAssocID="{F93D55C5-CAEF-48D1-BBB4-C703D7E67CE9}" presName="bullet3a" presStyleLbl="node1" presStyleIdx="0" presStyleCnt="3"/>
      <dgm:spPr/>
    </dgm:pt>
    <dgm:pt modelId="{7AC1B2E0-E077-4081-99B2-1BE5A169C787}" type="pres">
      <dgm:prSet presAssocID="{F93D55C5-CAEF-48D1-BBB4-C703D7E67CE9}" presName="textBox3a" presStyleLbl="revTx" presStyleIdx="0" presStyleCnt="3" custScaleX="131250">
        <dgm:presLayoutVars>
          <dgm:bulletEnabled val="1"/>
        </dgm:presLayoutVars>
      </dgm:prSet>
      <dgm:spPr/>
    </dgm:pt>
    <dgm:pt modelId="{C9206C9E-467A-4378-A973-5F7AA6082285}" type="pres">
      <dgm:prSet presAssocID="{2445274F-506A-4D3E-B651-516AAECF36C1}" presName="bullet3b" presStyleLbl="node1" presStyleIdx="1" presStyleCnt="3"/>
      <dgm:spPr/>
    </dgm:pt>
    <dgm:pt modelId="{39B6585D-89F3-43C4-A23F-98DE407D6735}" type="pres">
      <dgm:prSet presAssocID="{2445274F-506A-4D3E-B651-516AAECF36C1}" presName="textBox3b" presStyleLbl="revTx" presStyleIdx="1" presStyleCnt="3">
        <dgm:presLayoutVars>
          <dgm:bulletEnabled val="1"/>
        </dgm:presLayoutVars>
      </dgm:prSet>
      <dgm:spPr/>
    </dgm:pt>
    <dgm:pt modelId="{17955A58-187A-451A-99E4-00827885DF59}" type="pres">
      <dgm:prSet presAssocID="{BB9C7A76-3614-4044-AABD-8B202C9D8B86}" presName="bullet3c" presStyleLbl="node1" presStyleIdx="2" presStyleCnt="3"/>
      <dgm:spPr/>
    </dgm:pt>
    <dgm:pt modelId="{DB632D4D-9C85-42C5-AC68-8E3857580371}" type="pres">
      <dgm:prSet presAssocID="{BB9C7A76-3614-4044-AABD-8B202C9D8B86}" presName="textBox3c" presStyleLbl="revTx" presStyleIdx="2" presStyleCnt="3" custScaleX="115361" custLinFactNeighborX="0" custLinFactNeighborY="-10425">
        <dgm:presLayoutVars>
          <dgm:bulletEnabled val="1"/>
        </dgm:presLayoutVars>
      </dgm:prSet>
      <dgm:spPr/>
    </dgm:pt>
  </dgm:ptLst>
  <dgm:cxnLst>
    <dgm:cxn modelId="{18D08959-F6AB-4522-B5DF-4CE128D7DB99}" type="presOf" srcId="{2445274F-506A-4D3E-B651-516AAECF36C1}" destId="{39B6585D-89F3-43C4-A23F-98DE407D6735}" srcOrd="0" destOrd="0" presId="urn:microsoft.com/office/officeart/2005/8/layout/arrow2"/>
    <dgm:cxn modelId="{5CA05F6A-EE40-4044-8713-2A97ABF6FC57}" srcId="{B74AA679-85BA-4019-BFF1-A2C135C8D3F2}" destId="{F93D55C5-CAEF-48D1-BBB4-C703D7E67CE9}" srcOrd="0" destOrd="0" parTransId="{BB84243F-A325-4F60-BE3B-63A36F0C5204}" sibTransId="{675AFD7D-28F9-483D-AA13-A3F918A85725}"/>
    <dgm:cxn modelId="{4173C86E-FE4E-4885-A354-A2C139B7DAAF}" srcId="{B74AA679-85BA-4019-BFF1-A2C135C8D3F2}" destId="{BB9C7A76-3614-4044-AABD-8B202C9D8B86}" srcOrd="2" destOrd="0" parTransId="{552E6D56-BD99-4856-99FF-B81ECC7EA417}" sibTransId="{BD6965A1-3A24-4F3F-8FF5-FAB2B968AC04}"/>
    <dgm:cxn modelId="{8C1F198D-6D5F-4007-9C16-C93F6232CBD6}" type="presOf" srcId="{F93D55C5-CAEF-48D1-BBB4-C703D7E67CE9}" destId="{7AC1B2E0-E077-4081-99B2-1BE5A169C787}" srcOrd="0" destOrd="0" presId="urn:microsoft.com/office/officeart/2005/8/layout/arrow2"/>
    <dgm:cxn modelId="{78A75AC5-1A81-4E41-A81A-E807565DB3C8}" srcId="{B74AA679-85BA-4019-BFF1-A2C135C8D3F2}" destId="{2445274F-506A-4D3E-B651-516AAECF36C1}" srcOrd="1" destOrd="0" parTransId="{8939D59F-4594-432C-A2B1-EB85F1FEFE6B}" sibTransId="{C98406FD-C794-49A9-87EB-49EAE08A8F73}"/>
    <dgm:cxn modelId="{2D0BCCEF-FB3F-40E9-A451-C4D7EDB75498}" type="presOf" srcId="{B74AA679-85BA-4019-BFF1-A2C135C8D3F2}" destId="{4EC0CE84-69E1-4C9E-B3DF-926A9B10AAE5}" srcOrd="0" destOrd="0" presId="urn:microsoft.com/office/officeart/2005/8/layout/arrow2"/>
    <dgm:cxn modelId="{9E08C1F4-2D47-4001-971A-AA1C294531CF}" type="presOf" srcId="{BB9C7A76-3614-4044-AABD-8B202C9D8B86}" destId="{DB632D4D-9C85-42C5-AC68-8E3857580371}" srcOrd="0" destOrd="0" presId="urn:microsoft.com/office/officeart/2005/8/layout/arrow2"/>
    <dgm:cxn modelId="{41ACBE33-BF6C-4EFF-BD8E-46A72DD4547E}" type="presParOf" srcId="{4EC0CE84-69E1-4C9E-B3DF-926A9B10AAE5}" destId="{9444D1A8-6C05-4BD9-9C8C-8470E5B46B80}" srcOrd="0" destOrd="0" presId="urn:microsoft.com/office/officeart/2005/8/layout/arrow2"/>
    <dgm:cxn modelId="{47C3956E-F557-4F52-AB3A-F3D0BC6D3ABC}" type="presParOf" srcId="{4EC0CE84-69E1-4C9E-B3DF-926A9B10AAE5}" destId="{103B29F6-E163-437D-93D2-D7FC155DDB9D}" srcOrd="1" destOrd="0" presId="urn:microsoft.com/office/officeart/2005/8/layout/arrow2"/>
    <dgm:cxn modelId="{030790A5-68FB-4C48-B749-D0621699C736}" type="presParOf" srcId="{103B29F6-E163-437D-93D2-D7FC155DDB9D}" destId="{2E34754C-CA6A-4C1C-A8A3-55422818DE2F}" srcOrd="0" destOrd="0" presId="urn:microsoft.com/office/officeart/2005/8/layout/arrow2"/>
    <dgm:cxn modelId="{5216C248-B7C0-4A2B-9280-A11E16B91FFC}" type="presParOf" srcId="{103B29F6-E163-437D-93D2-D7FC155DDB9D}" destId="{7AC1B2E0-E077-4081-99B2-1BE5A169C787}" srcOrd="1" destOrd="0" presId="urn:microsoft.com/office/officeart/2005/8/layout/arrow2"/>
    <dgm:cxn modelId="{FB46834B-2806-48A5-AE23-701816870266}" type="presParOf" srcId="{103B29F6-E163-437D-93D2-D7FC155DDB9D}" destId="{C9206C9E-467A-4378-A973-5F7AA6082285}" srcOrd="2" destOrd="0" presId="urn:microsoft.com/office/officeart/2005/8/layout/arrow2"/>
    <dgm:cxn modelId="{94BFD01E-2095-4C6D-842B-6CC95EC67AC1}" type="presParOf" srcId="{103B29F6-E163-437D-93D2-D7FC155DDB9D}" destId="{39B6585D-89F3-43C4-A23F-98DE407D6735}" srcOrd="3" destOrd="0" presId="urn:microsoft.com/office/officeart/2005/8/layout/arrow2"/>
    <dgm:cxn modelId="{6976E82F-5B0E-468B-B38F-48C07385BCFD}" type="presParOf" srcId="{103B29F6-E163-437D-93D2-D7FC155DDB9D}" destId="{17955A58-187A-451A-99E4-00827885DF59}" srcOrd="4" destOrd="0" presId="urn:microsoft.com/office/officeart/2005/8/layout/arrow2"/>
    <dgm:cxn modelId="{5BD0DF06-E0F1-4A82-9D0C-5C49EE685578}" type="presParOf" srcId="{103B29F6-E163-437D-93D2-D7FC155DDB9D}" destId="{DB632D4D-9C85-42C5-AC68-8E385758037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4D1A8-6C05-4BD9-9C8C-8470E5B46B80}">
      <dsp:nvSpPr>
        <dsp:cNvPr id="0" name=""/>
        <dsp:cNvSpPr/>
      </dsp:nvSpPr>
      <dsp:spPr>
        <a:xfrm>
          <a:off x="0" y="281249"/>
          <a:ext cx="8964488" cy="560280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34754C-CA6A-4C1C-A8A3-55422818DE2F}">
      <dsp:nvSpPr>
        <dsp:cNvPr id="0" name=""/>
        <dsp:cNvSpPr/>
      </dsp:nvSpPr>
      <dsp:spPr>
        <a:xfrm>
          <a:off x="1138489" y="4148305"/>
          <a:ext cx="233076" cy="2330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AC1B2E0-E077-4081-99B2-1BE5A169C787}">
      <dsp:nvSpPr>
        <dsp:cNvPr id="0" name=""/>
        <dsp:cNvSpPr/>
      </dsp:nvSpPr>
      <dsp:spPr>
        <a:xfrm>
          <a:off x="928664" y="4264843"/>
          <a:ext cx="2741452" cy="1619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503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0 % - </a:t>
          </a:r>
          <a:r>
            <a:rPr lang="uk-UA" sz="2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подарунки і спадщина між членами сім’ї І ст. споріднення (п. 174.2.1)</a:t>
          </a:r>
        </a:p>
      </dsp:txBody>
      <dsp:txXfrm>
        <a:off x="928664" y="4264843"/>
        <a:ext cx="2741452" cy="1619210"/>
      </dsp:txXfrm>
    </dsp:sp>
    <dsp:sp modelId="{C9206C9E-467A-4378-A973-5F7AA6082285}">
      <dsp:nvSpPr>
        <dsp:cNvPr id="0" name=""/>
        <dsp:cNvSpPr/>
      </dsp:nvSpPr>
      <dsp:spPr>
        <a:xfrm>
          <a:off x="3195839" y="2625463"/>
          <a:ext cx="421330" cy="42133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9B6585D-89F3-43C4-A23F-98DE407D6735}">
      <dsp:nvSpPr>
        <dsp:cNvPr id="0" name=""/>
        <dsp:cNvSpPr/>
      </dsp:nvSpPr>
      <dsp:spPr>
        <a:xfrm>
          <a:off x="3406505" y="2836128"/>
          <a:ext cx="2151477" cy="3047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255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5 %</a:t>
          </a:r>
          <a:r>
            <a:rPr lang="uk-UA" sz="24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- продаж нерухомого та рухомого майна (п. 172.2, 173.1), подарунки і спадщина між членами сім’ї (п. 174.2.2)</a:t>
          </a:r>
        </a:p>
      </dsp:txBody>
      <dsp:txXfrm>
        <a:off x="3406505" y="2836128"/>
        <a:ext cx="2151477" cy="3047925"/>
      </dsp:txXfrm>
    </dsp:sp>
    <dsp:sp modelId="{17955A58-187A-451A-99E4-00827885DF59}">
      <dsp:nvSpPr>
        <dsp:cNvPr id="0" name=""/>
        <dsp:cNvSpPr/>
      </dsp:nvSpPr>
      <dsp:spPr>
        <a:xfrm>
          <a:off x="5670038" y="1698759"/>
          <a:ext cx="582691" cy="58269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B632D4D-9C85-42C5-AC68-8E3857580371}">
      <dsp:nvSpPr>
        <dsp:cNvPr id="0" name=""/>
        <dsp:cNvSpPr/>
      </dsp:nvSpPr>
      <dsp:spPr>
        <a:xfrm>
          <a:off x="5796140" y="1584160"/>
          <a:ext cx="2481965" cy="389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756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3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18 % 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3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базова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32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(п. 167.1), 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 т.ч. для операцій нерезидентів</a:t>
          </a:r>
        </a:p>
      </dsp:txBody>
      <dsp:txXfrm>
        <a:off x="5796140" y="1584160"/>
        <a:ext cx="2481965" cy="3893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68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25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810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522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480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387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302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11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9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5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9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59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56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33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2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32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45CD5-17C5-481E-907B-417F87D1B4C6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BB4DBC-A010-46BA-B116-E248374CD3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94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6043408" cy="2868168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ПОДАТОК НА ДОХОДИ ФІЗИЧНИХ ОСІБ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779912" y="4968864"/>
            <a:ext cx="4429156" cy="1571636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Викладач:</a:t>
            </a:r>
            <a:b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</a:br>
            <a:r>
              <a:rPr lang="uk-UA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к.е.н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.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Тітенко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З.М.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ОПОДАТКУВАННЯ ДОХОДІВ В НЕГРОШОВІЙ ФОРМІ При нарахуванні доходів у будь-яких негрошових формах база оподаткування"/>
          <p:cNvPicPr>
            <a:picLocks noChangeAspect="1" noChangeArrowheads="1"/>
          </p:cNvPicPr>
          <p:nvPr/>
        </p:nvPicPr>
        <p:blipFill>
          <a:blip r:embed="rId2"/>
          <a:srcRect b="16666"/>
          <a:stretch>
            <a:fillRect/>
          </a:stretch>
        </p:blipFill>
        <p:spPr bwMode="auto">
          <a:xfrm>
            <a:off x="285720" y="428604"/>
            <a:ext cx="7786742" cy="5500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nfdrf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9531" y="0"/>
            <a:ext cx="9014019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C00000"/>
                </a:solidFill>
                <a:effectLst/>
                <a:latin typeface="+mn-lt"/>
              </a:rPr>
              <a:t>СТАВКА ПДФО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92696"/>
          <a:ext cx="8964488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 descr="Результат пошуку зображень за запитом &quot;податкова знижка це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9156" name="Picture 4" descr="Результат пошуку зображень за запитом &quot;податкова знижка це&quot;"/>
          <p:cNvPicPr>
            <a:picLocks noChangeAspect="1" noChangeArrowheads="1"/>
          </p:cNvPicPr>
          <p:nvPr/>
        </p:nvPicPr>
        <p:blipFill>
          <a:blip r:embed="rId2"/>
          <a:srcRect l="1124" t="13500"/>
          <a:stretch>
            <a:fillRect/>
          </a:stretch>
        </p:blipFill>
        <p:spPr bwMode="auto">
          <a:xfrm>
            <a:off x="357158" y="357166"/>
            <a:ext cx="7429552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AutoShape 4" descr="Картинки по запросу податкова знижка на навчання 2018 розрахунок прикла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986" name="Picture 2" descr="Картинки по запросу податкова знижка на навчання 2018 розрахунок приклад"/>
          <p:cNvPicPr>
            <a:picLocks noChangeAspect="1" noChangeArrowheads="1"/>
          </p:cNvPicPr>
          <p:nvPr/>
        </p:nvPicPr>
        <p:blipFill>
          <a:blip r:embed="rId2"/>
          <a:srcRect t="12500"/>
          <a:stretch>
            <a:fillRect/>
          </a:stretch>
        </p:blipFill>
        <p:spPr bwMode="auto">
          <a:xfrm>
            <a:off x="142844" y="857232"/>
            <a:ext cx="7620000" cy="6000768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14290"/>
            <a:ext cx="76123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отримати податкову знижку на навчання</a:t>
            </a:r>
            <a:endParaRPr kumimoji="0" lang="uk-UA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571481"/>
            <a:ext cx="74295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>
                <a:latin typeface="Times New Roman" pitchFamily="18" charset="0"/>
                <a:cs typeface="Times New Roman" pitchFamily="18" charset="0"/>
              </a:rPr>
              <a:t>Розглянемо на прикладі, як розраховується податкова знижка на навчання.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800" i="1">
                <a:latin typeface="Times New Roman" pitchFamily="18" charset="0"/>
                <a:cs typeface="Times New Roman" pitchFamily="18" charset="0"/>
              </a:rPr>
              <a:t>Ваша заробітна плата за рік становила 66 тис. грн. </a:t>
            </a:r>
          </a:p>
          <a:p>
            <a:pPr fontAlgn="base"/>
            <a:r>
              <a:rPr lang="ru-RU" sz="2800" i="1">
                <a:latin typeface="Times New Roman" pitchFamily="18" charset="0"/>
                <a:cs typeface="Times New Roman" pitchFamily="18" charset="0"/>
              </a:rPr>
              <a:t>З неї було стягнено ПДФО в розмірі 18.00 % (66 000*0.18 = 11 880 грн.). </a:t>
            </a:r>
          </a:p>
          <a:p>
            <a:pPr fontAlgn="base"/>
            <a:r>
              <a:rPr lang="ru-RU" sz="2800" i="1">
                <a:latin typeface="Times New Roman" pitchFamily="18" charset="0"/>
                <a:cs typeface="Times New Roman" pitchFamily="18" charset="0"/>
              </a:rPr>
              <a:t>Вартість року навчання склала 22 тис. грн.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800">
                <a:latin typeface="Times New Roman" pitchFamily="18" charset="0"/>
                <a:cs typeface="Times New Roman" pitchFamily="18" charset="0"/>
              </a:rPr>
              <a:t>Далі проводяться наступні розрахунки:</a:t>
            </a:r>
          </a:p>
          <a:p>
            <a:pPr fontAlgn="base"/>
            <a:r>
              <a:rPr lang="ru-RU" sz="2800">
                <a:latin typeface="Times New Roman" pitchFamily="18" charset="0"/>
                <a:cs typeface="Times New Roman" pitchFamily="18" charset="0"/>
              </a:rPr>
              <a:t>66 000 – 22 000 = 44 000 грн.</a:t>
            </a:r>
          </a:p>
          <a:p>
            <a:pPr fontAlgn="base"/>
            <a:r>
              <a:rPr lang="ru-RU" sz="2800">
                <a:latin typeface="Times New Roman" pitchFamily="18" charset="0"/>
                <a:cs typeface="Times New Roman" pitchFamily="18" charset="0"/>
              </a:rPr>
              <a:t>44 000 * 0.18 = 7920 грн.</a:t>
            </a:r>
          </a:p>
          <a:p>
            <a:pPr fontAlgn="base"/>
            <a:r>
              <a:rPr lang="ru-RU" sz="2800">
                <a:latin typeface="Times New Roman" pitchFamily="18" charset="0"/>
                <a:cs typeface="Times New Roman" pitchFamily="18" charset="0"/>
              </a:rPr>
              <a:t>11 880 – 7920 = 3960 грн – розмір податкової знижки.</a:t>
            </a:r>
          </a:p>
        </p:txBody>
      </p:sp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>
                <a:solidFill>
                  <a:schemeClr val="tx1"/>
                </a:solidFill>
              </a:rPr>
              <a:t>ДЯКУЮ ЗА УВАГУ</a:t>
            </a:r>
            <a:endParaRPr lang="ru-R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7239000" cy="6000792"/>
          </a:xfrm>
        </p:spPr>
        <p:txBody>
          <a:bodyPr>
            <a:no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1. Економічна сутність податку на доходи фізичних осіб та його становлення в Україні. 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2. Платники та об’єкт оподаткування податком на доходи фізичних осіб. База оподаткування. 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3. Ставки податку на доходи фізичних осіб.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 4. Податкова соціальна пільга при оподаткуванні доходів фізичних осіб. 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5. Поняття податкової знижки та умови її застосування. 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6. Порядок нарахування податку на доходи фізичних осіб.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агетная рамка 4"/>
          <p:cNvSpPr/>
          <p:nvPr/>
        </p:nvSpPr>
        <p:spPr>
          <a:xfrm>
            <a:off x="428596" y="1285860"/>
            <a:ext cx="7276892" cy="3000396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>
                <a:latin typeface="Times New Roman" pitchFamily="18" charset="0"/>
                <a:cs typeface="Times New Roman" pitchFamily="18" charset="0"/>
              </a:rPr>
              <a:t>Серед європейських країн найбільше фіскальне значення він має в таких країнах, як Данія, Фінляндія, Швеція, забезпечуючи 30 -50% загальної суми податкових надходжень.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4357694"/>
            <a:ext cx="8208912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428596" y="1214422"/>
            <a:ext cx="7848872" cy="3429024"/>
          </a:xfrm>
          <a:prstGeom prst="horizontalScrol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Податок на доходи фізичних осіб є важливим </a:t>
            </a:r>
            <a:r>
              <a:rPr lang="uk-UA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інструментом державного регулювання </a:t>
            </a:r>
            <a:r>
              <a:rPr lang="uk-UA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нагромадження споживання та доходів платників</a:t>
            </a:r>
            <a:endParaRPr lang="uk-UA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4532362"/>
            <a:ext cx="8208912" cy="23256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4282" y="428604"/>
          <a:ext cx="771527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14282" y="5715016"/>
            <a:ext cx="76123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1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Питома вага основних податків у загальній сумі доходів місцевих бюджетів</a:t>
            </a: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2023рік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82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5715016"/>
            <a:ext cx="76123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2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Питома вага ПДФО</a:t>
            </a:r>
            <a:r>
              <a:rPr kumimoji="0" lang="ru-RU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власних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доходах місцевих бюджетів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5537" y="620688"/>
          <a:ext cx="786660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327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Платники податку на доходи фізичних осіб ПЛАТНИКИ ПДФО Фізична особа резидент Фізична особа –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7643866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ыноска со стрелкой вверх 10"/>
          <p:cNvSpPr/>
          <p:nvPr/>
        </p:nvSpPr>
        <p:spPr>
          <a:xfrm>
            <a:off x="4857752" y="2636912"/>
            <a:ext cx="2857520" cy="4221088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802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buFontTx/>
              <a:buChar char="-"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місячний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оподатковуваний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>
              <a:buFontTx/>
              <a:buChar char="-"/>
            </a:pP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доходи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остаточно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оподатковуються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носка со стрелкой вверх 9"/>
          <p:cNvSpPr/>
          <p:nvPr/>
        </p:nvSpPr>
        <p:spPr>
          <a:xfrm>
            <a:off x="0" y="2636912"/>
            <a:ext cx="3214678" cy="4221088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805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buFontTx/>
              <a:buChar char="-"/>
            </a:pP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місячний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оподатковуваний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>
              <a:buFontTx/>
              <a:buChar char="-"/>
            </a:pP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остаточно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оподатковуються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fontAlgn="base">
              <a:buFontTx/>
              <a:buChar char="-"/>
            </a:pP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іноземні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доходи 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межами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4082"/>
          </a:xfrm>
        </p:spPr>
        <p:txBody>
          <a:bodyPr>
            <a:noAutofit/>
          </a:bodyPr>
          <a:lstStyle/>
          <a:p>
            <a:r>
              <a:rPr lang="uk-UA" sz="3000" dirty="0">
                <a:solidFill>
                  <a:srgbClr val="C00000"/>
                </a:solidFill>
                <a:effectLst/>
                <a:latin typeface="+mn-lt"/>
              </a:rPr>
              <a:t>ПЛАТНИКАМИ ПОДАТКУ Є (ст.162 ПК України):</a:t>
            </a:r>
          </a:p>
        </p:txBody>
      </p:sp>
      <p:pic>
        <p:nvPicPr>
          <p:cNvPr id="3" name="Рисунок 2" descr="резиден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3143240" cy="17240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2204864"/>
            <a:ext cx="2917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/>
              <a:t>Фізична особа-резидент</a:t>
            </a:r>
          </a:p>
        </p:txBody>
      </p:sp>
      <p:pic>
        <p:nvPicPr>
          <p:cNvPr id="5" name="Рисунок 4" descr="нерезиден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714356"/>
            <a:ext cx="2751584" cy="17251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72066" y="2143116"/>
            <a:ext cx="2981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Фізична особа-нерезидент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852936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700" b="1" dirty="0">
                <a:solidFill>
                  <a:srgbClr val="C00000"/>
                </a:solidFill>
              </a:rPr>
              <a:t>ОБ</a:t>
            </a:r>
            <a:r>
              <a:rPr lang="uk-UA" sz="2700" b="1" dirty="0">
                <a:solidFill>
                  <a:srgbClr val="C00000"/>
                </a:solidFill>
                <a:latin typeface="Times New Roman"/>
                <a:cs typeface="Times New Roman"/>
              </a:rPr>
              <a:t>’</a:t>
            </a:r>
            <a:r>
              <a:rPr lang="uk-UA" sz="2700" b="1" dirty="0">
                <a:solidFill>
                  <a:srgbClr val="C00000"/>
                </a:solidFill>
              </a:rPr>
              <a:t>ЄКТОМ ОПОДАТКУВАННЯ Є (ст.163 ПК України):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4" grpId="0"/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агетная рамка 7"/>
          <p:cNvSpPr/>
          <p:nvPr/>
        </p:nvSpPr>
        <p:spPr>
          <a:xfrm>
            <a:off x="176139" y="1527129"/>
            <a:ext cx="7967761" cy="5116581"/>
          </a:xfrm>
          <a:prstGeom prst="bevel">
            <a:avLst>
              <a:gd name="adj" fmla="val 18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85720" y="2357430"/>
            <a:ext cx="7715304" cy="7143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/>
              <a:t>-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суми винагород та інших виплат, нарахованих платнику податку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85720" y="1714488"/>
            <a:ext cx="7786742" cy="4320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/>
              <a:t>-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доходи у вигляді заробітної плати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285720" y="3214686"/>
            <a:ext cx="7715304" cy="78581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доходи від продажу об'єктів майнових і немайнових прав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лок-схема: знак завершения 13"/>
          <p:cNvSpPr/>
          <p:nvPr/>
        </p:nvSpPr>
        <p:spPr>
          <a:xfrm>
            <a:off x="285720" y="357166"/>
            <a:ext cx="7848872" cy="714380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загального місячного (річного) оподатковуваного доходу платника податку включаються</a:t>
            </a:r>
            <a:endParaRPr lang="uk-UA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285720" y="4214818"/>
            <a:ext cx="7715304" cy="35719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/>
              <a:t>-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дохід від надання майна в лізинг, оренду 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214282" y="5286388"/>
            <a:ext cx="7929618" cy="7143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/>
              <a:t>-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дохід у вигляді вартості успадкованого чи отриманого у дарунок майна.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85720" y="4714884"/>
            <a:ext cx="7786742" cy="4320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/>
              <a:t>-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пасивні доходи, доходи у вигляді виграшів, призів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285720" y="6143644"/>
            <a:ext cx="7786742" cy="714356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/>
              <a:t>-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дохід у вигляді неустойки, відшкодування матеріальної або немайнової шкоди.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08095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</TotalTime>
  <Words>504</Words>
  <Application>Microsoft Macintosh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Segoe UI Symbol</vt:lpstr>
      <vt:lpstr>Times New Roman</vt:lpstr>
      <vt:lpstr>Trebuchet MS</vt:lpstr>
      <vt:lpstr>Wingdings 3</vt:lpstr>
      <vt:lpstr>Аспект</vt:lpstr>
      <vt:lpstr>ПОДАТОК НА ДОХОДИ ФІЗИЧНИХ ОСІБ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ПЛАТНИКАМИ ПОДАТКУ Є (ст.162 ПК України):</vt:lpstr>
      <vt:lpstr>Презентация PowerPoint</vt:lpstr>
      <vt:lpstr>Презентация PowerPoint</vt:lpstr>
      <vt:lpstr>СТАВКА ПДФО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ПОДАТОК НА ДОХОДИ ФІЗИЧНИХ ОСІБ</dc:title>
  <dc:creator>максим</dc:creator>
  <cp:lastModifiedBy>Microsoft Office User</cp:lastModifiedBy>
  <cp:revision>23</cp:revision>
  <dcterms:created xsi:type="dcterms:W3CDTF">2019-10-27T14:58:10Z</dcterms:created>
  <dcterms:modified xsi:type="dcterms:W3CDTF">2025-04-21T11:28:11Z</dcterms:modified>
</cp:coreProperties>
</file>