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22"/>
  </p:notesMasterIdLst>
  <p:sldIdLst>
    <p:sldId id="256" r:id="rId2"/>
    <p:sldId id="257" r:id="rId3"/>
    <p:sldId id="369" r:id="rId4"/>
    <p:sldId id="261" r:id="rId5"/>
    <p:sldId id="262" r:id="rId6"/>
    <p:sldId id="263" r:id="rId7"/>
    <p:sldId id="372" r:id="rId8"/>
    <p:sldId id="373" r:id="rId9"/>
    <p:sldId id="314" r:id="rId10"/>
    <p:sldId id="322" r:id="rId11"/>
    <p:sldId id="329" r:id="rId12"/>
    <p:sldId id="333" r:id="rId13"/>
    <p:sldId id="340" r:id="rId14"/>
    <p:sldId id="349" r:id="rId15"/>
    <p:sldId id="382" r:id="rId16"/>
    <p:sldId id="383" r:id="rId17"/>
    <p:sldId id="384" r:id="rId18"/>
    <p:sldId id="385" r:id="rId19"/>
    <p:sldId id="381" r:id="rId20"/>
    <p:sldId id="3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9290"/>
    <a:srgbClr val="D3E527"/>
    <a:srgbClr val="58C349"/>
    <a:srgbClr val="CC66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 varScale="1">
        <p:scale>
          <a:sx n="67" d="100"/>
          <a:sy n="67" d="100"/>
        </p:scale>
        <p:origin x="14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8F6CD-9B9F-4220-8E83-71C7FCEB209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C576E9-9834-40E7-A23E-9F098E4FD3A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Об'єктом</a:t>
          </a:r>
          <a:r>
            <a:rPr lang="ru-RU" b="1" dirty="0" smtClean="0"/>
            <a:t> </a:t>
          </a:r>
          <a:r>
            <a:rPr lang="ru-RU" b="1" dirty="0" err="1" smtClean="0"/>
            <a:t>оподаткування</a:t>
          </a:r>
          <a:r>
            <a:rPr lang="ru-RU" b="1" dirty="0" smtClean="0"/>
            <a:t> рентною платою за </a:t>
          </a:r>
          <a:r>
            <a:rPr lang="ru-RU" b="1" dirty="0" err="1" smtClean="0"/>
            <a:t>спеціальне</a:t>
          </a:r>
          <a:r>
            <a:rPr lang="ru-RU" b="1" dirty="0" smtClean="0"/>
            <a:t> </a:t>
          </a:r>
          <a:r>
            <a:rPr lang="ru-RU" b="1" dirty="0" err="1" smtClean="0"/>
            <a:t>використання</a:t>
          </a:r>
          <a:r>
            <a:rPr lang="ru-RU" b="1" dirty="0" smtClean="0"/>
            <a:t> води </a:t>
          </a:r>
          <a:r>
            <a:rPr lang="ru-RU" b="1" dirty="0" err="1" smtClean="0"/>
            <a:t>є</a:t>
          </a:r>
          <a:r>
            <a:rPr lang="ru-RU" b="1" dirty="0" smtClean="0"/>
            <a:t> </a:t>
          </a:r>
          <a:endParaRPr lang="ru-RU" b="1" dirty="0"/>
        </a:p>
      </dgm:t>
    </dgm:pt>
    <dgm:pt modelId="{EBF73EC1-9217-4987-AFED-48752D375AC7}" type="parTrans" cxnId="{11E627B6-176E-469C-B955-B6A5E20D749B}">
      <dgm:prSet/>
      <dgm:spPr/>
      <dgm:t>
        <a:bodyPr/>
        <a:lstStyle/>
        <a:p>
          <a:endParaRPr lang="ru-RU"/>
        </a:p>
      </dgm:t>
    </dgm:pt>
    <dgm:pt modelId="{FBA411C8-6A6D-42EC-91C4-90BB3F65FC83}" type="sibTrans" cxnId="{11E627B6-176E-469C-B955-B6A5E20D749B}">
      <dgm:prSet/>
      <dgm:spPr/>
      <dgm:t>
        <a:bodyPr/>
        <a:lstStyle/>
        <a:p>
          <a:endParaRPr lang="ru-RU"/>
        </a:p>
      </dgm:t>
    </dgm:pt>
    <dgm:pt modelId="{CF0EA71C-5CCA-41CA-B344-0144567F6924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фактичний</a:t>
          </a:r>
          <a:r>
            <a:rPr lang="ru-RU" b="1" dirty="0" smtClean="0"/>
            <a:t> </a:t>
          </a:r>
          <a:r>
            <a:rPr lang="ru-RU" b="1" dirty="0" err="1" smtClean="0"/>
            <a:t>обсяг</a:t>
          </a:r>
          <a:r>
            <a:rPr lang="ru-RU" b="1" dirty="0" smtClean="0"/>
            <a:t> води, </a:t>
          </a:r>
          <a:endParaRPr lang="ru-RU" b="1" dirty="0"/>
        </a:p>
      </dgm:t>
    </dgm:pt>
    <dgm:pt modelId="{05BE1CBD-E234-49FB-840A-4F82F587CAE8}" type="parTrans" cxnId="{EB70E38F-8FEF-41C5-9066-1F66DC3C52DA}">
      <dgm:prSet/>
      <dgm:spPr/>
      <dgm:t>
        <a:bodyPr/>
        <a:lstStyle/>
        <a:p>
          <a:endParaRPr lang="ru-RU"/>
        </a:p>
      </dgm:t>
    </dgm:pt>
    <dgm:pt modelId="{4762AC48-B014-48EB-BF1D-341EF3964800}" type="sibTrans" cxnId="{EB70E38F-8FEF-41C5-9066-1F66DC3C52DA}">
      <dgm:prSet/>
      <dgm:spPr/>
      <dgm:t>
        <a:bodyPr/>
        <a:lstStyle/>
        <a:p>
          <a:endParaRPr lang="ru-RU"/>
        </a:p>
      </dgm:t>
    </dgm:pt>
    <dgm:pt modelId="{B3DF3A4F-9F4E-4A40-83A7-52070C09073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який</a:t>
          </a:r>
          <a:r>
            <a:rPr lang="ru-RU" b="1" dirty="0" smtClean="0"/>
            <a:t> </a:t>
          </a:r>
          <a:r>
            <a:rPr lang="ru-RU" b="1" dirty="0" err="1" smtClean="0"/>
            <a:t>використовують</a:t>
          </a:r>
          <a:r>
            <a:rPr lang="ru-RU" b="1" dirty="0" smtClean="0"/>
            <a:t> </a:t>
          </a:r>
          <a:r>
            <a:rPr lang="ru-RU" b="1" dirty="0" err="1" smtClean="0"/>
            <a:t>водокористувачі</a:t>
          </a:r>
          <a:r>
            <a:rPr lang="ru-RU" b="1" dirty="0" smtClean="0"/>
            <a:t>, </a:t>
          </a:r>
          <a:endParaRPr lang="ru-RU" b="1" dirty="0"/>
        </a:p>
      </dgm:t>
    </dgm:pt>
    <dgm:pt modelId="{89DFFDA0-5E41-4C82-8406-E29679AD745F}" type="parTrans" cxnId="{50397197-D19C-4308-9248-D63B7A3092D1}">
      <dgm:prSet/>
      <dgm:spPr/>
      <dgm:t>
        <a:bodyPr/>
        <a:lstStyle/>
        <a:p>
          <a:endParaRPr lang="ru-RU"/>
        </a:p>
      </dgm:t>
    </dgm:pt>
    <dgm:pt modelId="{55E7FD37-1B37-4158-9136-C82BB696449B}" type="sibTrans" cxnId="{50397197-D19C-4308-9248-D63B7A3092D1}">
      <dgm:prSet/>
      <dgm:spPr/>
      <dgm:t>
        <a:bodyPr/>
        <a:lstStyle/>
        <a:p>
          <a:endParaRPr lang="ru-RU"/>
        </a:p>
      </dgm:t>
    </dgm:pt>
    <dgm:pt modelId="{30E12999-F805-4F81-B977-4711A592242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урахуванням</a:t>
          </a:r>
          <a:r>
            <a:rPr lang="ru-RU" b="1" dirty="0" smtClean="0"/>
            <a:t> </a:t>
          </a:r>
          <a:r>
            <a:rPr lang="ru-RU" b="1" dirty="0" err="1" smtClean="0"/>
            <a:t>обсягу</a:t>
          </a:r>
          <a:r>
            <a:rPr lang="ru-RU" b="1" dirty="0" smtClean="0"/>
            <a:t> </a:t>
          </a:r>
          <a:r>
            <a:rPr lang="ru-RU" b="1" dirty="0" err="1" smtClean="0"/>
            <a:t>втрат</a:t>
          </a:r>
          <a:r>
            <a:rPr lang="ru-RU" b="1" dirty="0" smtClean="0"/>
            <a:t> води в </a:t>
          </a:r>
          <a:r>
            <a:rPr lang="ru-RU" b="1" dirty="0" err="1" smtClean="0"/>
            <a:t>їх</a:t>
          </a:r>
          <a:r>
            <a:rPr lang="ru-RU" b="1" dirty="0" smtClean="0"/>
            <a:t> системах </a:t>
          </a:r>
          <a:r>
            <a:rPr lang="ru-RU" b="1" dirty="0" err="1" smtClean="0"/>
            <a:t>водопостачання</a:t>
          </a:r>
          <a:r>
            <a:rPr lang="ru-RU" b="1" dirty="0" smtClean="0"/>
            <a:t>.</a:t>
          </a:r>
          <a:endParaRPr lang="ru-RU" b="1" dirty="0"/>
        </a:p>
      </dgm:t>
    </dgm:pt>
    <dgm:pt modelId="{DF9F0400-3086-4A72-90D4-F3C3F3AC81B1}" type="parTrans" cxnId="{2A17B9A1-77D8-42F0-8136-FCAF9B918EF7}">
      <dgm:prSet/>
      <dgm:spPr/>
      <dgm:t>
        <a:bodyPr/>
        <a:lstStyle/>
        <a:p>
          <a:endParaRPr lang="ru-RU"/>
        </a:p>
      </dgm:t>
    </dgm:pt>
    <dgm:pt modelId="{C35F90A3-DEDB-47EC-8205-D4E80D68ED3E}" type="sibTrans" cxnId="{2A17B9A1-77D8-42F0-8136-FCAF9B918EF7}">
      <dgm:prSet/>
      <dgm:spPr/>
      <dgm:t>
        <a:bodyPr/>
        <a:lstStyle/>
        <a:p>
          <a:endParaRPr lang="ru-RU"/>
        </a:p>
      </dgm:t>
    </dgm:pt>
    <dgm:pt modelId="{A0F66D7F-D441-408B-89F5-1A3B15125389}" type="pres">
      <dgm:prSet presAssocID="{BDF8F6CD-9B9F-4220-8E83-71C7FCEB20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D9B890-9846-44D3-AA0C-1DDB08C3D572}" type="pres">
      <dgm:prSet presAssocID="{30E12999-F805-4F81-B977-4711A5922429}" presName="boxAndChildren" presStyleCnt="0"/>
      <dgm:spPr/>
    </dgm:pt>
    <dgm:pt modelId="{9731DDC7-0B91-45FF-8BC7-B01FD6514D42}" type="pres">
      <dgm:prSet presAssocID="{30E12999-F805-4F81-B977-4711A5922429}" presName="parentTextBox" presStyleLbl="node1" presStyleIdx="0" presStyleCnt="4"/>
      <dgm:spPr/>
      <dgm:t>
        <a:bodyPr/>
        <a:lstStyle/>
        <a:p>
          <a:endParaRPr lang="ru-RU"/>
        </a:p>
      </dgm:t>
    </dgm:pt>
    <dgm:pt modelId="{8DF17173-0A3C-40A7-A6DB-4E986B10CD2B}" type="pres">
      <dgm:prSet presAssocID="{55E7FD37-1B37-4158-9136-C82BB696449B}" presName="sp" presStyleCnt="0"/>
      <dgm:spPr/>
    </dgm:pt>
    <dgm:pt modelId="{E59A494E-F23D-4064-BA3F-9E107964B220}" type="pres">
      <dgm:prSet presAssocID="{B3DF3A4F-9F4E-4A40-83A7-52070C090737}" presName="arrowAndChildren" presStyleCnt="0"/>
      <dgm:spPr/>
    </dgm:pt>
    <dgm:pt modelId="{78698099-5352-4C1B-8872-EC3891A93329}" type="pres">
      <dgm:prSet presAssocID="{B3DF3A4F-9F4E-4A40-83A7-52070C090737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B7A53730-8321-43B4-B25E-9F953286A22D}" type="pres">
      <dgm:prSet presAssocID="{4762AC48-B014-48EB-BF1D-341EF3964800}" presName="sp" presStyleCnt="0"/>
      <dgm:spPr/>
    </dgm:pt>
    <dgm:pt modelId="{3A4D6806-5CEF-4A8B-9F62-F2753CA168AE}" type="pres">
      <dgm:prSet presAssocID="{CF0EA71C-5CCA-41CA-B344-0144567F6924}" presName="arrowAndChildren" presStyleCnt="0"/>
      <dgm:spPr/>
    </dgm:pt>
    <dgm:pt modelId="{6659AFFD-95B7-4432-A755-60C14B09546F}" type="pres">
      <dgm:prSet presAssocID="{CF0EA71C-5CCA-41CA-B344-0144567F6924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8D8C0A50-92B1-449D-A59F-F92042F0016A}" type="pres">
      <dgm:prSet presAssocID="{FBA411C8-6A6D-42EC-91C4-90BB3F65FC83}" presName="sp" presStyleCnt="0"/>
      <dgm:spPr/>
    </dgm:pt>
    <dgm:pt modelId="{939EE731-AF1F-4F58-9FC1-3697A5D106F6}" type="pres">
      <dgm:prSet presAssocID="{6FC576E9-9834-40E7-A23E-9F098E4FD3AA}" presName="arrowAndChildren" presStyleCnt="0"/>
      <dgm:spPr/>
    </dgm:pt>
    <dgm:pt modelId="{666C28BA-454E-40F4-9ECB-812357360BF5}" type="pres">
      <dgm:prSet presAssocID="{6FC576E9-9834-40E7-A23E-9F098E4FD3AA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0E202505-F652-444E-9535-CB900982BE07}" type="presOf" srcId="{6FC576E9-9834-40E7-A23E-9F098E4FD3AA}" destId="{666C28BA-454E-40F4-9ECB-812357360BF5}" srcOrd="0" destOrd="0" presId="urn:microsoft.com/office/officeart/2005/8/layout/process4"/>
    <dgm:cxn modelId="{50397197-D19C-4308-9248-D63B7A3092D1}" srcId="{BDF8F6CD-9B9F-4220-8E83-71C7FCEB2093}" destId="{B3DF3A4F-9F4E-4A40-83A7-52070C090737}" srcOrd="2" destOrd="0" parTransId="{89DFFDA0-5E41-4C82-8406-E29679AD745F}" sibTransId="{55E7FD37-1B37-4158-9136-C82BB696449B}"/>
    <dgm:cxn modelId="{621C4F72-59A1-403A-90CD-0BC6C11C21B2}" type="presOf" srcId="{BDF8F6CD-9B9F-4220-8E83-71C7FCEB2093}" destId="{A0F66D7F-D441-408B-89F5-1A3B15125389}" srcOrd="0" destOrd="0" presId="urn:microsoft.com/office/officeart/2005/8/layout/process4"/>
    <dgm:cxn modelId="{61AD9223-6C33-43A1-B1BF-A055588F7BF5}" type="presOf" srcId="{B3DF3A4F-9F4E-4A40-83A7-52070C090737}" destId="{78698099-5352-4C1B-8872-EC3891A93329}" srcOrd="0" destOrd="0" presId="urn:microsoft.com/office/officeart/2005/8/layout/process4"/>
    <dgm:cxn modelId="{CE1A191E-D800-4B27-95AA-3443593DC8F5}" type="presOf" srcId="{30E12999-F805-4F81-B977-4711A5922429}" destId="{9731DDC7-0B91-45FF-8BC7-B01FD6514D42}" srcOrd="0" destOrd="0" presId="urn:microsoft.com/office/officeart/2005/8/layout/process4"/>
    <dgm:cxn modelId="{F8F631FB-04B0-4335-8E06-6A60B2C8F7E3}" type="presOf" srcId="{CF0EA71C-5CCA-41CA-B344-0144567F6924}" destId="{6659AFFD-95B7-4432-A755-60C14B09546F}" srcOrd="0" destOrd="0" presId="urn:microsoft.com/office/officeart/2005/8/layout/process4"/>
    <dgm:cxn modelId="{EB70E38F-8FEF-41C5-9066-1F66DC3C52DA}" srcId="{BDF8F6CD-9B9F-4220-8E83-71C7FCEB2093}" destId="{CF0EA71C-5CCA-41CA-B344-0144567F6924}" srcOrd="1" destOrd="0" parTransId="{05BE1CBD-E234-49FB-840A-4F82F587CAE8}" sibTransId="{4762AC48-B014-48EB-BF1D-341EF3964800}"/>
    <dgm:cxn modelId="{2A17B9A1-77D8-42F0-8136-FCAF9B918EF7}" srcId="{BDF8F6CD-9B9F-4220-8E83-71C7FCEB2093}" destId="{30E12999-F805-4F81-B977-4711A5922429}" srcOrd="3" destOrd="0" parTransId="{DF9F0400-3086-4A72-90D4-F3C3F3AC81B1}" sibTransId="{C35F90A3-DEDB-47EC-8205-D4E80D68ED3E}"/>
    <dgm:cxn modelId="{11E627B6-176E-469C-B955-B6A5E20D749B}" srcId="{BDF8F6CD-9B9F-4220-8E83-71C7FCEB2093}" destId="{6FC576E9-9834-40E7-A23E-9F098E4FD3AA}" srcOrd="0" destOrd="0" parTransId="{EBF73EC1-9217-4987-AFED-48752D375AC7}" sibTransId="{FBA411C8-6A6D-42EC-91C4-90BB3F65FC83}"/>
    <dgm:cxn modelId="{7B8FCA55-ABF1-41F1-A731-14D82ED98882}" type="presParOf" srcId="{A0F66D7F-D441-408B-89F5-1A3B15125389}" destId="{B6D9B890-9846-44D3-AA0C-1DDB08C3D572}" srcOrd="0" destOrd="0" presId="urn:microsoft.com/office/officeart/2005/8/layout/process4"/>
    <dgm:cxn modelId="{DE08765F-3D91-40B6-AE67-534817BBF5FC}" type="presParOf" srcId="{B6D9B890-9846-44D3-AA0C-1DDB08C3D572}" destId="{9731DDC7-0B91-45FF-8BC7-B01FD6514D42}" srcOrd="0" destOrd="0" presId="urn:microsoft.com/office/officeart/2005/8/layout/process4"/>
    <dgm:cxn modelId="{5BCE3BC8-416F-4BFB-A596-DD91E4ACA849}" type="presParOf" srcId="{A0F66D7F-D441-408B-89F5-1A3B15125389}" destId="{8DF17173-0A3C-40A7-A6DB-4E986B10CD2B}" srcOrd="1" destOrd="0" presId="urn:microsoft.com/office/officeart/2005/8/layout/process4"/>
    <dgm:cxn modelId="{CDBA1DBB-72BE-4DBD-A60D-448806A6BD1A}" type="presParOf" srcId="{A0F66D7F-D441-408B-89F5-1A3B15125389}" destId="{E59A494E-F23D-4064-BA3F-9E107964B220}" srcOrd="2" destOrd="0" presId="urn:microsoft.com/office/officeart/2005/8/layout/process4"/>
    <dgm:cxn modelId="{D383522F-EF2F-4012-82FD-97A6286BA4CE}" type="presParOf" srcId="{E59A494E-F23D-4064-BA3F-9E107964B220}" destId="{78698099-5352-4C1B-8872-EC3891A93329}" srcOrd="0" destOrd="0" presId="urn:microsoft.com/office/officeart/2005/8/layout/process4"/>
    <dgm:cxn modelId="{C05222E9-817A-40E9-9F26-936075AB40F7}" type="presParOf" srcId="{A0F66D7F-D441-408B-89F5-1A3B15125389}" destId="{B7A53730-8321-43B4-B25E-9F953286A22D}" srcOrd="3" destOrd="0" presId="urn:microsoft.com/office/officeart/2005/8/layout/process4"/>
    <dgm:cxn modelId="{3D4D6EF7-8F93-4420-8DBB-C7E3A7E70CCF}" type="presParOf" srcId="{A0F66D7F-D441-408B-89F5-1A3B15125389}" destId="{3A4D6806-5CEF-4A8B-9F62-F2753CA168AE}" srcOrd="4" destOrd="0" presId="urn:microsoft.com/office/officeart/2005/8/layout/process4"/>
    <dgm:cxn modelId="{FEC454FE-75B4-4903-B874-1F721CC38F63}" type="presParOf" srcId="{3A4D6806-5CEF-4A8B-9F62-F2753CA168AE}" destId="{6659AFFD-95B7-4432-A755-60C14B09546F}" srcOrd="0" destOrd="0" presId="urn:microsoft.com/office/officeart/2005/8/layout/process4"/>
    <dgm:cxn modelId="{FA686D71-965E-4743-8423-C669F26996AD}" type="presParOf" srcId="{A0F66D7F-D441-408B-89F5-1A3B15125389}" destId="{8D8C0A50-92B1-449D-A59F-F92042F0016A}" srcOrd="5" destOrd="0" presId="urn:microsoft.com/office/officeart/2005/8/layout/process4"/>
    <dgm:cxn modelId="{A35ECF62-495B-4770-AC15-A00E88EBD9B8}" type="presParOf" srcId="{A0F66D7F-D441-408B-89F5-1A3B15125389}" destId="{939EE731-AF1F-4F58-9FC1-3697A5D106F6}" srcOrd="6" destOrd="0" presId="urn:microsoft.com/office/officeart/2005/8/layout/process4"/>
    <dgm:cxn modelId="{755EC99D-0457-4FC2-B9B6-E594B5FC2045}" type="presParOf" srcId="{939EE731-AF1F-4F58-9FC1-3697A5D106F6}" destId="{666C28BA-454E-40F4-9ECB-812357360BF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C456A4-C42D-4E07-A901-5F5935AB625B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64B84B69-53D3-4357-B03A-BDB3E9EAB094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Ставки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заготівлю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деревини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застосовуються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урахуванням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лісів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поясами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розрядами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40F967-42C4-4C77-B4BB-B805825D8210}" type="parTrans" cxnId="{B8969228-AC09-4DB1-8D86-48F3095AB5A7}">
      <dgm:prSet/>
      <dgm:spPr/>
      <dgm:t>
        <a:bodyPr/>
        <a:lstStyle/>
        <a:p>
          <a:endParaRPr lang="ru-RU"/>
        </a:p>
      </dgm:t>
    </dgm:pt>
    <dgm:pt modelId="{31719E4D-B825-4D9F-A0AE-DF124933D824}" type="sibTrans" cxnId="{B8969228-AC09-4DB1-8D86-48F3095AB5A7}">
      <dgm:prSet/>
      <dgm:spPr/>
      <dgm:t>
        <a:bodyPr/>
        <a:lstStyle/>
        <a:p>
          <a:endParaRPr lang="ru-RU"/>
        </a:p>
      </dgm:t>
    </dgm:pt>
    <dgm:pt modelId="{61E6CB7B-182B-40A8-829F-B2B6BB9636D3}" type="pres">
      <dgm:prSet presAssocID="{9DC456A4-C42D-4E07-A901-5F5935AB625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B19503-C083-4228-8D94-A8FEB5A79AEB}" type="pres">
      <dgm:prSet presAssocID="{9DC456A4-C42D-4E07-A901-5F5935AB625B}" presName="arrow" presStyleLbl="bgShp" presStyleIdx="0" presStyleCnt="1"/>
      <dgm:spPr/>
    </dgm:pt>
    <dgm:pt modelId="{8E9D1487-A005-425F-AC32-02CF9652856F}" type="pres">
      <dgm:prSet presAssocID="{9DC456A4-C42D-4E07-A901-5F5935AB625B}" presName="linearProcess" presStyleCnt="0"/>
      <dgm:spPr/>
    </dgm:pt>
    <dgm:pt modelId="{86C642E8-34A8-4034-8C32-4952234B1ACC}" type="pres">
      <dgm:prSet presAssocID="{64B84B69-53D3-4357-B03A-BDB3E9EAB094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60EFCE-A8EB-4589-884F-22DBBDA9AE47}" type="presOf" srcId="{64B84B69-53D3-4357-B03A-BDB3E9EAB094}" destId="{86C642E8-34A8-4034-8C32-4952234B1ACC}" srcOrd="0" destOrd="0" presId="urn:microsoft.com/office/officeart/2005/8/layout/hProcess9"/>
    <dgm:cxn modelId="{B8969228-AC09-4DB1-8D86-48F3095AB5A7}" srcId="{9DC456A4-C42D-4E07-A901-5F5935AB625B}" destId="{64B84B69-53D3-4357-B03A-BDB3E9EAB094}" srcOrd="0" destOrd="0" parTransId="{0540F967-42C4-4C77-B4BB-B805825D8210}" sibTransId="{31719E4D-B825-4D9F-A0AE-DF124933D824}"/>
    <dgm:cxn modelId="{8FDA8491-E978-4E9B-BBEB-A61588075D7F}" type="presOf" srcId="{9DC456A4-C42D-4E07-A901-5F5935AB625B}" destId="{61E6CB7B-182B-40A8-829F-B2B6BB9636D3}" srcOrd="0" destOrd="0" presId="urn:microsoft.com/office/officeart/2005/8/layout/hProcess9"/>
    <dgm:cxn modelId="{DFFA1547-BE3D-45C2-95F0-234C7A2B4EFF}" type="presParOf" srcId="{61E6CB7B-182B-40A8-829F-B2B6BB9636D3}" destId="{46B19503-C083-4228-8D94-A8FEB5A79AEB}" srcOrd="0" destOrd="0" presId="urn:microsoft.com/office/officeart/2005/8/layout/hProcess9"/>
    <dgm:cxn modelId="{8195175F-5C35-4944-A2EF-16DDCCA48F82}" type="presParOf" srcId="{61E6CB7B-182B-40A8-829F-B2B6BB9636D3}" destId="{8E9D1487-A005-425F-AC32-02CF9652856F}" srcOrd="1" destOrd="0" presId="urn:microsoft.com/office/officeart/2005/8/layout/hProcess9"/>
    <dgm:cxn modelId="{DFC9F24A-A8E3-4402-A2D9-9C4B6FF16266}" type="presParOf" srcId="{8E9D1487-A005-425F-AC32-02CF9652856F}" destId="{86C642E8-34A8-4034-8C32-4952234B1AC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ADDEC3-5BBD-48FA-9950-D2ECDEEBCB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702309D-DED8-4AAE-916F-0A7A1BEF1F19}">
      <dgm:prSet/>
      <dgm:spPr/>
      <dgm:t>
        <a:bodyPr/>
        <a:lstStyle/>
        <a:p>
          <a:pPr algn="ctr" rtl="0"/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Порядок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нарахування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податкових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зобов'язань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спеціальне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i="0" u="none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endParaRPr lang="ru-RU" b="1" i="0" u="none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D2D688-5C24-4650-978F-4C3E0F7FE301}" type="parTrans" cxnId="{EBAF7F24-B2B5-48A7-B2AD-8AD7668E85EE}">
      <dgm:prSet/>
      <dgm:spPr/>
      <dgm:t>
        <a:bodyPr/>
        <a:lstStyle/>
        <a:p>
          <a:endParaRPr lang="ru-RU"/>
        </a:p>
      </dgm:t>
    </dgm:pt>
    <dgm:pt modelId="{738059E8-A901-4FE3-93C0-D7CD4CD22B4B}" type="sibTrans" cxnId="{EBAF7F24-B2B5-48A7-B2AD-8AD7668E85EE}">
      <dgm:prSet/>
      <dgm:spPr/>
      <dgm:t>
        <a:bodyPr/>
        <a:lstStyle/>
        <a:p>
          <a:endParaRPr lang="ru-RU"/>
        </a:p>
      </dgm:t>
    </dgm:pt>
    <dgm:pt modelId="{95945E2E-2FC8-4AF0-9CF0-62232C0CB2FB}">
      <dgm:prSet/>
      <dgm:spPr/>
      <dgm:t>
        <a:bodyPr/>
        <a:lstStyle/>
        <a:p>
          <a:pPr algn="just" rtl="0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Сума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обчислюється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суб'єктами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видають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спеціальні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дозволи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зазначається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таких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дозволах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7FB8C-9F8D-42C1-B977-23B5C54C9085}" type="parTrans" cxnId="{30DE6811-2DAF-4BA3-AC19-3F1295218A0A}">
      <dgm:prSet/>
      <dgm:spPr/>
      <dgm:t>
        <a:bodyPr/>
        <a:lstStyle/>
        <a:p>
          <a:endParaRPr lang="ru-RU"/>
        </a:p>
      </dgm:t>
    </dgm:pt>
    <dgm:pt modelId="{CF267AEB-C717-4215-9F24-9A40DF70857C}" type="sibTrans" cxnId="{30DE6811-2DAF-4BA3-AC19-3F1295218A0A}">
      <dgm:prSet/>
      <dgm:spPr/>
      <dgm:t>
        <a:bodyPr/>
        <a:lstStyle/>
        <a:p>
          <a:endParaRPr lang="ru-RU"/>
        </a:p>
      </dgm:t>
    </dgm:pt>
    <dgm:pt modelId="{A727C402-0F18-4E59-B3D4-DC52A2673EFA}" type="pres">
      <dgm:prSet presAssocID="{E9ADDEC3-5BBD-48FA-9950-D2ECDEEBCB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9FAAA0-DA16-48A9-872A-214B8C9FBB40}" type="pres">
      <dgm:prSet presAssocID="{8702309D-DED8-4AAE-916F-0A7A1BEF1F1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550E5E-045A-465C-AC65-BDE82EC4B11D}" type="pres">
      <dgm:prSet presAssocID="{738059E8-A901-4FE3-93C0-D7CD4CD22B4B}" presName="spacer" presStyleCnt="0"/>
      <dgm:spPr/>
      <dgm:t>
        <a:bodyPr/>
        <a:lstStyle/>
        <a:p>
          <a:endParaRPr lang="ru-RU"/>
        </a:p>
      </dgm:t>
    </dgm:pt>
    <dgm:pt modelId="{47F5E6DE-F161-46B1-A116-D683882BB843}" type="pres">
      <dgm:prSet presAssocID="{95945E2E-2FC8-4AF0-9CF0-62232C0CB2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2707CF-B1A2-4AFC-A5BE-D0AF4A4587FD}" type="presOf" srcId="{8702309D-DED8-4AAE-916F-0A7A1BEF1F19}" destId="{869FAAA0-DA16-48A9-872A-214B8C9FBB40}" srcOrd="0" destOrd="0" presId="urn:microsoft.com/office/officeart/2005/8/layout/vList2"/>
    <dgm:cxn modelId="{26F2A68A-7FCB-4314-A61B-A44795D501C8}" type="presOf" srcId="{E9ADDEC3-5BBD-48FA-9950-D2ECDEEBCB91}" destId="{A727C402-0F18-4E59-B3D4-DC52A2673EFA}" srcOrd="0" destOrd="0" presId="urn:microsoft.com/office/officeart/2005/8/layout/vList2"/>
    <dgm:cxn modelId="{30DE6811-2DAF-4BA3-AC19-3F1295218A0A}" srcId="{E9ADDEC3-5BBD-48FA-9950-D2ECDEEBCB91}" destId="{95945E2E-2FC8-4AF0-9CF0-62232C0CB2FB}" srcOrd="1" destOrd="0" parTransId="{71A7FB8C-9F8D-42C1-B977-23B5C54C9085}" sibTransId="{CF267AEB-C717-4215-9F24-9A40DF70857C}"/>
    <dgm:cxn modelId="{EBAF7F24-B2B5-48A7-B2AD-8AD7668E85EE}" srcId="{E9ADDEC3-5BBD-48FA-9950-D2ECDEEBCB91}" destId="{8702309D-DED8-4AAE-916F-0A7A1BEF1F19}" srcOrd="0" destOrd="0" parTransId="{73D2D688-5C24-4650-978F-4C3E0F7FE301}" sibTransId="{738059E8-A901-4FE3-93C0-D7CD4CD22B4B}"/>
    <dgm:cxn modelId="{B76B7C68-3EB2-4BD2-9FCF-FA6441268881}" type="presOf" srcId="{95945E2E-2FC8-4AF0-9CF0-62232C0CB2FB}" destId="{47F5E6DE-F161-46B1-A116-D683882BB843}" srcOrd="0" destOrd="0" presId="urn:microsoft.com/office/officeart/2005/8/layout/vList2"/>
    <dgm:cxn modelId="{E49DD59E-6F63-4095-ABBC-B9BD9A081BA8}" type="presParOf" srcId="{A727C402-0F18-4E59-B3D4-DC52A2673EFA}" destId="{869FAAA0-DA16-48A9-872A-214B8C9FBB40}" srcOrd="0" destOrd="0" presId="urn:microsoft.com/office/officeart/2005/8/layout/vList2"/>
    <dgm:cxn modelId="{7175E009-67AC-42EB-A89A-1B0EE077454F}" type="presParOf" srcId="{A727C402-0F18-4E59-B3D4-DC52A2673EFA}" destId="{2E550E5E-045A-465C-AC65-BDE82EC4B11D}" srcOrd="1" destOrd="0" presId="urn:microsoft.com/office/officeart/2005/8/layout/vList2"/>
    <dgm:cxn modelId="{4975A86E-881C-4C20-885D-470A88E3A655}" type="presParOf" srcId="{A727C402-0F18-4E59-B3D4-DC52A2673EFA}" destId="{47F5E6DE-F161-46B1-A116-D683882BB84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2DCCC-4F52-4A3C-B984-ACD1CC24F91E}" type="doc">
      <dgm:prSet loTypeId="urn:microsoft.com/office/officeart/2005/8/layout/default" loCatId="list" qsTypeId="urn:microsoft.com/office/officeart/2005/8/quickstyle/simple2" qsCatId="simple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5C8D11B4-FC39-48BF-BD4E-96F384A349C0}">
      <dgm:prSet/>
      <dgm:spPr/>
      <dgm:t>
        <a:bodyPr/>
        <a:lstStyle/>
        <a:p>
          <a:pPr rtl="0"/>
          <a:r>
            <a:rPr lang="ru-RU" b="1" dirty="0" err="1" smtClean="0"/>
            <a:t>Об'єктом</a:t>
          </a:r>
          <a:r>
            <a:rPr lang="ru-RU" b="1" dirty="0" smtClean="0"/>
            <a:t> </a:t>
          </a:r>
          <a:r>
            <a:rPr lang="ru-RU" b="1" dirty="0" err="1" smtClean="0"/>
            <a:t>оподаткування</a:t>
          </a:r>
          <a:r>
            <a:rPr lang="ru-RU" b="1" dirty="0" smtClean="0"/>
            <a:t> рентною платою за </a:t>
          </a:r>
          <a:r>
            <a:rPr lang="ru-RU" b="1" dirty="0" err="1" smtClean="0"/>
            <a:t>спеціальне</a:t>
          </a:r>
          <a:r>
            <a:rPr lang="ru-RU" b="1" dirty="0" smtClean="0"/>
            <a:t> </a:t>
          </a:r>
          <a:r>
            <a:rPr lang="ru-RU" b="1" dirty="0" err="1" smtClean="0"/>
            <a:t>використання</a:t>
          </a:r>
          <a:r>
            <a:rPr lang="ru-RU" b="1" dirty="0" smtClean="0"/>
            <a:t> води без </a:t>
          </a:r>
          <a:r>
            <a:rPr lang="ru-RU" b="1" dirty="0" err="1" smtClean="0"/>
            <a:t>її</a:t>
          </a:r>
          <a:r>
            <a:rPr lang="ru-RU" b="1" dirty="0" smtClean="0"/>
            <a:t> </a:t>
          </a:r>
          <a:r>
            <a:rPr lang="ru-RU" b="1" dirty="0" err="1" smtClean="0"/>
            <a:t>вилучення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водних</a:t>
          </a:r>
          <a:r>
            <a:rPr lang="ru-RU" b="1" dirty="0" smtClean="0"/>
            <a:t> </a:t>
          </a:r>
          <a:r>
            <a:rPr lang="ru-RU" b="1" dirty="0" err="1" smtClean="0"/>
            <a:t>об'єктів</a:t>
          </a:r>
          <a:r>
            <a:rPr lang="ru-RU" b="1" dirty="0" smtClean="0"/>
            <a:t> є:</a:t>
          </a:r>
          <a:endParaRPr lang="ru-RU" b="1" dirty="0"/>
        </a:p>
      </dgm:t>
    </dgm:pt>
    <dgm:pt modelId="{D9B94D9F-8C48-410A-AFDA-0B9F75B0D233}" type="parTrans" cxnId="{E3A36558-F0D4-4A8E-8B06-ADC4791BC688}">
      <dgm:prSet/>
      <dgm:spPr/>
      <dgm:t>
        <a:bodyPr/>
        <a:lstStyle/>
        <a:p>
          <a:endParaRPr lang="ru-RU"/>
        </a:p>
      </dgm:t>
    </dgm:pt>
    <dgm:pt modelId="{5186DEA6-4721-4D1C-A2D4-DE334EF5F24C}" type="sibTrans" cxnId="{E3A36558-F0D4-4A8E-8B06-ADC4791BC688}">
      <dgm:prSet/>
      <dgm:spPr/>
      <dgm:t>
        <a:bodyPr/>
        <a:lstStyle/>
        <a:p>
          <a:endParaRPr lang="ru-RU"/>
        </a:p>
      </dgm:t>
    </dgm:pt>
    <dgm:pt modelId="{10D3C156-AB99-4B7F-A010-4C0E42AA8CF1}">
      <dgm:prSet/>
      <dgm:spPr/>
      <dgm:t>
        <a:bodyPr/>
        <a:lstStyle/>
        <a:p>
          <a:pPr rtl="0"/>
          <a:r>
            <a:rPr lang="ru-RU" b="1" dirty="0" smtClean="0"/>
            <a:t>для потреб </a:t>
          </a:r>
          <a:r>
            <a:rPr lang="ru-RU" b="1" dirty="0" err="1" smtClean="0"/>
            <a:t>гідроенергетики</a:t>
          </a:r>
          <a:r>
            <a:rPr lang="ru-RU" b="1" dirty="0" smtClean="0"/>
            <a:t> - </a:t>
          </a:r>
          <a:r>
            <a:rPr lang="ru-RU" b="1" dirty="0" err="1" smtClean="0"/>
            <a:t>фактичний</a:t>
          </a:r>
          <a:r>
            <a:rPr lang="ru-RU" b="1" dirty="0" smtClean="0"/>
            <a:t> </a:t>
          </a:r>
          <a:r>
            <a:rPr lang="ru-RU" b="1" dirty="0" err="1" smtClean="0"/>
            <a:t>обсяг</a:t>
          </a:r>
          <a:r>
            <a:rPr lang="ru-RU" b="1" dirty="0" smtClean="0"/>
            <a:t> води,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пропускається</a:t>
          </a:r>
          <a:r>
            <a:rPr lang="ru-RU" b="1" dirty="0" smtClean="0"/>
            <a:t> через </a:t>
          </a:r>
          <a:r>
            <a:rPr lang="ru-RU" b="1" dirty="0" err="1" smtClean="0"/>
            <a:t>турбіни</a:t>
          </a:r>
          <a:r>
            <a:rPr lang="ru-RU" b="1" dirty="0" smtClean="0"/>
            <a:t> </a:t>
          </a:r>
          <a:r>
            <a:rPr lang="ru-RU" b="1" dirty="0" err="1" smtClean="0"/>
            <a:t>гідроелектростанцій</a:t>
          </a:r>
          <a:r>
            <a:rPr lang="ru-RU" b="1" dirty="0" smtClean="0"/>
            <a:t> для </a:t>
          </a:r>
          <a:r>
            <a:rPr lang="ru-RU" b="1" dirty="0" err="1" smtClean="0"/>
            <a:t>вироблення</a:t>
          </a:r>
          <a:r>
            <a:rPr lang="ru-RU" b="1" dirty="0" smtClean="0"/>
            <a:t> </a:t>
          </a:r>
          <a:r>
            <a:rPr lang="ru-RU" b="1" dirty="0" err="1" smtClean="0"/>
            <a:t>електроенергії</a:t>
          </a:r>
          <a:r>
            <a:rPr lang="ru-RU" b="1" dirty="0" smtClean="0"/>
            <a:t>;</a:t>
          </a:r>
          <a:endParaRPr lang="ru-RU" b="1" dirty="0"/>
        </a:p>
      </dgm:t>
    </dgm:pt>
    <dgm:pt modelId="{F5C3A0AE-4C15-4E55-B689-528AC3863C90}" type="parTrans" cxnId="{E2B76C97-3736-4624-8CC5-0525FEC2B0B2}">
      <dgm:prSet/>
      <dgm:spPr/>
      <dgm:t>
        <a:bodyPr/>
        <a:lstStyle/>
        <a:p>
          <a:endParaRPr lang="ru-RU"/>
        </a:p>
      </dgm:t>
    </dgm:pt>
    <dgm:pt modelId="{2A5EB688-8D16-4AF4-9C91-1505A31B4521}" type="sibTrans" cxnId="{E2B76C97-3736-4624-8CC5-0525FEC2B0B2}">
      <dgm:prSet/>
      <dgm:spPr/>
      <dgm:t>
        <a:bodyPr/>
        <a:lstStyle/>
        <a:p>
          <a:endParaRPr lang="ru-RU"/>
        </a:p>
      </dgm:t>
    </dgm:pt>
    <dgm:pt modelId="{5FB5BD0D-8DD9-4C76-BA3E-7CF75594CD6C}">
      <dgm:prSet/>
      <dgm:spPr/>
      <dgm:t>
        <a:bodyPr/>
        <a:lstStyle/>
        <a:p>
          <a:pPr rtl="0"/>
          <a:r>
            <a:rPr lang="ru-RU" b="1" dirty="0" smtClean="0"/>
            <a:t>для потреб водного транспорту - час </a:t>
          </a:r>
          <a:r>
            <a:rPr lang="ru-RU" b="1" dirty="0" err="1" smtClean="0"/>
            <a:t>використання</a:t>
          </a:r>
          <a:r>
            <a:rPr lang="ru-RU" b="1" dirty="0" smtClean="0"/>
            <a:t> </a:t>
          </a:r>
          <a:r>
            <a:rPr lang="ru-RU" b="1" dirty="0" err="1" smtClean="0"/>
            <a:t>поверхневих</a:t>
          </a:r>
          <a:r>
            <a:rPr lang="ru-RU" b="1" dirty="0" smtClean="0"/>
            <a:t> вод </a:t>
          </a:r>
          <a:r>
            <a:rPr lang="ru-RU" b="1" dirty="0" err="1" smtClean="0"/>
            <a:t>вантажним</a:t>
          </a:r>
          <a:r>
            <a:rPr lang="ru-RU" b="1" dirty="0" smtClean="0"/>
            <a:t> </a:t>
          </a:r>
          <a:r>
            <a:rPr lang="ru-RU" b="1" dirty="0" err="1" smtClean="0"/>
            <a:t>самохідним</a:t>
          </a:r>
          <a:r>
            <a:rPr lang="ru-RU" b="1" dirty="0" smtClean="0"/>
            <a:t> </a:t>
          </a:r>
          <a:r>
            <a:rPr lang="ru-RU" b="1" dirty="0" err="1" smtClean="0"/>
            <a:t>і</a:t>
          </a:r>
          <a:r>
            <a:rPr lang="ru-RU" b="1" dirty="0" smtClean="0"/>
            <a:t> </a:t>
          </a:r>
          <a:r>
            <a:rPr lang="ru-RU" b="1" dirty="0" err="1" smtClean="0"/>
            <a:t>несамохідним</a:t>
          </a:r>
          <a:r>
            <a:rPr lang="ru-RU" b="1" dirty="0" smtClean="0"/>
            <a:t> флотом,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експлуатується</a:t>
          </a:r>
          <a:r>
            <a:rPr lang="ru-RU" b="1" dirty="0" smtClean="0"/>
            <a:t> (</a:t>
          </a:r>
          <a:r>
            <a:rPr lang="ru-RU" b="1" dirty="0" err="1" smtClean="0"/>
            <a:t>залежно</a:t>
          </a:r>
          <a:r>
            <a:rPr lang="ru-RU" b="1" dirty="0" smtClean="0"/>
            <a:t> </a:t>
          </a:r>
          <a:r>
            <a:rPr lang="ru-RU" b="1" dirty="0" err="1" smtClean="0"/>
            <a:t>від</a:t>
          </a:r>
          <a:r>
            <a:rPr lang="ru-RU" b="1" dirty="0" smtClean="0"/>
            <a:t> </a:t>
          </a:r>
          <a:r>
            <a:rPr lang="ru-RU" b="1" dirty="0" err="1" smtClean="0"/>
            <a:t>тоннажності</a:t>
          </a:r>
          <a:r>
            <a:rPr lang="ru-RU" b="1" dirty="0" smtClean="0"/>
            <a:t>), та </a:t>
          </a:r>
          <a:r>
            <a:rPr lang="ru-RU" b="1" dirty="0" err="1" smtClean="0"/>
            <a:t>пасажирським</a:t>
          </a:r>
          <a:r>
            <a:rPr lang="ru-RU" b="1" dirty="0" smtClean="0"/>
            <a:t> флотом,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експлуатується</a:t>
          </a:r>
          <a:r>
            <a:rPr lang="ru-RU" b="1" dirty="0" smtClean="0"/>
            <a:t> (</a:t>
          </a:r>
          <a:r>
            <a:rPr lang="ru-RU" b="1" dirty="0" err="1" smtClean="0"/>
            <a:t>залежно</a:t>
          </a:r>
          <a:r>
            <a:rPr lang="ru-RU" b="1" dirty="0" smtClean="0"/>
            <a:t> </a:t>
          </a:r>
          <a:r>
            <a:rPr lang="ru-RU" b="1" dirty="0" err="1" smtClean="0"/>
            <a:t>від</a:t>
          </a:r>
          <a:r>
            <a:rPr lang="ru-RU" b="1" dirty="0" smtClean="0"/>
            <a:t> </a:t>
          </a:r>
          <a:r>
            <a:rPr lang="ru-RU" b="1" dirty="0" err="1" smtClean="0"/>
            <a:t>кількості</a:t>
          </a:r>
          <a:r>
            <a:rPr lang="ru-RU" b="1" dirty="0" smtClean="0"/>
            <a:t> </a:t>
          </a:r>
          <a:r>
            <a:rPr lang="ru-RU" b="1" dirty="0" err="1" smtClean="0"/>
            <a:t>місць</a:t>
          </a:r>
          <a:r>
            <a:rPr lang="ru-RU" b="1" dirty="0" smtClean="0"/>
            <a:t>).</a:t>
          </a:r>
          <a:endParaRPr lang="ru-RU" b="1" dirty="0"/>
        </a:p>
      </dgm:t>
    </dgm:pt>
    <dgm:pt modelId="{FA19D6ED-D8E5-4652-AD12-DEC8D2937498}" type="parTrans" cxnId="{99F44DEC-E989-4BE0-9A10-AE5072A0AEE5}">
      <dgm:prSet/>
      <dgm:spPr/>
      <dgm:t>
        <a:bodyPr/>
        <a:lstStyle/>
        <a:p>
          <a:endParaRPr lang="ru-RU"/>
        </a:p>
      </dgm:t>
    </dgm:pt>
    <dgm:pt modelId="{A1922BF9-3CD8-4A62-A546-C4F502143E13}" type="sibTrans" cxnId="{99F44DEC-E989-4BE0-9A10-AE5072A0AEE5}">
      <dgm:prSet/>
      <dgm:spPr/>
      <dgm:t>
        <a:bodyPr/>
        <a:lstStyle/>
        <a:p>
          <a:endParaRPr lang="ru-RU"/>
        </a:p>
      </dgm:t>
    </dgm:pt>
    <dgm:pt modelId="{F0986146-26FF-4B4B-91D4-4184333CD778}" type="pres">
      <dgm:prSet presAssocID="{7CF2DCCC-4F52-4A3C-B984-ACD1CC24F9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8F232A-B819-4914-A37D-3A90C6998458}" type="pres">
      <dgm:prSet presAssocID="{5C8D11B4-FC39-48BF-BD4E-96F384A349C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39DBB-7662-4150-90F0-FDD64E165ADD}" type="pres">
      <dgm:prSet presAssocID="{5186DEA6-4721-4D1C-A2D4-DE334EF5F24C}" presName="sibTrans" presStyleCnt="0"/>
      <dgm:spPr/>
    </dgm:pt>
    <dgm:pt modelId="{A558DEF6-AEA9-4E12-A4DE-281D37506CDE}" type="pres">
      <dgm:prSet presAssocID="{10D3C156-AB99-4B7F-A010-4C0E42AA8C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EB380-8DFD-494B-B605-84877A67853F}" type="pres">
      <dgm:prSet presAssocID="{2A5EB688-8D16-4AF4-9C91-1505A31B4521}" presName="sibTrans" presStyleCnt="0"/>
      <dgm:spPr/>
    </dgm:pt>
    <dgm:pt modelId="{4A716AC8-532B-49A9-9D25-C00F6D9D03BF}" type="pres">
      <dgm:prSet presAssocID="{5FB5BD0D-8DD9-4C76-BA3E-7CF75594CD6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2715FF-6C30-4403-8C85-4AC26085C58D}" type="presOf" srcId="{5FB5BD0D-8DD9-4C76-BA3E-7CF75594CD6C}" destId="{4A716AC8-532B-49A9-9D25-C00F6D9D03BF}" srcOrd="0" destOrd="0" presId="urn:microsoft.com/office/officeart/2005/8/layout/default"/>
    <dgm:cxn modelId="{1A1CF4FB-F88F-4ED3-8F59-827B203D70A8}" type="presOf" srcId="{5C8D11B4-FC39-48BF-BD4E-96F384A349C0}" destId="{968F232A-B819-4914-A37D-3A90C6998458}" srcOrd="0" destOrd="0" presId="urn:microsoft.com/office/officeart/2005/8/layout/default"/>
    <dgm:cxn modelId="{E3A36558-F0D4-4A8E-8B06-ADC4791BC688}" srcId="{7CF2DCCC-4F52-4A3C-B984-ACD1CC24F91E}" destId="{5C8D11B4-FC39-48BF-BD4E-96F384A349C0}" srcOrd="0" destOrd="0" parTransId="{D9B94D9F-8C48-410A-AFDA-0B9F75B0D233}" sibTransId="{5186DEA6-4721-4D1C-A2D4-DE334EF5F24C}"/>
    <dgm:cxn modelId="{99F44DEC-E989-4BE0-9A10-AE5072A0AEE5}" srcId="{7CF2DCCC-4F52-4A3C-B984-ACD1CC24F91E}" destId="{5FB5BD0D-8DD9-4C76-BA3E-7CF75594CD6C}" srcOrd="2" destOrd="0" parTransId="{FA19D6ED-D8E5-4652-AD12-DEC8D2937498}" sibTransId="{A1922BF9-3CD8-4A62-A546-C4F502143E13}"/>
    <dgm:cxn modelId="{A6AD5F9C-D5B8-4B6E-A9A9-C0CB39E88616}" type="presOf" srcId="{7CF2DCCC-4F52-4A3C-B984-ACD1CC24F91E}" destId="{F0986146-26FF-4B4B-91D4-4184333CD778}" srcOrd="0" destOrd="0" presId="urn:microsoft.com/office/officeart/2005/8/layout/default"/>
    <dgm:cxn modelId="{E2B76C97-3736-4624-8CC5-0525FEC2B0B2}" srcId="{7CF2DCCC-4F52-4A3C-B984-ACD1CC24F91E}" destId="{10D3C156-AB99-4B7F-A010-4C0E42AA8CF1}" srcOrd="1" destOrd="0" parTransId="{F5C3A0AE-4C15-4E55-B689-528AC3863C90}" sibTransId="{2A5EB688-8D16-4AF4-9C91-1505A31B4521}"/>
    <dgm:cxn modelId="{8047C560-8F72-4DFA-B148-5FF2B0B32E88}" type="presOf" srcId="{10D3C156-AB99-4B7F-A010-4C0E42AA8CF1}" destId="{A558DEF6-AEA9-4E12-A4DE-281D37506CDE}" srcOrd="0" destOrd="0" presId="urn:microsoft.com/office/officeart/2005/8/layout/default"/>
    <dgm:cxn modelId="{2D3A3E52-8623-4A84-AFE6-16E602CB204B}" type="presParOf" srcId="{F0986146-26FF-4B4B-91D4-4184333CD778}" destId="{968F232A-B819-4914-A37D-3A90C6998458}" srcOrd="0" destOrd="0" presId="urn:microsoft.com/office/officeart/2005/8/layout/default"/>
    <dgm:cxn modelId="{017D6696-DF31-406E-ADE7-7BD727529CC7}" type="presParOf" srcId="{F0986146-26FF-4B4B-91D4-4184333CD778}" destId="{02D39DBB-7662-4150-90F0-FDD64E165ADD}" srcOrd="1" destOrd="0" presId="urn:microsoft.com/office/officeart/2005/8/layout/default"/>
    <dgm:cxn modelId="{56549378-0B66-47DD-8E51-34467D5B165F}" type="presParOf" srcId="{F0986146-26FF-4B4B-91D4-4184333CD778}" destId="{A558DEF6-AEA9-4E12-A4DE-281D37506CDE}" srcOrd="2" destOrd="0" presId="urn:microsoft.com/office/officeart/2005/8/layout/default"/>
    <dgm:cxn modelId="{0A3514F1-956D-4FB6-8C1E-3BEC4CA42FE8}" type="presParOf" srcId="{F0986146-26FF-4B4B-91D4-4184333CD778}" destId="{99EEB380-8DFD-494B-B605-84877A67853F}" srcOrd="3" destOrd="0" presId="urn:microsoft.com/office/officeart/2005/8/layout/default"/>
    <dgm:cxn modelId="{64E6A258-EB0D-4927-B1EC-CCF6FD61E181}" type="presParOf" srcId="{F0986146-26FF-4B4B-91D4-4184333CD778}" destId="{4A716AC8-532B-49A9-9D25-C00F6D9D03B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5F8F46-B977-473A-AD79-E2FC05C8CBCE}" type="doc">
      <dgm:prSet loTypeId="urn:microsoft.com/office/officeart/2005/8/layout/default" loCatId="list" qsTypeId="urn:microsoft.com/office/officeart/2005/8/quickstyle/simple1" qsCatId="simple" csTypeId="urn:microsoft.com/office/officeart/2005/8/colors/colorful1#2" csCatId="colorful"/>
      <dgm:spPr/>
      <dgm:t>
        <a:bodyPr/>
        <a:lstStyle/>
        <a:p>
          <a:endParaRPr lang="ru-RU"/>
        </a:p>
      </dgm:t>
    </dgm:pt>
    <dgm:pt modelId="{892C9A68-1D1F-4C32-AAB6-8B3EE7B87F91}">
      <dgm:prSet/>
      <dgm:spPr/>
      <dgm:t>
        <a:bodyPr/>
        <a:lstStyle/>
        <a:p>
          <a:pPr rtl="0"/>
          <a:r>
            <a:rPr lang="ru-RU" b="1" dirty="0" err="1" smtClean="0"/>
            <a:t>Об'єктом</a:t>
          </a:r>
          <a:r>
            <a:rPr lang="ru-RU" b="1" dirty="0" smtClean="0"/>
            <a:t> </a:t>
          </a:r>
          <a:r>
            <a:rPr lang="ru-RU" b="1" dirty="0" err="1" smtClean="0"/>
            <a:t>оподаткування</a:t>
          </a:r>
          <a:r>
            <a:rPr lang="ru-RU" b="1" dirty="0" smtClean="0"/>
            <a:t> рентною платою за </a:t>
          </a:r>
          <a:r>
            <a:rPr lang="ru-RU" b="1" dirty="0" err="1" smtClean="0"/>
            <a:t>спеціальне</a:t>
          </a:r>
          <a:r>
            <a:rPr lang="ru-RU" b="1" dirty="0" smtClean="0"/>
            <a:t> </a:t>
          </a:r>
          <a:r>
            <a:rPr lang="ru-RU" b="1" dirty="0" err="1" smtClean="0"/>
            <a:t>використання</a:t>
          </a:r>
          <a:r>
            <a:rPr lang="ru-RU" b="1" dirty="0" smtClean="0"/>
            <a:t> води для потреб </a:t>
          </a:r>
          <a:r>
            <a:rPr lang="ru-RU" b="1" dirty="0" err="1" smtClean="0"/>
            <a:t>рибництва</a:t>
          </a:r>
          <a:r>
            <a:rPr lang="ru-RU" b="1" dirty="0" smtClean="0"/>
            <a:t> </a:t>
          </a:r>
          <a:endParaRPr lang="ru-RU" b="1" dirty="0"/>
        </a:p>
      </dgm:t>
    </dgm:pt>
    <dgm:pt modelId="{A303F45F-FFE2-4B9A-8935-91CE0F6A985C}" type="parTrans" cxnId="{84E2F85F-573C-42BC-ABB3-C77BD7AF09ED}">
      <dgm:prSet/>
      <dgm:spPr/>
      <dgm:t>
        <a:bodyPr/>
        <a:lstStyle/>
        <a:p>
          <a:endParaRPr lang="ru-RU"/>
        </a:p>
      </dgm:t>
    </dgm:pt>
    <dgm:pt modelId="{3EE5DBD5-DC54-419A-B14D-18A5EBE97270}" type="sibTrans" cxnId="{84E2F85F-573C-42BC-ABB3-C77BD7AF09ED}">
      <dgm:prSet/>
      <dgm:spPr/>
      <dgm:t>
        <a:bodyPr/>
        <a:lstStyle/>
        <a:p>
          <a:endParaRPr lang="ru-RU"/>
        </a:p>
      </dgm:t>
    </dgm:pt>
    <dgm:pt modelId="{68CADDB0-B2B8-4CE5-91AE-1B721E53C258}">
      <dgm:prSet/>
      <dgm:spPr/>
      <dgm:t>
        <a:bodyPr/>
        <a:lstStyle/>
        <a:p>
          <a:pPr rtl="0"/>
          <a:r>
            <a:rPr lang="ru-RU" b="1" dirty="0" err="1" smtClean="0"/>
            <a:t>є</a:t>
          </a:r>
          <a:r>
            <a:rPr lang="ru-RU" b="1" dirty="0" smtClean="0"/>
            <a:t> </a:t>
          </a:r>
          <a:r>
            <a:rPr lang="ru-RU" b="1" dirty="0" err="1" smtClean="0"/>
            <a:t>фактичний</a:t>
          </a:r>
          <a:r>
            <a:rPr lang="ru-RU" b="1" dirty="0" smtClean="0"/>
            <a:t> </a:t>
          </a:r>
          <a:r>
            <a:rPr lang="ru-RU" b="1" dirty="0" err="1" smtClean="0"/>
            <a:t>обсяг</a:t>
          </a:r>
          <a:r>
            <a:rPr lang="ru-RU" b="1" dirty="0" smtClean="0"/>
            <a:t> води, </a:t>
          </a:r>
          <a:endParaRPr lang="ru-RU" b="1" dirty="0"/>
        </a:p>
      </dgm:t>
    </dgm:pt>
    <dgm:pt modelId="{0597F27E-E3B8-4719-AEA8-30A5451C055E}" type="parTrans" cxnId="{3D6EEE8D-EF19-468A-96B6-E27116ABAF1E}">
      <dgm:prSet/>
      <dgm:spPr/>
      <dgm:t>
        <a:bodyPr/>
        <a:lstStyle/>
        <a:p>
          <a:endParaRPr lang="ru-RU"/>
        </a:p>
      </dgm:t>
    </dgm:pt>
    <dgm:pt modelId="{178A0F79-8FD6-4AF2-AB1F-C00B53C3C55C}" type="sibTrans" cxnId="{3D6EEE8D-EF19-468A-96B6-E27116ABAF1E}">
      <dgm:prSet/>
      <dgm:spPr/>
      <dgm:t>
        <a:bodyPr/>
        <a:lstStyle/>
        <a:p>
          <a:endParaRPr lang="ru-RU"/>
        </a:p>
      </dgm:t>
    </dgm:pt>
    <dgm:pt modelId="{D3113F25-2237-4AB0-82D3-DE4FC63D03E8}">
      <dgm:prSet/>
      <dgm:spPr/>
      <dgm:t>
        <a:bodyPr/>
        <a:lstStyle/>
        <a:p>
          <a:pPr rtl="0"/>
          <a:r>
            <a:rPr lang="ru-RU" b="1" dirty="0" err="1" smtClean="0"/>
            <a:t>необхідної</a:t>
          </a:r>
          <a:r>
            <a:rPr lang="ru-RU" b="1" dirty="0" smtClean="0"/>
            <a:t> для </a:t>
          </a:r>
          <a:r>
            <a:rPr lang="ru-RU" b="1" dirty="0" err="1" smtClean="0"/>
            <a:t>поповнення</a:t>
          </a:r>
          <a:r>
            <a:rPr lang="ru-RU" b="1" dirty="0" smtClean="0"/>
            <a:t> </a:t>
          </a:r>
          <a:r>
            <a:rPr lang="ru-RU" b="1" dirty="0" err="1" smtClean="0"/>
            <a:t>водних</a:t>
          </a:r>
          <a:r>
            <a:rPr lang="ru-RU" b="1" dirty="0" smtClean="0"/>
            <a:t> </a:t>
          </a:r>
          <a:r>
            <a:rPr lang="ru-RU" b="1" dirty="0" err="1" smtClean="0"/>
            <a:t>об'єктів</a:t>
          </a:r>
          <a:r>
            <a:rPr lang="ru-RU" b="1" dirty="0" smtClean="0"/>
            <a:t> </a:t>
          </a:r>
          <a:r>
            <a:rPr lang="ru-RU" b="1" dirty="0" err="1" smtClean="0"/>
            <a:t>під</a:t>
          </a:r>
          <a:r>
            <a:rPr lang="ru-RU" b="1" dirty="0" smtClean="0"/>
            <a:t> час </a:t>
          </a:r>
          <a:r>
            <a:rPr lang="ru-RU" b="1" dirty="0" err="1" smtClean="0"/>
            <a:t>розведення</a:t>
          </a:r>
          <a:r>
            <a:rPr lang="ru-RU" b="1" dirty="0" smtClean="0"/>
            <a:t> </a:t>
          </a:r>
          <a:r>
            <a:rPr lang="ru-RU" b="1" dirty="0" err="1" smtClean="0"/>
            <a:t>риби</a:t>
          </a:r>
          <a:r>
            <a:rPr lang="ru-RU" b="1" dirty="0" smtClean="0"/>
            <a:t> та </a:t>
          </a:r>
          <a:r>
            <a:rPr lang="ru-RU" b="1" dirty="0" err="1" smtClean="0"/>
            <a:t>інших</a:t>
          </a:r>
          <a:r>
            <a:rPr lang="ru-RU" b="1" dirty="0" smtClean="0"/>
            <a:t> </a:t>
          </a:r>
          <a:r>
            <a:rPr lang="ru-RU" b="1" dirty="0" err="1" smtClean="0"/>
            <a:t>водних</a:t>
          </a:r>
          <a:r>
            <a:rPr lang="ru-RU" b="1" dirty="0" smtClean="0"/>
            <a:t> </a:t>
          </a:r>
          <a:r>
            <a:rPr lang="ru-RU" b="1" dirty="0" err="1" smtClean="0"/>
            <a:t>живих</a:t>
          </a:r>
          <a:r>
            <a:rPr lang="ru-RU" b="1" dirty="0" smtClean="0"/>
            <a:t> </a:t>
          </a:r>
          <a:r>
            <a:rPr lang="ru-RU" b="1" dirty="0" err="1" smtClean="0"/>
            <a:t>ресурсів</a:t>
          </a:r>
          <a:r>
            <a:rPr lang="ru-RU" b="1" dirty="0" smtClean="0"/>
            <a:t> </a:t>
          </a:r>
          <a:endParaRPr lang="ru-RU" b="1" dirty="0"/>
        </a:p>
      </dgm:t>
    </dgm:pt>
    <dgm:pt modelId="{69DC5189-7856-43C7-B415-69B33A1641D9}" type="parTrans" cxnId="{869DAE67-AE34-4FBA-8072-D128B166998A}">
      <dgm:prSet/>
      <dgm:spPr/>
      <dgm:t>
        <a:bodyPr/>
        <a:lstStyle/>
        <a:p>
          <a:endParaRPr lang="ru-RU"/>
        </a:p>
      </dgm:t>
    </dgm:pt>
    <dgm:pt modelId="{43539A86-7B9C-40FC-BC22-4664ADDC51E3}" type="sibTrans" cxnId="{869DAE67-AE34-4FBA-8072-D128B166998A}">
      <dgm:prSet/>
      <dgm:spPr/>
      <dgm:t>
        <a:bodyPr/>
        <a:lstStyle/>
        <a:p>
          <a:endParaRPr lang="ru-RU"/>
        </a:p>
      </dgm:t>
    </dgm:pt>
    <dgm:pt modelId="{139DFB85-7A38-484D-9717-C9E76A926723}" type="pres">
      <dgm:prSet presAssocID="{7F5F8F46-B977-473A-AD79-E2FC05C8CB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7C50C7-0750-417C-8C78-7F7096EC6523}" type="pres">
      <dgm:prSet presAssocID="{892C9A68-1D1F-4C32-AAB6-8B3EE7B87F9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178A49-75AE-4F88-8639-E71E6A2EF892}" type="pres">
      <dgm:prSet presAssocID="{3EE5DBD5-DC54-419A-B14D-18A5EBE97270}" presName="sibTrans" presStyleCnt="0"/>
      <dgm:spPr/>
    </dgm:pt>
    <dgm:pt modelId="{A377798D-505A-46E9-9F18-B0297DE6FA12}" type="pres">
      <dgm:prSet presAssocID="{68CADDB0-B2B8-4CE5-91AE-1B721E53C25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AF343-1E11-4FB1-846D-C6118EDA3696}" type="pres">
      <dgm:prSet presAssocID="{178A0F79-8FD6-4AF2-AB1F-C00B53C3C55C}" presName="sibTrans" presStyleCnt="0"/>
      <dgm:spPr/>
    </dgm:pt>
    <dgm:pt modelId="{D2B9EBA7-1426-48FD-8236-57BAAE8EF0E2}" type="pres">
      <dgm:prSet presAssocID="{D3113F25-2237-4AB0-82D3-DE4FC63D03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4FFF56-7637-40E7-9D4F-C757F378072B}" type="presOf" srcId="{68CADDB0-B2B8-4CE5-91AE-1B721E53C258}" destId="{A377798D-505A-46E9-9F18-B0297DE6FA12}" srcOrd="0" destOrd="0" presId="urn:microsoft.com/office/officeart/2005/8/layout/default"/>
    <dgm:cxn modelId="{484E41BD-A331-45E5-A275-B3A99638CCD3}" type="presOf" srcId="{D3113F25-2237-4AB0-82D3-DE4FC63D03E8}" destId="{D2B9EBA7-1426-48FD-8236-57BAAE8EF0E2}" srcOrd="0" destOrd="0" presId="urn:microsoft.com/office/officeart/2005/8/layout/default"/>
    <dgm:cxn modelId="{869DAE67-AE34-4FBA-8072-D128B166998A}" srcId="{7F5F8F46-B977-473A-AD79-E2FC05C8CBCE}" destId="{D3113F25-2237-4AB0-82D3-DE4FC63D03E8}" srcOrd="2" destOrd="0" parTransId="{69DC5189-7856-43C7-B415-69B33A1641D9}" sibTransId="{43539A86-7B9C-40FC-BC22-4664ADDC51E3}"/>
    <dgm:cxn modelId="{0CF9541A-EBB1-413E-9B04-BBAE1DFFAB3A}" type="presOf" srcId="{7F5F8F46-B977-473A-AD79-E2FC05C8CBCE}" destId="{139DFB85-7A38-484D-9717-C9E76A926723}" srcOrd="0" destOrd="0" presId="urn:microsoft.com/office/officeart/2005/8/layout/default"/>
    <dgm:cxn modelId="{84E2F85F-573C-42BC-ABB3-C77BD7AF09ED}" srcId="{7F5F8F46-B977-473A-AD79-E2FC05C8CBCE}" destId="{892C9A68-1D1F-4C32-AAB6-8B3EE7B87F91}" srcOrd="0" destOrd="0" parTransId="{A303F45F-FFE2-4B9A-8935-91CE0F6A985C}" sibTransId="{3EE5DBD5-DC54-419A-B14D-18A5EBE97270}"/>
    <dgm:cxn modelId="{E2B71BC3-B654-4E9D-ACC3-D3B9AC103628}" type="presOf" srcId="{892C9A68-1D1F-4C32-AAB6-8B3EE7B87F91}" destId="{097C50C7-0750-417C-8C78-7F7096EC6523}" srcOrd="0" destOrd="0" presId="urn:microsoft.com/office/officeart/2005/8/layout/default"/>
    <dgm:cxn modelId="{3D6EEE8D-EF19-468A-96B6-E27116ABAF1E}" srcId="{7F5F8F46-B977-473A-AD79-E2FC05C8CBCE}" destId="{68CADDB0-B2B8-4CE5-91AE-1B721E53C258}" srcOrd="1" destOrd="0" parTransId="{0597F27E-E3B8-4719-AEA8-30A5451C055E}" sibTransId="{178A0F79-8FD6-4AF2-AB1F-C00B53C3C55C}"/>
    <dgm:cxn modelId="{B327F906-12B6-402E-BA6A-C675F400FACF}" type="presParOf" srcId="{139DFB85-7A38-484D-9717-C9E76A926723}" destId="{097C50C7-0750-417C-8C78-7F7096EC6523}" srcOrd="0" destOrd="0" presId="urn:microsoft.com/office/officeart/2005/8/layout/default"/>
    <dgm:cxn modelId="{1189CC67-474A-4E87-9F69-60FD3AA1DE36}" type="presParOf" srcId="{139DFB85-7A38-484D-9717-C9E76A926723}" destId="{E8178A49-75AE-4F88-8639-E71E6A2EF892}" srcOrd="1" destOrd="0" presId="urn:microsoft.com/office/officeart/2005/8/layout/default"/>
    <dgm:cxn modelId="{6AF0C75B-A051-48AE-81D9-FDE7CB934F33}" type="presParOf" srcId="{139DFB85-7A38-484D-9717-C9E76A926723}" destId="{A377798D-505A-46E9-9F18-B0297DE6FA12}" srcOrd="2" destOrd="0" presId="urn:microsoft.com/office/officeart/2005/8/layout/default"/>
    <dgm:cxn modelId="{3046762C-0BED-4670-9C14-398D56B12498}" type="presParOf" srcId="{139DFB85-7A38-484D-9717-C9E76A926723}" destId="{C2DAF343-1E11-4FB1-846D-C6118EDA3696}" srcOrd="3" destOrd="0" presId="urn:microsoft.com/office/officeart/2005/8/layout/default"/>
    <dgm:cxn modelId="{44CFC90F-3617-4590-9A0D-E15F23215213}" type="presParOf" srcId="{139DFB85-7A38-484D-9717-C9E76A926723}" destId="{D2B9EBA7-1426-48FD-8236-57BAAE8EF0E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2A2A73-0673-4CCF-B9B0-233FC8050DA3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48A27C5-592D-4258-B6B4-AEEB1086ACF5}">
      <dgm:prSet custT="1"/>
      <dgm:spPr/>
      <dgm:t>
        <a:bodyPr/>
        <a:lstStyle/>
        <a:p>
          <a:pPr rtl="0"/>
          <a:r>
            <a:rPr lang="ru-RU" sz="3200" b="0" i="0" smtClean="0">
              <a:solidFill>
                <a:schemeClr val="tx1"/>
              </a:solidFill>
            </a:rPr>
            <a:t>Базовий податковий (звітний) період для рентної плати за спеціальне використання види дорівнює </a:t>
          </a:r>
          <a:r>
            <a:rPr lang="ru-RU" sz="3200" b="1" i="0" smtClean="0">
              <a:solidFill>
                <a:schemeClr val="tx1"/>
              </a:solidFill>
            </a:rPr>
            <a:t>календарному кварталу.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633EC99-574B-423F-8954-90364E28FCEC}" type="parTrans" cxnId="{995A9837-5039-405A-8D4A-69F64A054B86}">
      <dgm:prSet/>
      <dgm:spPr/>
      <dgm:t>
        <a:bodyPr/>
        <a:lstStyle/>
        <a:p>
          <a:endParaRPr lang="ru-RU"/>
        </a:p>
      </dgm:t>
    </dgm:pt>
    <dgm:pt modelId="{429BB6E7-0DC2-4DC2-96BF-A24FE1FCD56E}" type="sibTrans" cxnId="{995A9837-5039-405A-8D4A-69F64A054B86}">
      <dgm:prSet/>
      <dgm:spPr/>
      <dgm:t>
        <a:bodyPr/>
        <a:lstStyle/>
        <a:p>
          <a:endParaRPr lang="ru-RU"/>
        </a:p>
      </dgm:t>
    </dgm:pt>
    <dgm:pt modelId="{E12ECB2C-D8E3-449B-9DFC-AA6DC1050576}" type="pres">
      <dgm:prSet presAssocID="{CF2A2A73-0673-4CCF-B9B0-233FC8050DA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71E3C-7C39-4E4E-8E66-CDF038CCCE49}" type="pres">
      <dgm:prSet presAssocID="{CF2A2A73-0673-4CCF-B9B0-233FC8050DA3}" presName="arrow" presStyleLbl="bgShp" presStyleIdx="0" presStyleCnt="1"/>
      <dgm:spPr/>
    </dgm:pt>
    <dgm:pt modelId="{470B6578-5838-432E-BD89-5A9F94D37B86}" type="pres">
      <dgm:prSet presAssocID="{CF2A2A73-0673-4CCF-B9B0-233FC8050DA3}" presName="linearProcess" presStyleCnt="0"/>
      <dgm:spPr/>
    </dgm:pt>
    <dgm:pt modelId="{C49C2B49-BF4B-4F61-898F-DA6F8EDAA2D1}" type="pres">
      <dgm:prSet presAssocID="{348A27C5-592D-4258-B6B4-AEEB1086ACF5}" presName="textNode" presStyleLbl="node1" presStyleIdx="0" presStyleCnt="1" custScaleX="155842" custScaleY="173456" custLinFactNeighborX="-2048" custLinFactNeighborY="5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71AF52-1B3B-47A8-B90D-AB9F2C6C6F52}" type="presOf" srcId="{CF2A2A73-0673-4CCF-B9B0-233FC8050DA3}" destId="{E12ECB2C-D8E3-449B-9DFC-AA6DC1050576}" srcOrd="0" destOrd="0" presId="urn:microsoft.com/office/officeart/2005/8/layout/hProcess9"/>
    <dgm:cxn modelId="{995A9837-5039-405A-8D4A-69F64A054B86}" srcId="{CF2A2A73-0673-4CCF-B9B0-233FC8050DA3}" destId="{348A27C5-592D-4258-B6B4-AEEB1086ACF5}" srcOrd="0" destOrd="0" parTransId="{3633EC99-574B-423F-8954-90364E28FCEC}" sibTransId="{429BB6E7-0DC2-4DC2-96BF-A24FE1FCD56E}"/>
    <dgm:cxn modelId="{5FA687BB-F018-44A5-B001-310BD0F714DF}" type="presOf" srcId="{348A27C5-592D-4258-B6B4-AEEB1086ACF5}" destId="{C49C2B49-BF4B-4F61-898F-DA6F8EDAA2D1}" srcOrd="0" destOrd="0" presId="urn:microsoft.com/office/officeart/2005/8/layout/hProcess9"/>
    <dgm:cxn modelId="{E5960663-58E1-446A-8CC9-270EB851DF79}" type="presParOf" srcId="{E12ECB2C-D8E3-449B-9DFC-AA6DC1050576}" destId="{5C371E3C-7C39-4E4E-8E66-CDF038CCCE49}" srcOrd="0" destOrd="0" presId="urn:microsoft.com/office/officeart/2005/8/layout/hProcess9"/>
    <dgm:cxn modelId="{7DCEFDC1-CB6B-43FE-A388-D8DCD58E93B9}" type="presParOf" srcId="{E12ECB2C-D8E3-449B-9DFC-AA6DC1050576}" destId="{470B6578-5838-432E-BD89-5A9F94D37B86}" srcOrd="1" destOrd="0" presId="urn:microsoft.com/office/officeart/2005/8/layout/hProcess9"/>
    <dgm:cxn modelId="{911BC9D8-AF7A-4227-BCEA-91764731AFCE}" type="presParOf" srcId="{470B6578-5838-432E-BD89-5A9F94D37B86}" destId="{C49C2B49-BF4B-4F61-898F-DA6F8EDAA2D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A4B0FC-4354-4E80-973F-6D2D13575E47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AD0CC2-DBED-45D5-B970-B490C169C5ED}">
      <dgm:prSet custT="1"/>
      <dgm:spPr/>
      <dgm:t>
        <a:bodyPr/>
        <a:lstStyle/>
        <a:p>
          <a:pPr rtl="0"/>
          <a:r>
            <a:rPr lang="ru-RU" sz="3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РЕНТНА </a:t>
          </a:r>
          <a:r>
            <a:rPr lang="ru-RU" sz="3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ПЛАТА ЗА КОРИСТУВАННЯ НАДРАМИ ДЛЯ ВИДОБУВАННЯ КОРИСНИХ</a:t>
          </a:r>
          <a:endParaRPr lang="ru-RU" sz="3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CBE431F-6C2A-4112-A61F-91C5D1C5890E}" type="parTrans" cxnId="{AFC2D6F0-3349-4D2D-89FA-83054E3D5E1F}">
      <dgm:prSet/>
      <dgm:spPr/>
      <dgm:t>
        <a:bodyPr/>
        <a:lstStyle/>
        <a:p>
          <a:endParaRPr lang="ru-RU"/>
        </a:p>
      </dgm:t>
    </dgm:pt>
    <dgm:pt modelId="{C505580A-51CC-4496-9C4B-6901F624865F}" type="sibTrans" cxnId="{AFC2D6F0-3349-4D2D-89FA-83054E3D5E1F}">
      <dgm:prSet/>
      <dgm:spPr/>
      <dgm:t>
        <a:bodyPr/>
        <a:lstStyle/>
        <a:p>
          <a:endParaRPr lang="ru-RU"/>
        </a:p>
      </dgm:t>
    </dgm:pt>
    <dgm:pt modelId="{401279F1-B830-4A61-9167-93AC18D54EC6}" type="pres">
      <dgm:prSet presAssocID="{10A4B0FC-4354-4E80-973F-6D2D13575E4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597FD3-253F-4649-BE52-5AA65169D7E5}" type="pres">
      <dgm:prSet presAssocID="{10A4B0FC-4354-4E80-973F-6D2D13575E47}" presName="arrow" presStyleLbl="bgShp" presStyleIdx="0" presStyleCnt="1"/>
      <dgm:spPr/>
      <dgm:t>
        <a:bodyPr/>
        <a:lstStyle/>
        <a:p>
          <a:endParaRPr lang="ru-RU"/>
        </a:p>
      </dgm:t>
    </dgm:pt>
    <dgm:pt modelId="{631094DD-0493-476B-84F9-D164BFE09D38}" type="pres">
      <dgm:prSet presAssocID="{10A4B0FC-4354-4E80-973F-6D2D13575E47}" presName="linearProcess" presStyleCnt="0"/>
      <dgm:spPr/>
      <dgm:t>
        <a:bodyPr/>
        <a:lstStyle/>
        <a:p>
          <a:endParaRPr lang="ru-RU"/>
        </a:p>
      </dgm:t>
    </dgm:pt>
    <dgm:pt modelId="{67B6A021-F0A5-4471-96C7-A3613B0383CA}" type="pres">
      <dgm:prSet presAssocID="{D5AD0CC2-DBED-45D5-B970-B490C169C5ED}" presName="textNode" presStyleLbl="node1" presStyleIdx="0" presStyleCnt="1" custScaleX="168599" custScaleY="169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C2D6F0-3349-4D2D-89FA-83054E3D5E1F}" srcId="{10A4B0FC-4354-4E80-973F-6D2D13575E47}" destId="{D5AD0CC2-DBED-45D5-B970-B490C169C5ED}" srcOrd="0" destOrd="0" parTransId="{BCBE431F-6C2A-4112-A61F-91C5D1C5890E}" sibTransId="{C505580A-51CC-4496-9C4B-6901F624865F}"/>
    <dgm:cxn modelId="{3603FAC4-20D4-4AED-9ED2-5D8C093A8038}" type="presOf" srcId="{D5AD0CC2-DBED-45D5-B970-B490C169C5ED}" destId="{67B6A021-F0A5-4471-96C7-A3613B0383CA}" srcOrd="0" destOrd="0" presId="urn:microsoft.com/office/officeart/2005/8/layout/hProcess9"/>
    <dgm:cxn modelId="{C2284F7A-909F-485E-AE1E-7115EB1061C3}" type="presOf" srcId="{10A4B0FC-4354-4E80-973F-6D2D13575E47}" destId="{401279F1-B830-4A61-9167-93AC18D54EC6}" srcOrd="0" destOrd="0" presId="urn:microsoft.com/office/officeart/2005/8/layout/hProcess9"/>
    <dgm:cxn modelId="{666E5800-8EED-4652-B97F-1EDC64C5C932}" type="presParOf" srcId="{401279F1-B830-4A61-9167-93AC18D54EC6}" destId="{CA597FD3-253F-4649-BE52-5AA65169D7E5}" srcOrd="0" destOrd="0" presId="urn:microsoft.com/office/officeart/2005/8/layout/hProcess9"/>
    <dgm:cxn modelId="{30837C70-D4E5-4E8C-BEC1-AECF28BC9B4D}" type="presParOf" srcId="{401279F1-B830-4A61-9167-93AC18D54EC6}" destId="{631094DD-0493-476B-84F9-D164BFE09D38}" srcOrd="1" destOrd="0" presId="urn:microsoft.com/office/officeart/2005/8/layout/hProcess9"/>
    <dgm:cxn modelId="{308FBFBA-A751-48AF-80CF-319316F25956}" type="presParOf" srcId="{631094DD-0493-476B-84F9-D164BFE09D38}" destId="{67B6A021-F0A5-4471-96C7-A3613B0383CA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7BD21F-0BD6-4EC7-9F13-C8342808B9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9B5CA2-8821-456B-AFC4-FCF218BC495A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Базою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оподаткування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рентною платою за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надрами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видобування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корисних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копалин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DE2D6DD4-E62A-4AFB-A381-621FAA08A3E7}" type="parTrans" cxnId="{DEAE95EA-538B-4F6D-BAC4-3142A7E3A9E0}">
      <dgm:prSet/>
      <dgm:spPr/>
      <dgm:t>
        <a:bodyPr/>
        <a:lstStyle/>
        <a:p>
          <a:endParaRPr lang="ru-RU"/>
        </a:p>
      </dgm:t>
    </dgm:pt>
    <dgm:pt modelId="{FBCDF4B8-6BFD-4612-9AA6-CC641BE33286}" type="sibTrans" cxnId="{DEAE95EA-538B-4F6D-BAC4-3142A7E3A9E0}">
      <dgm:prSet/>
      <dgm:spPr/>
      <dgm:t>
        <a:bodyPr/>
        <a:lstStyle/>
        <a:p>
          <a:endParaRPr lang="ru-RU"/>
        </a:p>
      </dgm:t>
    </dgm:pt>
    <dgm:pt modelId="{A657164A-6B28-4E34-971F-6FB52E626A9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вартість</a:t>
          </a:r>
          <a:r>
            <a:rPr lang="ru-RU" dirty="0" smtClean="0"/>
            <a:t> </a:t>
          </a:r>
          <a:r>
            <a:rPr lang="ru-RU" dirty="0" err="1" smtClean="0"/>
            <a:t>обсягів</a:t>
          </a:r>
          <a:r>
            <a:rPr lang="ru-RU" dirty="0" smtClean="0"/>
            <a:t> </a:t>
          </a:r>
          <a:r>
            <a:rPr lang="ru-RU" dirty="0" err="1" smtClean="0"/>
            <a:t>видобутих</a:t>
          </a:r>
          <a:r>
            <a:rPr lang="ru-RU" dirty="0" smtClean="0"/>
            <a:t> у </a:t>
          </a:r>
          <a:r>
            <a:rPr lang="ru-RU" err="1" smtClean="0"/>
            <a:t>податковому</a:t>
          </a:r>
          <a:r>
            <a:rPr lang="ru-RU" smtClean="0"/>
            <a:t> періоді </a:t>
          </a:r>
          <a:r>
            <a:rPr lang="ru-RU" dirty="0" err="1" smtClean="0"/>
            <a:t>корисних</a:t>
          </a:r>
          <a:r>
            <a:rPr lang="ru-RU" dirty="0" smtClean="0"/>
            <a:t> </a:t>
          </a:r>
          <a:r>
            <a:rPr lang="ru-RU" dirty="0" err="1" smtClean="0"/>
            <a:t>копалин</a:t>
          </a:r>
          <a:r>
            <a:rPr lang="ru-RU" dirty="0" smtClean="0"/>
            <a:t> (</a:t>
          </a:r>
          <a:r>
            <a:rPr lang="ru-RU" dirty="0" err="1" smtClean="0"/>
            <a:t>мінеральної</a:t>
          </a:r>
          <a:r>
            <a:rPr lang="ru-RU" dirty="0" smtClean="0"/>
            <a:t> </a:t>
          </a:r>
          <a:r>
            <a:rPr lang="ru-RU" dirty="0" err="1" smtClean="0"/>
            <a:t>сировини</a:t>
          </a:r>
          <a:r>
            <a:rPr lang="ru-RU" smtClean="0"/>
            <a:t>), яка окремо обчислюється для кожного виду корисної копалини (мінеральної сировини) для кожної ділянки надр на базових умовах поставки (склад готової продукції гірничого підприємства).</a:t>
          </a:r>
          <a:endParaRPr lang="ru-RU" dirty="0"/>
        </a:p>
      </dgm:t>
    </dgm:pt>
    <dgm:pt modelId="{5A52BADE-6E30-4EBA-B7A5-CB40220BFBCB}" type="parTrans" cxnId="{0FA6C9DD-8318-444F-8AF8-060A14724474}">
      <dgm:prSet/>
      <dgm:spPr/>
      <dgm:t>
        <a:bodyPr/>
        <a:lstStyle/>
        <a:p>
          <a:endParaRPr lang="ru-RU"/>
        </a:p>
      </dgm:t>
    </dgm:pt>
    <dgm:pt modelId="{0BE23D1A-B8D4-4612-B9C9-893B523E4C9C}" type="sibTrans" cxnId="{0FA6C9DD-8318-444F-8AF8-060A14724474}">
      <dgm:prSet/>
      <dgm:spPr/>
      <dgm:t>
        <a:bodyPr/>
        <a:lstStyle/>
        <a:p>
          <a:endParaRPr lang="ru-RU"/>
        </a:p>
      </dgm:t>
    </dgm:pt>
    <dgm:pt modelId="{59B38226-149E-4DFA-94D9-64262D8CA460}" type="pres">
      <dgm:prSet presAssocID="{677BD21F-0BD6-4EC7-9F13-C8342808B9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07D196-22ED-40CE-8742-9C66046E825F}" type="pres">
      <dgm:prSet presAssocID="{079B5CA2-8821-456B-AFC4-FCF218BC495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2B8F4-75F1-416F-8E31-3E6C1E955CB3}" type="pres">
      <dgm:prSet presAssocID="{FBCDF4B8-6BFD-4612-9AA6-CC641BE33286}" presName="spacer" presStyleCnt="0"/>
      <dgm:spPr/>
    </dgm:pt>
    <dgm:pt modelId="{7867D5C2-9ECF-417A-A816-ADAB6EB53E24}" type="pres">
      <dgm:prSet presAssocID="{A657164A-6B28-4E34-971F-6FB52E626A9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AE95EA-538B-4F6D-BAC4-3142A7E3A9E0}" srcId="{677BD21F-0BD6-4EC7-9F13-C8342808B9CE}" destId="{079B5CA2-8821-456B-AFC4-FCF218BC495A}" srcOrd="0" destOrd="0" parTransId="{DE2D6DD4-E62A-4AFB-A381-621FAA08A3E7}" sibTransId="{FBCDF4B8-6BFD-4612-9AA6-CC641BE33286}"/>
    <dgm:cxn modelId="{55672509-47E6-4AED-9FC4-2500935DE1AE}" type="presOf" srcId="{A657164A-6B28-4E34-971F-6FB52E626A90}" destId="{7867D5C2-9ECF-417A-A816-ADAB6EB53E24}" srcOrd="0" destOrd="0" presId="urn:microsoft.com/office/officeart/2005/8/layout/vList2"/>
    <dgm:cxn modelId="{0FA6C9DD-8318-444F-8AF8-060A14724474}" srcId="{677BD21F-0BD6-4EC7-9F13-C8342808B9CE}" destId="{A657164A-6B28-4E34-971F-6FB52E626A90}" srcOrd="1" destOrd="0" parTransId="{5A52BADE-6E30-4EBA-B7A5-CB40220BFBCB}" sibTransId="{0BE23D1A-B8D4-4612-B9C9-893B523E4C9C}"/>
    <dgm:cxn modelId="{458481CB-1939-4B6F-AE7E-B77CF69F42A0}" type="presOf" srcId="{079B5CA2-8821-456B-AFC4-FCF218BC495A}" destId="{5907D196-22ED-40CE-8742-9C66046E825F}" srcOrd="0" destOrd="0" presId="urn:microsoft.com/office/officeart/2005/8/layout/vList2"/>
    <dgm:cxn modelId="{6AE3FA58-C254-4621-AF24-51EB3A22E139}" type="presOf" srcId="{677BD21F-0BD6-4EC7-9F13-C8342808B9CE}" destId="{59B38226-149E-4DFA-94D9-64262D8CA460}" srcOrd="0" destOrd="0" presId="urn:microsoft.com/office/officeart/2005/8/layout/vList2"/>
    <dgm:cxn modelId="{98417FC9-01EC-41FD-AED6-AF29D9FAA0D4}" type="presParOf" srcId="{59B38226-149E-4DFA-94D9-64262D8CA460}" destId="{5907D196-22ED-40CE-8742-9C66046E825F}" srcOrd="0" destOrd="0" presId="urn:microsoft.com/office/officeart/2005/8/layout/vList2"/>
    <dgm:cxn modelId="{7B10BA4B-669F-49BF-93E5-35456FD0FB3A}" type="presParOf" srcId="{59B38226-149E-4DFA-94D9-64262D8CA460}" destId="{7292B8F4-75F1-416F-8E31-3E6C1E955CB3}" srcOrd="1" destOrd="0" presId="urn:microsoft.com/office/officeart/2005/8/layout/vList2"/>
    <dgm:cxn modelId="{5199B630-2C3C-4F51-8B1D-EF17F7A0F88E}" type="presParOf" srcId="{59B38226-149E-4DFA-94D9-64262D8CA460}" destId="{7867D5C2-9ECF-417A-A816-ADAB6EB53E2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B7E9E4-5A25-4533-B950-CFBB90CA0E11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46F56CF-EB2D-41FF-B953-6BBAF925F2DA}">
      <dgm:prSet custT="1"/>
      <dgm:spPr/>
      <dgm:t>
        <a:bodyPr/>
        <a:lstStyle/>
        <a:p>
          <a:pPr rtl="0"/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Ставки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надрами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видобування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корисних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копалин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установлюються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відсотках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товарної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гірничого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видобутої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корисної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копалини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мінеральної</a:t>
          </a:r>
          <a:r>
            <a: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сировини</a:t>
          </a:r>
          <a:r>
            <a: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в залежності від групи корисних копалин.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5BF29B-735F-4A45-92BE-85193B79D656}" type="parTrans" cxnId="{40751940-9570-4751-A3F0-972FC244169C}">
      <dgm:prSet/>
      <dgm:spPr/>
      <dgm:t>
        <a:bodyPr/>
        <a:lstStyle/>
        <a:p>
          <a:endParaRPr lang="ru-RU"/>
        </a:p>
      </dgm:t>
    </dgm:pt>
    <dgm:pt modelId="{AFDFC170-83E4-4436-9329-E1B5F3ED848A}" type="sibTrans" cxnId="{40751940-9570-4751-A3F0-972FC244169C}">
      <dgm:prSet/>
      <dgm:spPr/>
      <dgm:t>
        <a:bodyPr/>
        <a:lstStyle/>
        <a:p>
          <a:endParaRPr lang="ru-RU"/>
        </a:p>
      </dgm:t>
    </dgm:pt>
    <dgm:pt modelId="{DB208253-94EA-49F9-94F8-39BE01D68034}" type="pres">
      <dgm:prSet presAssocID="{04B7E9E4-5A25-4533-B950-CFBB90CA0E1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5BD55E-DDBA-48D0-9D8C-A209766068C4}" type="pres">
      <dgm:prSet presAssocID="{04B7E9E4-5A25-4533-B950-CFBB90CA0E11}" presName="arrow" presStyleLbl="bgShp" presStyleIdx="0" presStyleCnt="1"/>
      <dgm:spPr/>
    </dgm:pt>
    <dgm:pt modelId="{8FC60389-88C0-4810-ACCE-CFCBA1C341A7}" type="pres">
      <dgm:prSet presAssocID="{04B7E9E4-5A25-4533-B950-CFBB90CA0E11}" presName="linearProcess" presStyleCnt="0"/>
      <dgm:spPr/>
    </dgm:pt>
    <dgm:pt modelId="{C59B7F0E-37F6-465A-BAF7-316042D8F714}" type="pres">
      <dgm:prSet presAssocID="{746F56CF-EB2D-41FF-B953-6BBAF925F2DA}" presName="textNode" presStyleLbl="node1" presStyleIdx="0" presStyleCnt="1" custScaleY="18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ECEF71-AAB0-471C-848A-05804FDD6BE7}" type="presOf" srcId="{746F56CF-EB2D-41FF-B953-6BBAF925F2DA}" destId="{C59B7F0E-37F6-465A-BAF7-316042D8F714}" srcOrd="0" destOrd="0" presId="urn:microsoft.com/office/officeart/2005/8/layout/hProcess9"/>
    <dgm:cxn modelId="{40751940-9570-4751-A3F0-972FC244169C}" srcId="{04B7E9E4-5A25-4533-B950-CFBB90CA0E11}" destId="{746F56CF-EB2D-41FF-B953-6BBAF925F2DA}" srcOrd="0" destOrd="0" parTransId="{AA5BF29B-735F-4A45-92BE-85193B79D656}" sibTransId="{AFDFC170-83E4-4436-9329-E1B5F3ED848A}"/>
    <dgm:cxn modelId="{FD3EC3E7-C387-41AD-842D-A83DE7B49F6A}" type="presOf" srcId="{04B7E9E4-5A25-4533-B950-CFBB90CA0E11}" destId="{DB208253-94EA-49F9-94F8-39BE01D68034}" srcOrd="0" destOrd="0" presId="urn:microsoft.com/office/officeart/2005/8/layout/hProcess9"/>
    <dgm:cxn modelId="{2BCD8CB4-8200-420A-B285-2CCBF4D924D2}" type="presParOf" srcId="{DB208253-94EA-49F9-94F8-39BE01D68034}" destId="{685BD55E-DDBA-48D0-9D8C-A209766068C4}" srcOrd="0" destOrd="0" presId="urn:microsoft.com/office/officeart/2005/8/layout/hProcess9"/>
    <dgm:cxn modelId="{54BDE0E6-496F-4403-AAEA-766ACABC51AC}" type="presParOf" srcId="{DB208253-94EA-49F9-94F8-39BE01D68034}" destId="{8FC60389-88C0-4810-ACCE-CFCBA1C341A7}" srcOrd="1" destOrd="0" presId="urn:microsoft.com/office/officeart/2005/8/layout/hProcess9"/>
    <dgm:cxn modelId="{43EEC951-E405-40C2-A051-A3E3006FD506}" type="presParOf" srcId="{8FC60389-88C0-4810-ACCE-CFCBA1C341A7}" destId="{C59B7F0E-37F6-465A-BAF7-316042D8F71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7FE9F7D-FF97-4CDE-889A-25DA67E3D64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C24815-68F9-4B26-888C-44E0BE6767EE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Платник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плати та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уповноважена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особа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сплачують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податкові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зобов'язання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CDF8FEE8-A4AC-4C52-9F79-813C6B40240A}" type="parTrans" cxnId="{73B8F520-F815-48E0-AF2A-3A2FD905E7A4}">
      <dgm:prSet/>
      <dgm:spPr/>
      <dgm:t>
        <a:bodyPr/>
        <a:lstStyle/>
        <a:p>
          <a:endParaRPr lang="ru-RU"/>
        </a:p>
      </dgm:t>
    </dgm:pt>
    <dgm:pt modelId="{E2E1B3EA-4D40-428B-9EB1-F46ED9DD3E56}" type="sibTrans" cxnId="{73B8F520-F815-48E0-AF2A-3A2FD905E7A4}">
      <dgm:prSet/>
      <dgm:spPr/>
      <dgm:t>
        <a:bodyPr/>
        <a:lstStyle/>
        <a:p>
          <a:endParaRPr lang="ru-RU"/>
        </a:p>
      </dgm:t>
    </dgm:pt>
    <dgm:pt modelId="{9548F855-1929-4EB5-8736-664719ACDA48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місцезнаходженням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ділянки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надр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видобуті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копалини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разі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розміщення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такої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ділянки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надр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у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межах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території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України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51B5A1C1-7944-4DCC-B2A2-E54FBBEB199C}" type="parTrans" cxnId="{755BC30B-4698-4BC0-A838-38A3C97A5321}">
      <dgm:prSet/>
      <dgm:spPr/>
      <dgm:t>
        <a:bodyPr/>
        <a:lstStyle/>
        <a:p>
          <a:endParaRPr lang="ru-RU"/>
        </a:p>
      </dgm:t>
    </dgm:pt>
    <dgm:pt modelId="{A2CAD695-B063-4D18-826E-A1976567DE3A}" type="sibTrans" cxnId="{755BC30B-4698-4BC0-A838-38A3C97A5321}">
      <dgm:prSet/>
      <dgm:spPr/>
      <dgm:t>
        <a:bodyPr/>
        <a:lstStyle/>
        <a:p>
          <a:endParaRPr lang="ru-RU"/>
        </a:p>
      </dgm:t>
    </dgm:pt>
    <dgm:pt modelId="{529CEE98-1DF3-443C-ACD5-1E9C0A9DE324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місцем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платника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плати у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разі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розміщення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ділянки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надр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видобуто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копалини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в межах континентального шельфу та/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виключної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морської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зони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України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5D5D7C02-8D73-40DB-AFD3-5A77EA5E4D5C}" type="parTrans" cxnId="{69805079-25F0-4C48-B55A-7BCDB80C4FE7}">
      <dgm:prSet/>
      <dgm:spPr/>
      <dgm:t>
        <a:bodyPr/>
        <a:lstStyle/>
        <a:p>
          <a:endParaRPr lang="ru-RU"/>
        </a:p>
      </dgm:t>
    </dgm:pt>
    <dgm:pt modelId="{26C95B8F-8291-4FE2-AFC0-118832C855A2}" type="sibTrans" cxnId="{69805079-25F0-4C48-B55A-7BCDB80C4FE7}">
      <dgm:prSet/>
      <dgm:spPr/>
      <dgm:t>
        <a:bodyPr/>
        <a:lstStyle/>
        <a:p>
          <a:endParaRPr lang="ru-RU"/>
        </a:p>
      </dgm:t>
    </dgm:pt>
    <dgm:pt modelId="{F3B84CC7-6410-4F0D-BFE3-34FA4D32EB02}" type="pres">
      <dgm:prSet presAssocID="{D7FE9F7D-FF97-4CDE-889A-25DA67E3D64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F3F470-FAAC-403A-A0C6-B84CEB5ECBB6}" type="pres">
      <dgm:prSet presAssocID="{9AC24815-68F9-4B26-888C-44E0BE6767EE}" presName="horFlow" presStyleCnt="0"/>
      <dgm:spPr/>
    </dgm:pt>
    <dgm:pt modelId="{B3046BA3-5411-4021-BAF5-47ABD0926D43}" type="pres">
      <dgm:prSet presAssocID="{9AC24815-68F9-4B26-888C-44E0BE6767EE}" presName="bigChev" presStyleLbl="node1" presStyleIdx="0" presStyleCnt="3" custScaleX="196923"/>
      <dgm:spPr/>
      <dgm:t>
        <a:bodyPr/>
        <a:lstStyle/>
        <a:p>
          <a:endParaRPr lang="ru-RU"/>
        </a:p>
      </dgm:t>
    </dgm:pt>
    <dgm:pt modelId="{468A237E-F9C0-4375-AAA7-B5D51D0F1C24}" type="pres">
      <dgm:prSet presAssocID="{9AC24815-68F9-4B26-888C-44E0BE6767EE}" presName="vSp" presStyleCnt="0"/>
      <dgm:spPr/>
    </dgm:pt>
    <dgm:pt modelId="{C75585C5-B88A-4A0F-BA84-C02E1BE1CD95}" type="pres">
      <dgm:prSet presAssocID="{9548F855-1929-4EB5-8736-664719ACDA48}" presName="horFlow" presStyleCnt="0"/>
      <dgm:spPr/>
    </dgm:pt>
    <dgm:pt modelId="{9066BBFE-12E3-49B9-ACDB-E8C1D58E318A}" type="pres">
      <dgm:prSet presAssocID="{9548F855-1929-4EB5-8736-664719ACDA48}" presName="bigChev" presStyleLbl="node1" presStyleIdx="1" presStyleCnt="3" custScaleX="196923"/>
      <dgm:spPr/>
      <dgm:t>
        <a:bodyPr/>
        <a:lstStyle/>
        <a:p>
          <a:endParaRPr lang="ru-RU"/>
        </a:p>
      </dgm:t>
    </dgm:pt>
    <dgm:pt modelId="{7D124535-9EF5-4ED1-AD8C-5C72F89EC826}" type="pres">
      <dgm:prSet presAssocID="{9548F855-1929-4EB5-8736-664719ACDA48}" presName="vSp" presStyleCnt="0"/>
      <dgm:spPr/>
    </dgm:pt>
    <dgm:pt modelId="{B61C59D4-F7B0-4EA5-BC74-4992999295DF}" type="pres">
      <dgm:prSet presAssocID="{529CEE98-1DF3-443C-ACD5-1E9C0A9DE324}" presName="horFlow" presStyleCnt="0"/>
      <dgm:spPr/>
    </dgm:pt>
    <dgm:pt modelId="{C9BEF7D8-EE89-4741-B6C4-372606F98511}" type="pres">
      <dgm:prSet presAssocID="{529CEE98-1DF3-443C-ACD5-1E9C0A9DE324}" presName="bigChev" presStyleLbl="node1" presStyleIdx="2" presStyleCnt="3" custScaleX="196923"/>
      <dgm:spPr/>
      <dgm:t>
        <a:bodyPr/>
        <a:lstStyle/>
        <a:p>
          <a:endParaRPr lang="ru-RU"/>
        </a:p>
      </dgm:t>
    </dgm:pt>
  </dgm:ptLst>
  <dgm:cxnLst>
    <dgm:cxn modelId="{73B8F520-F815-48E0-AF2A-3A2FD905E7A4}" srcId="{D7FE9F7D-FF97-4CDE-889A-25DA67E3D646}" destId="{9AC24815-68F9-4B26-888C-44E0BE6767EE}" srcOrd="0" destOrd="0" parTransId="{CDF8FEE8-A4AC-4C52-9F79-813C6B40240A}" sibTransId="{E2E1B3EA-4D40-428B-9EB1-F46ED9DD3E56}"/>
    <dgm:cxn modelId="{5FEB3921-4E3E-405F-9A54-0E94632E5E0E}" type="presOf" srcId="{9548F855-1929-4EB5-8736-664719ACDA48}" destId="{9066BBFE-12E3-49B9-ACDB-E8C1D58E318A}" srcOrd="0" destOrd="0" presId="urn:microsoft.com/office/officeart/2005/8/layout/lProcess3"/>
    <dgm:cxn modelId="{C90CA0D8-54D1-4774-BEF7-7565F7543A02}" type="presOf" srcId="{D7FE9F7D-FF97-4CDE-889A-25DA67E3D646}" destId="{F3B84CC7-6410-4F0D-BFE3-34FA4D32EB02}" srcOrd="0" destOrd="0" presId="urn:microsoft.com/office/officeart/2005/8/layout/lProcess3"/>
    <dgm:cxn modelId="{69805079-25F0-4C48-B55A-7BCDB80C4FE7}" srcId="{D7FE9F7D-FF97-4CDE-889A-25DA67E3D646}" destId="{529CEE98-1DF3-443C-ACD5-1E9C0A9DE324}" srcOrd="2" destOrd="0" parTransId="{5D5D7C02-8D73-40DB-AFD3-5A77EA5E4D5C}" sibTransId="{26C95B8F-8291-4FE2-AFC0-118832C855A2}"/>
    <dgm:cxn modelId="{E7764095-CA8B-4D22-8379-B5651E7E90F9}" type="presOf" srcId="{9AC24815-68F9-4B26-888C-44E0BE6767EE}" destId="{B3046BA3-5411-4021-BAF5-47ABD0926D43}" srcOrd="0" destOrd="0" presId="urn:microsoft.com/office/officeart/2005/8/layout/lProcess3"/>
    <dgm:cxn modelId="{755BC30B-4698-4BC0-A838-38A3C97A5321}" srcId="{D7FE9F7D-FF97-4CDE-889A-25DA67E3D646}" destId="{9548F855-1929-4EB5-8736-664719ACDA48}" srcOrd="1" destOrd="0" parTransId="{51B5A1C1-7944-4DCC-B2A2-E54FBBEB199C}" sibTransId="{A2CAD695-B063-4D18-826E-A1976567DE3A}"/>
    <dgm:cxn modelId="{82C1FAA2-8795-4D7E-A429-3264FA3C5FA9}" type="presOf" srcId="{529CEE98-1DF3-443C-ACD5-1E9C0A9DE324}" destId="{C9BEF7D8-EE89-4741-B6C4-372606F98511}" srcOrd="0" destOrd="0" presId="urn:microsoft.com/office/officeart/2005/8/layout/lProcess3"/>
    <dgm:cxn modelId="{193ACBD4-CFA0-4178-ACD4-0344028D15C0}" type="presParOf" srcId="{F3B84CC7-6410-4F0D-BFE3-34FA4D32EB02}" destId="{2CF3F470-FAAC-403A-A0C6-B84CEB5ECBB6}" srcOrd="0" destOrd="0" presId="urn:microsoft.com/office/officeart/2005/8/layout/lProcess3"/>
    <dgm:cxn modelId="{AE08908A-F343-4F86-A128-39716F3EA03C}" type="presParOf" srcId="{2CF3F470-FAAC-403A-A0C6-B84CEB5ECBB6}" destId="{B3046BA3-5411-4021-BAF5-47ABD0926D43}" srcOrd="0" destOrd="0" presId="urn:microsoft.com/office/officeart/2005/8/layout/lProcess3"/>
    <dgm:cxn modelId="{272E7294-BB3E-444E-9715-ECB5A9D4D9FD}" type="presParOf" srcId="{F3B84CC7-6410-4F0D-BFE3-34FA4D32EB02}" destId="{468A237E-F9C0-4375-AAA7-B5D51D0F1C24}" srcOrd="1" destOrd="0" presId="urn:microsoft.com/office/officeart/2005/8/layout/lProcess3"/>
    <dgm:cxn modelId="{771F45C5-AF24-425B-B346-8A6EA9018246}" type="presParOf" srcId="{F3B84CC7-6410-4F0D-BFE3-34FA4D32EB02}" destId="{C75585C5-B88A-4A0F-BA84-C02E1BE1CD95}" srcOrd="2" destOrd="0" presId="urn:microsoft.com/office/officeart/2005/8/layout/lProcess3"/>
    <dgm:cxn modelId="{F9B97C76-DE6A-44F6-B276-1C24C8522720}" type="presParOf" srcId="{C75585C5-B88A-4A0F-BA84-C02E1BE1CD95}" destId="{9066BBFE-12E3-49B9-ACDB-E8C1D58E318A}" srcOrd="0" destOrd="0" presId="urn:microsoft.com/office/officeart/2005/8/layout/lProcess3"/>
    <dgm:cxn modelId="{B98C5F8F-0E6F-4441-8F5F-E1C6DED5A81C}" type="presParOf" srcId="{F3B84CC7-6410-4F0D-BFE3-34FA4D32EB02}" destId="{7D124535-9EF5-4ED1-AD8C-5C72F89EC826}" srcOrd="3" destOrd="0" presId="urn:microsoft.com/office/officeart/2005/8/layout/lProcess3"/>
    <dgm:cxn modelId="{147A60DF-26ED-4CB9-9154-905047DA2E1A}" type="presParOf" srcId="{F3B84CC7-6410-4F0D-BFE3-34FA4D32EB02}" destId="{B61C59D4-F7B0-4EA5-BC74-4992999295DF}" srcOrd="4" destOrd="0" presId="urn:microsoft.com/office/officeart/2005/8/layout/lProcess3"/>
    <dgm:cxn modelId="{9CA2D167-1AC7-4105-B327-623861EFC7D6}" type="presParOf" srcId="{B61C59D4-F7B0-4EA5-BC74-4992999295DF}" destId="{C9BEF7D8-EE89-4741-B6C4-372606F98511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8901FE-4E5F-4F59-B04C-6CA8119AE19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4FD79A-7684-4772-9C3A-35577EF442A5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Ставки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спеціальне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встановлюються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 визначених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розмірах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099968-0330-4E3A-94EC-1CA9552A7E6F}" type="parTrans" cxnId="{A4EDD3AC-FE27-41B0-973A-749D9248F29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67A1A1-288B-4AE0-967E-54B4FF402B80}" type="sibTrans" cxnId="{A4EDD3AC-FE27-41B0-973A-749D9248F297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842C05-49D3-4071-B208-5E80BE0B81A1}">
      <dgm:prSet/>
      <dgm:spPr/>
      <dgm:t>
        <a:bodyPr/>
        <a:lstStyle/>
        <a:p>
          <a:pPr algn="just" rtl="0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заготівлю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деревини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основних</a:t>
          </a: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порід та </a:t>
          </a:r>
          <a:r>
            <a:rPr lang="ru-RU" b="0" i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заготівлю деревини неосновних лісових порід.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796F59-AC89-4169-ADA8-FDF331A9AA33}" type="parTrans" cxnId="{7EC1A731-F3FC-4270-A4F9-7D1BF02DE15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14E478-09FE-4238-A0AC-1CABCB6D1866}" type="sibTrans" cxnId="{7EC1A731-F3FC-4270-A4F9-7D1BF02DE15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3D28AB-9B14-4D80-AEE3-6C081CF06552}" type="pres">
      <dgm:prSet presAssocID="{618901FE-4E5F-4F59-B04C-6CA8119AE1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EBF035-C717-4AB5-BA55-EDA44BF8CD24}" type="pres">
      <dgm:prSet presAssocID="{CE842C05-49D3-4071-B208-5E80BE0B81A1}" presName="boxAndChildren" presStyleCnt="0"/>
      <dgm:spPr/>
      <dgm:t>
        <a:bodyPr/>
        <a:lstStyle/>
        <a:p>
          <a:endParaRPr lang="ru-RU"/>
        </a:p>
      </dgm:t>
    </dgm:pt>
    <dgm:pt modelId="{46367BE0-19D3-420E-83FB-25953B2ABCD3}" type="pres">
      <dgm:prSet presAssocID="{CE842C05-49D3-4071-B208-5E80BE0B81A1}" presName="parentTextBox" presStyleLbl="node1" presStyleIdx="0" presStyleCnt="2"/>
      <dgm:spPr/>
      <dgm:t>
        <a:bodyPr/>
        <a:lstStyle/>
        <a:p>
          <a:endParaRPr lang="ru-RU"/>
        </a:p>
      </dgm:t>
    </dgm:pt>
    <dgm:pt modelId="{7E43EE46-8155-4CCE-9673-C83E8248A41A}" type="pres">
      <dgm:prSet presAssocID="{9067A1A1-288B-4AE0-967E-54B4FF402B80}" presName="sp" presStyleCnt="0"/>
      <dgm:spPr/>
      <dgm:t>
        <a:bodyPr/>
        <a:lstStyle/>
        <a:p>
          <a:endParaRPr lang="ru-RU"/>
        </a:p>
      </dgm:t>
    </dgm:pt>
    <dgm:pt modelId="{21D6A945-7D7A-4760-8A78-3B61A21CEFC5}" type="pres">
      <dgm:prSet presAssocID="{E54FD79A-7684-4772-9C3A-35577EF442A5}" presName="arrowAndChildren" presStyleCnt="0"/>
      <dgm:spPr/>
      <dgm:t>
        <a:bodyPr/>
        <a:lstStyle/>
        <a:p>
          <a:endParaRPr lang="ru-RU"/>
        </a:p>
      </dgm:t>
    </dgm:pt>
    <dgm:pt modelId="{45A595D5-7C30-42BD-8238-265BD3A5A266}" type="pres">
      <dgm:prSet presAssocID="{E54FD79A-7684-4772-9C3A-35577EF442A5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A4EDD3AC-FE27-41B0-973A-749D9248F297}" srcId="{618901FE-4E5F-4F59-B04C-6CA8119AE192}" destId="{E54FD79A-7684-4772-9C3A-35577EF442A5}" srcOrd="0" destOrd="0" parTransId="{89099968-0330-4E3A-94EC-1CA9552A7E6F}" sibTransId="{9067A1A1-288B-4AE0-967E-54B4FF402B80}"/>
    <dgm:cxn modelId="{3D1E625D-F3F9-4E00-A76C-B1A85B835BD0}" type="presOf" srcId="{E54FD79A-7684-4772-9C3A-35577EF442A5}" destId="{45A595D5-7C30-42BD-8238-265BD3A5A266}" srcOrd="0" destOrd="0" presId="urn:microsoft.com/office/officeart/2005/8/layout/process4"/>
    <dgm:cxn modelId="{7EC1A731-F3FC-4270-A4F9-7D1BF02DE159}" srcId="{618901FE-4E5F-4F59-B04C-6CA8119AE192}" destId="{CE842C05-49D3-4071-B208-5E80BE0B81A1}" srcOrd="1" destOrd="0" parTransId="{22796F59-AC89-4169-ADA8-FDF331A9AA33}" sibTransId="{3B14E478-09FE-4238-A0AC-1CABCB6D1866}"/>
    <dgm:cxn modelId="{35275B5A-B86E-46F6-A6AE-50D191FE5B6C}" type="presOf" srcId="{618901FE-4E5F-4F59-B04C-6CA8119AE192}" destId="{F13D28AB-9B14-4D80-AEE3-6C081CF06552}" srcOrd="0" destOrd="0" presId="urn:microsoft.com/office/officeart/2005/8/layout/process4"/>
    <dgm:cxn modelId="{44C3E3C9-8EB8-41C1-875C-C3BDF6C9DA88}" type="presOf" srcId="{CE842C05-49D3-4071-B208-5E80BE0B81A1}" destId="{46367BE0-19D3-420E-83FB-25953B2ABCD3}" srcOrd="0" destOrd="0" presId="urn:microsoft.com/office/officeart/2005/8/layout/process4"/>
    <dgm:cxn modelId="{845E512B-4678-4BE4-BC78-63ADE1A906FB}" type="presParOf" srcId="{F13D28AB-9B14-4D80-AEE3-6C081CF06552}" destId="{16EBF035-C717-4AB5-BA55-EDA44BF8CD24}" srcOrd="0" destOrd="0" presId="urn:microsoft.com/office/officeart/2005/8/layout/process4"/>
    <dgm:cxn modelId="{EB52A602-F8AC-4BBA-80CB-EE5E78E31278}" type="presParOf" srcId="{16EBF035-C717-4AB5-BA55-EDA44BF8CD24}" destId="{46367BE0-19D3-420E-83FB-25953B2ABCD3}" srcOrd="0" destOrd="0" presId="urn:microsoft.com/office/officeart/2005/8/layout/process4"/>
    <dgm:cxn modelId="{5B495090-C7CF-43F1-B8A1-89B9E1C3EC21}" type="presParOf" srcId="{F13D28AB-9B14-4D80-AEE3-6C081CF06552}" destId="{7E43EE46-8155-4CCE-9673-C83E8248A41A}" srcOrd="1" destOrd="0" presId="urn:microsoft.com/office/officeart/2005/8/layout/process4"/>
    <dgm:cxn modelId="{D02E6F26-13D7-41FF-A53D-F2B9AA2D2F24}" type="presParOf" srcId="{F13D28AB-9B14-4D80-AEE3-6C081CF06552}" destId="{21D6A945-7D7A-4760-8A78-3B61A21CEFC5}" srcOrd="2" destOrd="0" presId="urn:microsoft.com/office/officeart/2005/8/layout/process4"/>
    <dgm:cxn modelId="{C7B99D96-2830-4191-B577-1F23675E6463}" type="presParOf" srcId="{21D6A945-7D7A-4760-8A78-3B61A21CEFC5}" destId="{45A595D5-7C30-42BD-8238-265BD3A5A26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1DDC7-0B91-45FF-8BC7-B01FD6514D42}">
      <dsp:nvSpPr>
        <dsp:cNvPr id="0" name=""/>
        <dsp:cNvSpPr/>
      </dsp:nvSpPr>
      <dsp:spPr>
        <a:xfrm>
          <a:off x="0" y="4752661"/>
          <a:ext cx="8686800" cy="1039766"/>
        </a:xfrm>
        <a:prstGeom prst="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/>
            <a:t>з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урахуванням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обсягу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втрат</a:t>
          </a:r>
          <a:r>
            <a:rPr lang="ru-RU" sz="2500" b="1" kern="1200" dirty="0" smtClean="0"/>
            <a:t> води в </a:t>
          </a:r>
          <a:r>
            <a:rPr lang="ru-RU" sz="2500" b="1" kern="1200" dirty="0" err="1" smtClean="0"/>
            <a:t>їх</a:t>
          </a:r>
          <a:r>
            <a:rPr lang="ru-RU" sz="2500" b="1" kern="1200" dirty="0" smtClean="0"/>
            <a:t> системах </a:t>
          </a:r>
          <a:r>
            <a:rPr lang="ru-RU" sz="2500" b="1" kern="1200" dirty="0" err="1" smtClean="0"/>
            <a:t>водопостачання</a:t>
          </a:r>
          <a:r>
            <a:rPr lang="ru-RU" sz="2500" b="1" kern="1200" dirty="0" smtClean="0"/>
            <a:t>.</a:t>
          </a:r>
          <a:endParaRPr lang="ru-RU" sz="2500" b="1" kern="1200" dirty="0"/>
        </a:p>
      </dsp:txBody>
      <dsp:txXfrm>
        <a:off x="0" y="4752661"/>
        <a:ext cx="8686800" cy="1039766"/>
      </dsp:txXfrm>
    </dsp:sp>
    <dsp:sp modelId="{78698099-5352-4C1B-8872-EC3891A93329}">
      <dsp:nvSpPr>
        <dsp:cNvPr id="0" name=""/>
        <dsp:cNvSpPr/>
      </dsp:nvSpPr>
      <dsp:spPr>
        <a:xfrm rot="10800000">
          <a:off x="0" y="3169097"/>
          <a:ext cx="8686800" cy="1599160"/>
        </a:xfrm>
        <a:prstGeom prst="upArrowCallou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/>
            <a:t>який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використовують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водокористувачі</a:t>
          </a:r>
          <a:r>
            <a:rPr lang="ru-RU" sz="2500" b="1" kern="1200" dirty="0" smtClean="0"/>
            <a:t>, </a:t>
          </a:r>
          <a:endParaRPr lang="ru-RU" sz="2500" b="1" kern="1200" dirty="0"/>
        </a:p>
      </dsp:txBody>
      <dsp:txXfrm rot="10800000">
        <a:off x="0" y="3169097"/>
        <a:ext cx="8686800" cy="1039086"/>
      </dsp:txXfrm>
    </dsp:sp>
    <dsp:sp modelId="{6659AFFD-95B7-4432-A755-60C14B09546F}">
      <dsp:nvSpPr>
        <dsp:cNvPr id="0" name=""/>
        <dsp:cNvSpPr/>
      </dsp:nvSpPr>
      <dsp:spPr>
        <a:xfrm rot="10800000">
          <a:off x="0" y="1585533"/>
          <a:ext cx="8686800" cy="1599160"/>
        </a:xfrm>
        <a:prstGeom prst="upArrowCallou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/>
            <a:t>фактичний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обсяг</a:t>
          </a:r>
          <a:r>
            <a:rPr lang="ru-RU" sz="2500" b="1" kern="1200" dirty="0" smtClean="0"/>
            <a:t> води, </a:t>
          </a:r>
          <a:endParaRPr lang="ru-RU" sz="2500" b="1" kern="1200" dirty="0"/>
        </a:p>
      </dsp:txBody>
      <dsp:txXfrm rot="10800000">
        <a:off x="0" y="1585533"/>
        <a:ext cx="8686800" cy="1039086"/>
      </dsp:txXfrm>
    </dsp:sp>
    <dsp:sp modelId="{666C28BA-454E-40F4-9ECB-812357360BF5}">
      <dsp:nvSpPr>
        <dsp:cNvPr id="0" name=""/>
        <dsp:cNvSpPr/>
      </dsp:nvSpPr>
      <dsp:spPr>
        <a:xfrm rot="10800000">
          <a:off x="0" y="1969"/>
          <a:ext cx="8686800" cy="1599160"/>
        </a:xfrm>
        <a:prstGeom prst="upArrowCallou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/>
            <a:t>Об'єктом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оподаткування</a:t>
          </a:r>
          <a:r>
            <a:rPr lang="ru-RU" sz="2500" b="1" kern="1200" dirty="0" smtClean="0"/>
            <a:t> рентною платою за </a:t>
          </a:r>
          <a:r>
            <a:rPr lang="ru-RU" sz="2500" b="1" kern="1200" dirty="0" err="1" smtClean="0"/>
            <a:t>спеціальне</a:t>
          </a:r>
          <a:r>
            <a:rPr lang="ru-RU" sz="2500" b="1" kern="1200" dirty="0" smtClean="0"/>
            <a:t> </a:t>
          </a:r>
          <a:r>
            <a:rPr lang="ru-RU" sz="2500" b="1" kern="1200" dirty="0" err="1" smtClean="0"/>
            <a:t>використання</a:t>
          </a:r>
          <a:r>
            <a:rPr lang="ru-RU" sz="2500" b="1" kern="1200" dirty="0" smtClean="0"/>
            <a:t> води </a:t>
          </a:r>
          <a:r>
            <a:rPr lang="ru-RU" sz="2500" b="1" kern="1200" dirty="0" err="1" smtClean="0"/>
            <a:t>є</a:t>
          </a:r>
          <a:r>
            <a:rPr lang="ru-RU" sz="2500" b="1" kern="1200" dirty="0" smtClean="0"/>
            <a:t> </a:t>
          </a:r>
          <a:endParaRPr lang="ru-RU" sz="2500" b="1" kern="1200" dirty="0"/>
        </a:p>
      </dsp:txBody>
      <dsp:txXfrm rot="10800000">
        <a:off x="0" y="1969"/>
        <a:ext cx="8686800" cy="10390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19503-C083-4228-8D94-A8FEB5A79AEB}">
      <dsp:nvSpPr>
        <dsp:cNvPr id="0" name=""/>
        <dsp:cNvSpPr/>
      </dsp:nvSpPr>
      <dsp:spPr>
        <a:xfrm>
          <a:off x="651509" y="0"/>
          <a:ext cx="7383780" cy="586583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C642E8-34A8-4034-8C32-4952234B1ACC}">
      <dsp:nvSpPr>
        <dsp:cNvPr id="0" name=""/>
        <dsp:cNvSpPr/>
      </dsp:nvSpPr>
      <dsp:spPr>
        <a:xfrm>
          <a:off x="0" y="1759750"/>
          <a:ext cx="8686800" cy="23463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Ставки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заготівлю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деревини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застосовуються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урахуванням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лісів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поясами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розрядами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3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4539" y="1874289"/>
        <a:ext cx="8457722" cy="211725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FAAA0-DA16-48A9-872A-214B8C9FBB40}">
      <dsp:nvSpPr>
        <dsp:cNvPr id="0" name=""/>
        <dsp:cNvSpPr/>
      </dsp:nvSpPr>
      <dsp:spPr>
        <a:xfrm>
          <a:off x="0" y="22317"/>
          <a:ext cx="8686800" cy="2850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Порядок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нарахування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податкових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зобов'язань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спеціальне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sz="42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i="0" u="none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endParaRPr lang="ru-RU" sz="4200" b="1" i="0" u="none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9131" y="161448"/>
        <a:ext cx="8408538" cy="2571857"/>
      </dsp:txXfrm>
    </dsp:sp>
    <dsp:sp modelId="{47F5E6DE-F161-46B1-A116-D683882BB843}">
      <dsp:nvSpPr>
        <dsp:cNvPr id="0" name=""/>
        <dsp:cNvSpPr/>
      </dsp:nvSpPr>
      <dsp:spPr>
        <a:xfrm>
          <a:off x="0" y="2993397"/>
          <a:ext cx="8686800" cy="2850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just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Сума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обчислюється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суб'єктами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видають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спеціальні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дозволи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зазначається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таких </a:t>
          </a:r>
          <a:r>
            <a:rPr lang="ru-RU" sz="4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дозволах</a:t>
          </a:r>
          <a:r>
            <a:rPr lang="ru-RU" sz="4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4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9131" y="3132528"/>
        <a:ext cx="8408538" cy="2571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F232A-B819-4914-A37D-3A90C6998458}">
      <dsp:nvSpPr>
        <dsp:cNvPr id="0" name=""/>
        <dsp:cNvSpPr/>
      </dsp:nvSpPr>
      <dsp:spPr>
        <a:xfrm>
          <a:off x="1060" y="244802"/>
          <a:ext cx="4135561" cy="24813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Об'єктом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оподаткування</a:t>
          </a:r>
          <a:r>
            <a:rPr lang="ru-RU" sz="1900" b="1" kern="1200" dirty="0" smtClean="0"/>
            <a:t> рентною платою за </a:t>
          </a:r>
          <a:r>
            <a:rPr lang="ru-RU" sz="1900" b="1" kern="1200" dirty="0" err="1" smtClean="0"/>
            <a:t>спеціальне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використання</a:t>
          </a:r>
          <a:r>
            <a:rPr lang="ru-RU" sz="1900" b="1" kern="1200" dirty="0" smtClean="0"/>
            <a:t> води без </a:t>
          </a:r>
          <a:r>
            <a:rPr lang="ru-RU" sz="1900" b="1" kern="1200" dirty="0" err="1" smtClean="0"/>
            <a:t>її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вилучення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водних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об'єктів</a:t>
          </a:r>
          <a:r>
            <a:rPr lang="ru-RU" sz="1900" b="1" kern="1200" dirty="0" smtClean="0"/>
            <a:t> є:</a:t>
          </a:r>
          <a:endParaRPr lang="ru-RU" sz="1900" b="1" kern="1200" dirty="0"/>
        </a:p>
      </dsp:txBody>
      <dsp:txXfrm>
        <a:off x="1060" y="244802"/>
        <a:ext cx="4135561" cy="2481336"/>
      </dsp:txXfrm>
    </dsp:sp>
    <dsp:sp modelId="{A558DEF6-AEA9-4E12-A4DE-281D37506CDE}">
      <dsp:nvSpPr>
        <dsp:cNvPr id="0" name=""/>
        <dsp:cNvSpPr/>
      </dsp:nvSpPr>
      <dsp:spPr>
        <a:xfrm>
          <a:off x="4550178" y="244802"/>
          <a:ext cx="4135561" cy="24813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для потреб </a:t>
          </a:r>
          <a:r>
            <a:rPr lang="ru-RU" sz="1900" b="1" kern="1200" dirty="0" err="1" smtClean="0"/>
            <a:t>гідроенергетики</a:t>
          </a:r>
          <a:r>
            <a:rPr lang="ru-RU" sz="1900" b="1" kern="1200" dirty="0" smtClean="0"/>
            <a:t> - </a:t>
          </a:r>
          <a:r>
            <a:rPr lang="ru-RU" sz="1900" b="1" kern="1200" dirty="0" err="1" smtClean="0"/>
            <a:t>фактичний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обсяг</a:t>
          </a:r>
          <a:r>
            <a:rPr lang="ru-RU" sz="1900" b="1" kern="1200" dirty="0" smtClean="0"/>
            <a:t> води, </a:t>
          </a:r>
          <a:r>
            <a:rPr lang="ru-RU" sz="1900" b="1" kern="1200" dirty="0" err="1" smtClean="0"/>
            <a:t>що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пропускається</a:t>
          </a:r>
          <a:r>
            <a:rPr lang="ru-RU" sz="1900" b="1" kern="1200" dirty="0" smtClean="0"/>
            <a:t> через </a:t>
          </a:r>
          <a:r>
            <a:rPr lang="ru-RU" sz="1900" b="1" kern="1200" dirty="0" err="1" smtClean="0"/>
            <a:t>турбіни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гідроелектростанцій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вироблення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електроенергії</a:t>
          </a:r>
          <a:r>
            <a:rPr lang="ru-RU" sz="1900" b="1" kern="1200" dirty="0" smtClean="0"/>
            <a:t>;</a:t>
          </a:r>
          <a:endParaRPr lang="ru-RU" sz="1900" b="1" kern="1200" dirty="0"/>
        </a:p>
      </dsp:txBody>
      <dsp:txXfrm>
        <a:off x="4550178" y="244802"/>
        <a:ext cx="4135561" cy="2481336"/>
      </dsp:txXfrm>
    </dsp:sp>
    <dsp:sp modelId="{4A716AC8-532B-49A9-9D25-C00F6D9D03BF}">
      <dsp:nvSpPr>
        <dsp:cNvPr id="0" name=""/>
        <dsp:cNvSpPr/>
      </dsp:nvSpPr>
      <dsp:spPr>
        <a:xfrm>
          <a:off x="2275619" y="3139695"/>
          <a:ext cx="4135561" cy="24813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для потреб водного транспорту - час </a:t>
          </a:r>
          <a:r>
            <a:rPr lang="ru-RU" sz="1900" b="1" kern="1200" dirty="0" err="1" smtClean="0"/>
            <a:t>використання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поверхневих</a:t>
          </a:r>
          <a:r>
            <a:rPr lang="ru-RU" sz="1900" b="1" kern="1200" dirty="0" smtClean="0"/>
            <a:t> вод </a:t>
          </a:r>
          <a:r>
            <a:rPr lang="ru-RU" sz="1900" b="1" kern="1200" dirty="0" err="1" smtClean="0"/>
            <a:t>вантажним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самохідним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несамохідним</a:t>
          </a:r>
          <a:r>
            <a:rPr lang="ru-RU" sz="1900" b="1" kern="1200" dirty="0" smtClean="0"/>
            <a:t> флотом, </a:t>
          </a:r>
          <a:r>
            <a:rPr lang="ru-RU" sz="1900" b="1" kern="1200" dirty="0" err="1" smtClean="0"/>
            <a:t>що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експлуатується</a:t>
          </a:r>
          <a:r>
            <a:rPr lang="ru-RU" sz="1900" b="1" kern="1200" dirty="0" smtClean="0"/>
            <a:t> (</a:t>
          </a:r>
          <a:r>
            <a:rPr lang="ru-RU" sz="1900" b="1" kern="1200" dirty="0" err="1" smtClean="0"/>
            <a:t>залежно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від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тоннажності</a:t>
          </a:r>
          <a:r>
            <a:rPr lang="ru-RU" sz="1900" b="1" kern="1200" dirty="0" smtClean="0"/>
            <a:t>), та </a:t>
          </a:r>
          <a:r>
            <a:rPr lang="ru-RU" sz="1900" b="1" kern="1200" dirty="0" err="1" smtClean="0"/>
            <a:t>пасажирським</a:t>
          </a:r>
          <a:r>
            <a:rPr lang="ru-RU" sz="1900" b="1" kern="1200" dirty="0" smtClean="0"/>
            <a:t> флотом, </a:t>
          </a:r>
          <a:r>
            <a:rPr lang="ru-RU" sz="1900" b="1" kern="1200" dirty="0" err="1" smtClean="0"/>
            <a:t>що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експлуатується</a:t>
          </a:r>
          <a:r>
            <a:rPr lang="ru-RU" sz="1900" b="1" kern="1200" dirty="0" smtClean="0"/>
            <a:t> (</a:t>
          </a:r>
          <a:r>
            <a:rPr lang="ru-RU" sz="1900" b="1" kern="1200" dirty="0" err="1" smtClean="0"/>
            <a:t>залежно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від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кількості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місць</a:t>
          </a:r>
          <a:r>
            <a:rPr lang="ru-RU" sz="1900" b="1" kern="1200" dirty="0" smtClean="0"/>
            <a:t>).</a:t>
          </a:r>
          <a:endParaRPr lang="ru-RU" sz="1900" b="1" kern="1200" dirty="0"/>
        </a:p>
      </dsp:txBody>
      <dsp:txXfrm>
        <a:off x="2275619" y="3139695"/>
        <a:ext cx="4135561" cy="24813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C50C7-0750-417C-8C78-7F7096EC6523}">
      <dsp:nvSpPr>
        <dsp:cNvPr id="0" name=""/>
        <dsp:cNvSpPr/>
      </dsp:nvSpPr>
      <dsp:spPr>
        <a:xfrm>
          <a:off x="1060" y="173364"/>
          <a:ext cx="4135561" cy="24813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Об'єктом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оподаткування</a:t>
          </a:r>
          <a:r>
            <a:rPr lang="ru-RU" sz="2800" b="1" kern="1200" dirty="0" smtClean="0"/>
            <a:t> рентною платою за </a:t>
          </a:r>
          <a:r>
            <a:rPr lang="ru-RU" sz="2800" b="1" kern="1200" dirty="0" err="1" smtClean="0"/>
            <a:t>спеціальне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використання</a:t>
          </a:r>
          <a:r>
            <a:rPr lang="ru-RU" sz="2800" b="1" kern="1200" dirty="0" smtClean="0"/>
            <a:t> води для потреб </a:t>
          </a:r>
          <a:r>
            <a:rPr lang="ru-RU" sz="2800" b="1" kern="1200" dirty="0" err="1" smtClean="0"/>
            <a:t>рибництва</a:t>
          </a:r>
          <a:r>
            <a:rPr lang="ru-RU" sz="2800" b="1" kern="1200" dirty="0" smtClean="0"/>
            <a:t> </a:t>
          </a:r>
          <a:endParaRPr lang="ru-RU" sz="2800" b="1" kern="1200" dirty="0"/>
        </a:p>
      </dsp:txBody>
      <dsp:txXfrm>
        <a:off x="1060" y="173364"/>
        <a:ext cx="4135561" cy="2481336"/>
      </dsp:txXfrm>
    </dsp:sp>
    <dsp:sp modelId="{A377798D-505A-46E9-9F18-B0297DE6FA12}">
      <dsp:nvSpPr>
        <dsp:cNvPr id="0" name=""/>
        <dsp:cNvSpPr/>
      </dsp:nvSpPr>
      <dsp:spPr>
        <a:xfrm>
          <a:off x="4550178" y="173364"/>
          <a:ext cx="4135561" cy="24813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є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фактичний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обсяг</a:t>
          </a:r>
          <a:r>
            <a:rPr lang="ru-RU" sz="2800" b="1" kern="1200" dirty="0" smtClean="0"/>
            <a:t> води, </a:t>
          </a:r>
          <a:endParaRPr lang="ru-RU" sz="2800" b="1" kern="1200" dirty="0"/>
        </a:p>
      </dsp:txBody>
      <dsp:txXfrm>
        <a:off x="4550178" y="173364"/>
        <a:ext cx="4135561" cy="2481336"/>
      </dsp:txXfrm>
    </dsp:sp>
    <dsp:sp modelId="{D2B9EBA7-1426-48FD-8236-57BAAE8EF0E2}">
      <dsp:nvSpPr>
        <dsp:cNvPr id="0" name=""/>
        <dsp:cNvSpPr/>
      </dsp:nvSpPr>
      <dsp:spPr>
        <a:xfrm>
          <a:off x="2275619" y="3068257"/>
          <a:ext cx="4135561" cy="24813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необхідної</a:t>
          </a:r>
          <a:r>
            <a:rPr lang="ru-RU" sz="2800" b="1" kern="1200" dirty="0" smtClean="0"/>
            <a:t> для </a:t>
          </a:r>
          <a:r>
            <a:rPr lang="ru-RU" sz="2800" b="1" kern="1200" dirty="0" err="1" smtClean="0"/>
            <a:t>поповнення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водних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об'єктів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під</a:t>
          </a:r>
          <a:r>
            <a:rPr lang="ru-RU" sz="2800" b="1" kern="1200" dirty="0" smtClean="0"/>
            <a:t> час </a:t>
          </a:r>
          <a:r>
            <a:rPr lang="ru-RU" sz="2800" b="1" kern="1200" dirty="0" err="1" smtClean="0"/>
            <a:t>розведення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риби</a:t>
          </a:r>
          <a:r>
            <a:rPr lang="ru-RU" sz="2800" b="1" kern="1200" dirty="0" smtClean="0"/>
            <a:t> та </a:t>
          </a:r>
          <a:r>
            <a:rPr lang="ru-RU" sz="2800" b="1" kern="1200" dirty="0" err="1" smtClean="0"/>
            <a:t>інших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водних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живих</a:t>
          </a:r>
          <a:r>
            <a:rPr lang="ru-RU" sz="2800" b="1" kern="1200" dirty="0" smtClean="0"/>
            <a:t> </a:t>
          </a:r>
          <a:r>
            <a:rPr lang="ru-RU" sz="2800" b="1" kern="1200" dirty="0" err="1" smtClean="0"/>
            <a:t>ресурсів</a:t>
          </a:r>
          <a:r>
            <a:rPr lang="ru-RU" sz="2800" b="1" kern="1200" dirty="0" smtClean="0"/>
            <a:t> </a:t>
          </a:r>
          <a:endParaRPr lang="ru-RU" sz="2800" b="1" kern="1200" dirty="0"/>
        </a:p>
      </dsp:txBody>
      <dsp:txXfrm>
        <a:off x="2275619" y="3068257"/>
        <a:ext cx="4135561" cy="24813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71E3C-7C39-4E4E-8E66-CDF038CCCE49}">
      <dsp:nvSpPr>
        <dsp:cNvPr id="0" name=""/>
        <dsp:cNvSpPr/>
      </dsp:nvSpPr>
      <dsp:spPr>
        <a:xfrm>
          <a:off x="651509" y="0"/>
          <a:ext cx="7383780" cy="565152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9C2B49-BF4B-4F61-898F-DA6F8EDAA2D1}">
      <dsp:nvSpPr>
        <dsp:cNvPr id="0" name=""/>
        <dsp:cNvSpPr/>
      </dsp:nvSpPr>
      <dsp:spPr>
        <a:xfrm>
          <a:off x="0" y="1000138"/>
          <a:ext cx="8503357" cy="3921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i="0" kern="1200" smtClean="0">
              <a:solidFill>
                <a:schemeClr val="tx1"/>
              </a:solidFill>
            </a:rPr>
            <a:t>Базовий податковий (звітний) період для рентної плати за спеціальне використання види дорівнює </a:t>
          </a:r>
          <a:r>
            <a:rPr lang="ru-RU" sz="3200" b="1" i="0" kern="1200" smtClean="0">
              <a:solidFill>
                <a:schemeClr val="tx1"/>
              </a:solidFill>
            </a:rPr>
            <a:t>календарному кварталу.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1415" y="1191553"/>
        <a:ext cx="8120527" cy="35383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97FD3-253F-4649-BE52-5AA65169D7E5}">
      <dsp:nvSpPr>
        <dsp:cNvPr id="0" name=""/>
        <dsp:cNvSpPr/>
      </dsp:nvSpPr>
      <dsp:spPr>
        <a:xfrm>
          <a:off x="476130" y="0"/>
          <a:ext cx="5396151" cy="3881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6A021-F0A5-4471-96C7-A3613B0383CA}">
      <dsp:nvSpPr>
        <dsp:cNvPr id="0" name=""/>
        <dsp:cNvSpPr/>
      </dsp:nvSpPr>
      <dsp:spPr>
        <a:xfrm>
          <a:off x="1872" y="627612"/>
          <a:ext cx="6344667" cy="26262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РЕНТНА </a:t>
          </a:r>
          <a:r>
            <a:rPr lang="ru-RU" sz="3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ПЛАТА ЗА КОРИСТУВАННЯ НАДРАМИ ДЛЯ ВИДОБУВАННЯ КОРИСНИХ</a:t>
          </a:r>
          <a:endParaRPr lang="ru-RU" sz="3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0073" y="755813"/>
        <a:ext cx="6088265" cy="23698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7D196-22ED-40CE-8742-9C66046E825F}">
      <dsp:nvSpPr>
        <dsp:cNvPr id="0" name=""/>
        <dsp:cNvSpPr/>
      </dsp:nvSpPr>
      <dsp:spPr>
        <a:xfrm>
          <a:off x="0" y="206552"/>
          <a:ext cx="8686800" cy="2616046"/>
        </a:xfrm>
        <a:prstGeom prst="round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Базою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оподаткування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рентною платою за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надрами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видобування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корисних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копалин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7705" y="334257"/>
        <a:ext cx="8431390" cy="2360636"/>
      </dsp:txXfrm>
    </dsp:sp>
    <dsp:sp modelId="{7867D5C2-9ECF-417A-A816-ADAB6EB53E24}">
      <dsp:nvSpPr>
        <dsp:cNvPr id="0" name=""/>
        <dsp:cNvSpPr/>
      </dsp:nvSpPr>
      <dsp:spPr>
        <a:xfrm>
          <a:off x="0" y="2900359"/>
          <a:ext cx="8686800" cy="2616046"/>
        </a:xfrm>
        <a:prstGeom prst="round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є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вартість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обсягів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видобутих</a:t>
          </a:r>
          <a:r>
            <a:rPr lang="ru-RU" sz="2700" kern="1200" dirty="0" smtClean="0"/>
            <a:t> у </a:t>
          </a:r>
          <a:r>
            <a:rPr lang="ru-RU" sz="2700" kern="1200" err="1" smtClean="0"/>
            <a:t>податковому</a:t>
          </a:r>
          <a:r>
            <a:rPr lang="ru-RU" sz="2700" kern="1200" smtClean="0"/>
            <a:t> періоді </a:t>
          </a:r>
          <a:r>
            <a:rPr lang="ru-RU" sz="2700" kern="1200" dirty="0" err="1" smtClean="0"/>
            <a:t>корисних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копалин</a:t>
          </a:r>
          <a:r>
            <a:rPr lang="ru-RU" sz="2700" kern="1200" dirty="0" smtClean="0"/>
            <a:t> (</a:t>
          </a:r>
          <a:r>
            <a:rPr lang="ru-RU" sz="2700" kern="1200" dirty="0" err="1" smtClean="0"/>
            <a:t>мінеральної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сировини</a:t>
          </a:r>
          <a:r>
            <a:rPr lang="ru-RU" sz="2700" kern="1200" smtClean="0"/>
            <a:t>), яка окремо обчислюється для кожного виду корисної копалини (мінеральної сировини) для кожної ділянки надр на базових умовах поставки (склад готової продукції гірничого підприємства).</a:t>
          </a:r>
          <a:endParaRPr lang="ru-RU" sz="2700" kern="1200" dirty="0"/>
        </a:p>
      </dsp:txBody>
      <dsp:txXfrm>
        <a:off x="127705" y="3028064"/>
        <a:ext cx="8431390" cy="23606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BD55E-DDBA-48D0-9D8C-A209766068C4}">
      <dsp:nvSpPr>
        <dsp:cNvPr id="0" name=""/>
        <dsp:cNvSpPr/>
      </dsp:nvSpPr>
      <dsp:spPr>
        <a:xfrm>
          <a:off x="651509" y="0"/>
          <a:ext cx="7383780" cy="5651521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B7F0E-37F6-465A-BAF7-316042D8F714}">
      <dsp:nvSpPr>
        <dsp:cNvPr id="0" name=""/>
        <dsp:cNvSpPr/>
      </dsp:nvSpPr>
      <dsp:spPr>
        <a:xfrm>
          <a:off x="665083" y="722298"/>
          <a:ext cx="7356633" cy="42069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Ставки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користування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надрами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видобування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корисних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копалин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установлюються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відсотках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товарної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гірничого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видобутої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корисної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копалини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мінеральної</a:t>
          </a:r>
          <a:r>
            <a:rPr lang="ru-RU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сировини</a:t>
          </a:r>
          <a:r>
            <a:rPr lang="ru-RU" sz="32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в залежності від групи корисних копалин.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70448" y="927663"/>
        <a:ext cx="6945903" cy="37961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46BA3-5411-4021-BAF5-47ABD0926D43}">
      <dsp:nvSpPr>
        <dsp:cNvPr id="0" name=""/>
        <dsp:cNvSpPr/>
      </dsp:nvSpPr>
      <dsp:spPr>
        <a:xfrm>
          <a:off x="1" y="142324"/>
          <a:ext cx="8686796" cy="1764506"/>
        </a:xfrm>
        <a:prstGeom prst="chevron">
          <a:avLst/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Платник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плати та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уповноважена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особа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сплачують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податкові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зобов'язання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82254" y="142324"/>
        <a:ext cx="6922290" cy="1764506"/>
      </dsp:txXfrm>
    </dsp:sp>
    <dsp:sp modelId="{9066BBFE-12E3-49B9-ACDB-E8C1D58E318A}">
      <dsp:nvSpPr>
        <dsp:cNvPr id="0" name=""/>
        <dsp:cNvSpPr/>
      </dsp:nvSpPr>
      <dsp:spPr>
        <a:xfrm>
          <a:off x="1" y="2153861"/>
          <a:ext cx="8686796" cy="1764506"/>
        </a:xfrm>
        <a:prstGeom prst="chevron">
          <a:avLst/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місцезнаходженням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ділянки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надр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видобуті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копалини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разі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розміщення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такої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ділянки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надр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межах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території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України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82254" y="2153861"/>
        <a:ext cx="6922290" cy="1764506"/>
      </dsp:txXfrm>
    </dsp:sp>
    <dsp:sp modelId="{C9BEF7D8-EE89-4741-B6C4-372606F98511}">
      <dsp:nvSpPr>
        <dsp:cNvPr id="0" name=""/>
        <dsp:cNvSpPr/>
      </dsp:nvSpPr>
      <dsp:spPr>
        <a:xfrm>
          <a:off x="1" y="4165399"/>
          <a:ext cx="8686796" cy="1764506"/>
        </a:xfrm>
        <a:prstGeom prst="chevron">
          <a:avLst/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місцем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обліку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платника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плати у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разі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розміщення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ділянки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надр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якої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видобуто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корисні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копалини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в межах континентального шельфу та/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виключної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морської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)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зони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України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82254" y="4165399"/>
        <a:ext cx="6922290" cy="17645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67BE0-19D3-420E-83FB-25953B2ABCD3}">
      <dsp:nvSpPr>
        <dsp:cNvPr id="0" name=""/>
        <dsp:cNvSpPr/>
      </dsp:nvSpPr>
      <dsp:spPr>
        <a:xfrm>
          <a:off x="0" y="3497225"/>
          <a:ext cx="8686800" cy="2294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just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заготівлю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деревини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основних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sz="37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порід та </a:t>
          </a:r>
          <a:r>
            <a:rPr lang="ru-RU" sz="3700" b="0" i="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 заготівлю деревини неосновних лісових порід.</a:t>
          </a:r>
          <a:endParaRPr lang="ru-RU" sz="3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497225"/>
        <a:ext cx="8686800" cy="2294558"/>
      </dsp:txXfrm>
    </dsp:sp>
    <dsp:sp modelId="{45A595D5-7C30-42BD-8238-265BD3A5A266}">
      <dsp:nvSpPr>
        <dsp:cNvPr id="0" name=""/>
        <dsp:cNvSpPr/>
      </dsp:nvSpPr>
      <dsp:spPr>
        <a:xfrm rot="10800000">
          <a:off x="0" y="2612"/>
          <a:ext cx="8686800" cy="352903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Ставки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рентної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плати за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спеціальне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лісових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встановлюються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7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 визначених </a:t>
          </a:r>
          <a:r>
            <a:rPr lang="ru-RU" sz="3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розмірах</a:t>
          </a:r>
          <a:r>
            <a:rPr lang="ru-RU" sz="3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3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612"/>
        <a:ext cx="8686800" cy="2293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AC34D-E579-477F-8406-B9BA05F626A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7CBF2-957A-42BA-9E03-7516D0130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5DCF5-2848-4029-8D33-5FF8AEF36EE6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08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0BCE-C1BB-45E2-B973-8F93A1D7C1F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21125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0BCE-C1BB-45E2-B973-8F93A1D7C1F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966750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0BCE-C1BB-45E2-B973-8F93A1D7C1F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95999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0BCE-C1BB-45E2-B973-8F93A1D7C1F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86996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0BCE-C1BB-45E2-B973-8F93A1D7C1F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579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0DBB-96E5-4AA6-8086-C5E0BED382DB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446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80B0-8DA7-4E47-A835-E37912D5F7A8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9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82D5F-9CBC-4FBC-9B50-82CDF3B11060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05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C2C8-3366-43A5-BAB8-B51E01220BA1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6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815-DC6A-4AF5-8EC5-07920A6B967F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4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DE95-5B49-4599-803F-B38E397D73FB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23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2A15-1349-45D0-B987-AE25768DE283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02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3807-735D-4570-9FD8-20F4CB947212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8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E0C8-1C2B-44ED-A3A0-389507A168E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19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C3EE-4B87-4A2F-BFAB-95FE49B316D6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18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0BCE-C1BB-45E2-B973-8F93A1D7C1F7}" type="datetime1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EF0C33-DC2C-469C-A68F-7CD3736AE3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36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>
                <a:solidFill>
                  <a:schemeClr val="tx1"/>
                </a:solidFill>
              </a:rPr>
              <a:t>Рентні </a:t>
            </a:r>
            <a:r>
              <a:rPr lang="uk-UA" sz="6000" dirty="0" smtClean="0">
                <a:solidFill>
                  <a:schemeClr val="tx1"/>
                </a:solidFill>
              </a:rPr>
              <a:t>платежі </a:t>
            </a:r>
            <a:r>
              <a:rPr lang="uk-UA" sz="6000" dirty="0" smtClean="0">
                <a:solidFill>
                  <a:schemeClr val="tx1"/>
                </a:solidFill>
              </a:rPr>
              <a:t>та екологічний податок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286248" y="4071942"/>
            <a:ext cx="4429156" cy="15716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Викладач: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</a:b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к.е.н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Тітенко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З.М.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428604"/>
          <a:ext cx="8686800" cy="5651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85728"/>
          <a:ext cx="868680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85728"/>
          <a:ext cx="8686800" cy="579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14290"/>
          <a:ext cx="8686800" cy="586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14290"/>
          <a:ext cx="8686800" cy="586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>
            <a:off x="642910" y="1214422"/>
            <a:ext cx="8215370" cy="507209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	Суми податку, який справляється за викиди в атмосферне повітря забруднюючих речовин стаціонарними джерелами забруднення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(Пвс), обчислюються за формулою: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Пвс = ∑ (Мі х Нпі),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і = 1,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де Мі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фактичний обсяг викиду і-тої забруднюючої речовини в тоннах (т);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Нпі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ставки податку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>
            <a:off x="642910" y="1071546"/>
            <a:ext cx="8215370" cy="521497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Суми податку, який справляється за викиди в атмосферне повітря забруднюючих речовин пересувними джерелами забруднення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(Пвп), за формулою: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Пвп = ∑ Мі х Нпі,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і = 1,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де Мі - кількість фактично реалізованого палива і-того виду в тоннах (т);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Нпі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ставки податку в поточному році за тонну і-того виду палива у гривнях з копійками.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>
            <a:off x="357158" y="571480"/>
            <a:ext cx="8572560" cy="592935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Суми податку, який справляється за скиди забруднюючих речовин у водні об’єкти (Пс)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за формулою: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Пс = ∑ (Млі х Нпі х Кос),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i = 1,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де Млі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обсяг скиду і-тої забруднюючої речовини в тоннах (т);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Нпі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ставки податку за тонну і-того виду забруднюючої речовини у гривнях з копійками;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Кос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коефіцієнт, що дорівнює 1,5 і застосовується у разі скидання забруднюючих речовин у ставки і озера (в іншому випадку коефіцієнт дорівнює 1).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>
            <a:off x="285720" y="571480"/>
            <a:ext cx="8643998" cy="592935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 Суми податку, який справляється за розміщення відходів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(Прв), за формулою: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Прв = ∑ (Нпі х Млі х Кт х Ко),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smtClean="0">
                <a:latin typeface="Times New Roman" pitchFamily="18" charset="0"/>
                <a:cs typeface="Times New Roman" pitchFamily="18" charset="0"/>
              </a:rPr>
              <a:t>і = 1,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де Нпі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ставки податку за тонну і-того виду відходів у гривнях з копійками;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Млі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обсяг відходів і-того виду в тоннах (т);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Кт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коригуючий коефіцієнт, який враховує розташування місця розміщення відходів;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Ко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коригуючий коефіцієнт, який враховує розміщення відходів на звалищах, які не забезпечують повного виключення забруднення атмосферного повітря або водних об’єктів.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>
            <a:off x="571472" y="214290"/>
            <a:ext cx="8215370" cy="450059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Базовий податковий (звітний) період дорівнює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календарному кварталу.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4532362"/>
            <a:ext cx="8208912" cy="2325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uk-UA" b="1" dirty="0" smtClean="0"/>
              <a:t>Система рентних платежів в Україні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b="1" smtClean="0"/>
              <a:t>Рентна </a:t>
            </a:r>
            <a:r>
              <a:rPr lang="uk-UA" b="1" dirty="0" smtClean="0"/>
              <a:t>плата за спеціальне використання води</a:t>
            </a:r>
            <a:r>
              <a:rPr lang="uk-UA" b="1" i="1" dirty="0" smtClean="0"/>
              <a:t>.</a:t>
            </a:r>
            <a:r>
              <a:rPr lang="uk-UA" b="1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b="1" smtClean="0"/>
              <a:t> Рентна плата за користування надрами.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b="1" smtClean="0"/>
              <a:t>Рентна плата за спеціальне використання лісових ресурсів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b="1" smtClean="0"/>
              <a:t>Екологічний податок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365769"/>
          </a:xfrm>
        </p:spPr>
        <p:txBody>
          <a:bodyPr>
            <a:normAutofit/>
          </a:bodyPr>
          <a:lstStyle/>
          <a:p>
            <a:endParaRPr lang="uk-UA" sz="7200" dirty="0" smtClean="0"/>
          </a:p>
          <a:p>
            <a:pPr algn="ctr">
              <a:buNone/>
            </a:pPr>
            <a:r>
              <a:rPr lang="uk-UA" sz="7200" dirty="0" smtClean="0"/>
              <a:t>Дякую за увагу!</a:t>
            </a:r>
          </a:p>
          <a:p>
            <a:pPr>
              <a:buNone/>
            </a:pPr>
            <a:endParaRPr lang="ru-RU" sz="7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86808" cy="600079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214282" y="1142984"/>
            <a:ext cx="8929718" cy="535785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Платниками рентної плати за спеціальне використання води є: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первинні водокористувачі - суб’єкти господарювання незалежно від форми власності: юридичні особи, їх філії, відділення, представництва, постійні представництва нерезидентів, а також фізичні особи - підприємці, які використовують або передають вторинним водокористувачам воду, отриману шляхом забору води з водних об’єктів;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 також підприємці, які використовують воду для потреб гідроенергетики, водного транспорту і рибництва.</a:t>
            </a:r>
          </a:p>
          <a:p>
            <a:pPr algn="ctr"/>
            <a:endParaRPr lang="ru-RU" sz="2400" smtClean="0"/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85728"/>
          <a:ext cx="8686800" cy="579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14290"/>
          <a:ext cx="8686800" cy="586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357166"/>
          <a:ext cx="8686800" cy="5722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428604"/>
          <a:ext cx="8686800" cy="5651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0575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357166"/>
          <a:ext cx="8686800" cy="5722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0C33-DC2C-469C-A68F-7CD3736AE36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2835</TotalTime>
  <Words>506</Words>
  <Application>Microsoft Office PowerPoint</Application>
  <PresentationFormat>Экран (4:3)</PresentationFormat>
  <Paragraphs>76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Segoe UI Symbol</vt:lpstr>
      <vt:lpstr>Symbol</vt:lpstr>
      <vt:lpstr>Times New Roman</vt:lpstr>
      <vt:lpstr>Trebuchet MS</vt:lpstr>
      <vt:lpstr>Wingdings 3</vt:lpstr>
      <vt:lpstr>Аспект</vt:lpstr>
      <vt:lpstr>Рентні платежі та екологічний податок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Рентна плата</dc:title>
  <dc:creator>user</dc:creator>
  <cp:lastModifiedBy>зоя</cp:lastModifiedBy>
  <cp:revision>52</cp:revision>
  <dcterms:created xsi:type="dcterms:W3CDTF">2015-11-11T18:10:11Z</dcterms:created>
  <dcterms:modified xsi:type="dcterms:W3CDTF">2020-09-23T06:32:13Z</dcterms:modified>
</cp:coreProperties>
</file>