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97" r:id="rId3"/>
    <p:sldId id="323" r:id="rId4"/>
    <p:sldId id="324" r:id="rId5"/>
    <p:sldId id="325" r:id="rId6"/>
    <p:sldId id="298" r:id="rId7"/>
    <p:sldId id="308" r:id="rId8"/>
    <p:sldId id="326" r:id="rId9"/>
    <p:sldId id="306" r:id="rId10"/>
    <p:sldId id="313" r:id="rId11"/>
    <p:sldId id="314" r:id="rId12"/>
    <p:sldId id="316" r:id="rId13"/>
    <p:sldId id="307" r:id="rId14"/>
    <p:sldId id="311" r:id="rId15"/>
    <p:sldId id="299" r:id="rId16"/>
    <p:sldId id="300" r:id="rId17"/>
    <p:sldId id="301" r:id="rId18"/>
    <p:sldId id="303" r:id="rId19"/>
    <p:sldId id="312" r:id="rId20"/>
    <p:sldId id="315" r:id="rId21"/>
    <p:sldId id="317" r:id="rId22"/>
    <p:sldId id="318" r:id="rId23"/>
    <p:sldId id="319" r:id="rId24"/>
    <p:sldId id="320" r:id="rId25"/>
    <p:sldId id="321" r:id="rId26"/>
    <p:sldId id="322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66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64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51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92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36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693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45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539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30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18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39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408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276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93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43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30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7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BF7721-2C8E-4C1B-97B4-D944AC9F4CFA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4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.nubip.edu.ua/mod/glossary/showentry.php?eid=160217&amp;displayformat=dictionary" TargetMode="External"/><Relationship Id="rId2" Type="http://schemas.openxmlformats.org/officeDocument/2006/relationships/hyperlink" Target="https://elearn.nubip.edu.ua/mod/glossary/showentry.php?eid=63329&amp;displayformat=dictionary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akon.rada.gov.ua/laws/show/254%D0%BA/96-%D0%B2%D1%80" TargetMode="External"/><Relationship Id="rId4" Type="http://schemas.openxmlformats.org/officeDocument/2006/relationships/hyperlink" Target="https://elearn.nubip.edu.ua/mod/glossary/showentry.php?eid=160219&amp;displayformat=dictionar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145-19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zakon.rada.gov.ua/laws/show/1556-1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s://nubip.edu.ua/node/12654" TargetMode="External"/><Relationship Id="rId4" Type="http://schemas.openxmlformats.org/officeDocument/2006/relationships/hyperlink" Target="https://zakon.rada.gov.ua/laws/show/392-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737" y="371193"/>
            <a:ext cx="9718061" cy="400783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Тема 6. </a:t>
            </a:r>
            <a:r>
              <a:rPr lang="ru-RU" sz="5400" dirty="0"/>
              <a:t>Система </a:t>
            </a:r>
            <a:r>
              <a:rPr lang="ru-RU" sz="5400" dirty="0" err="1"/>
              <a:t>вищої</a:t>
            </a:r>
            <a:r>
              <a:rPr lang="ru-RU" sz="5400" dirty="0"/>
              <a:t> </a:t>
            </a:r>
            <a:r>
              <a:rPr lang="ru-RU" sz="5400" dirty="0" err="1"/>
              <a:t>освіти</a:t>
            </a:r>
            <a:r>
              <a:rPr lang="ru-RU" sz="5400" dirty="0"/>
              <a:t> в </a:t>
            </a:r>
            <a:r>
              <a:rPr lang="ru-RU" sz="5400" dirty="0" err="1"/>
              <a:t>Україні</a:t>
            </a:r>
            <a:r>
              <a:rPr lang="ru-RU" sz="5400" dirty="0"/>
              <a:t/>
            </a:r>
            <a:br>
              <a:rPr lang="ru-RU" sz="5400" dirty="0"/>
            </a:br>
            <a:endParaRPr lang="uk-UA" sz="5400" b="0" dirty="0">
              <a:effectLst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6147" y="4569150"/>
            <a:ext cx="8825658" cy="86142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Лектор: доцент КАФЕДРИ ОРГАНІЗАЦІЇ ПІДПРИЄМНИЦТВА ТА БІРЖОВОЇ ДІЯЛЬНОСТІ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Яворська ВАЛЕНТИНА ОЛЕКСАНДРІВНА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70" y="602432"/>
            <a:ext cx="7779096" cy="57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501" y="163007"/>
            <a:ext cx="9404723" cy="1400530"/>
          </a:xfrm>
        </p:spPr>
        <p:txBody>
          <a:bodyPr/>
          <a:lstStyle/>
          <a:p>
            <a:r>
              <a:rPr lang="uk-UA" dirty="0" smtClean="0"/>
              <a:t>Різноманітні системи вищої освіти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23" y="1769104"/>
            <a:ext cx="76009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687" y="416504"/>
            <a:ext cx="9404723" cy="1400530"/>
          </a:xfrm>
        </p:spPr>
        <p:txBody>
          <a:bodyPr/>
          <a:lstStyle/>
          <a:p>
            <a:r>
              <a:rPr lang="uk-UA" dirty="0" smtClean="0"/>
              <a:t>Порівняння навчальних систем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41" y="1935838"/>
            <a:ext cx="73818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Еволюція чи революція у системі вищої освіти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19" y="1983510"/>
            <a:ext cx="76295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45" y="188618"/>
            <a:ext cx="8597066" cy="64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57061" y="249560"/>
            <a:ext cx="6096000" cy="203132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uk-UA" b="1" i="1" u="sng" dirty="0">
                <a:solidFill>
                  <a:srgbClr val="333333"/>
                </a:solidFill>
                <a:latin typeface="Open Sans"/>
              </a:rPr>
              <a:t>Система вищої освіти</a:t>
            </a:r>
            <a:r>
              <a:rPr lang="uk-UA" u="sng" dirty="0">
                <a:solidFill>
                  <a:srgbClr val="333333"/>
                </a:solidFill>
                <a:latin typeface="Open Sans"/>
              </a:rPr>
              <a:t> – сукупність вищих закладів освіти, які забезпечують фундаментальну наукову, професійну і практичну підготовку, здобуття громадянами освітньо-кваліфікаційних рівнів відповідно до їх покликань, інтересів і здібностей, удосконалення наукової і професійної підготовки, перепідготовку та підвищення кваліфікації.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1" y="2810204"/>
            <a:ext cx="4772025" cy="250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348" y="145610"/>
            <a:ext cx="2735416" cy="2239224"/>
          </a:xfrm>
          <a:prstGeom prst="rect">
            <a:avLst/>
          </a:prstGeom>
        </p:spPr>
      </p:pic>
      <p:pic>
        <p:nvPicPr>
          <p:cNvPr id="5" name="Picture 2" descr="https://nubip.edu.ua/sites/default/files/u130/5_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279" y="2511252"/>
            <a:ext cx="60960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86281" y="400956"/>
            <a:ext cx="6096000" cy="507831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Open Sans"/>
              </a:rPr>
              <a:t>Відповідно до Закону України «Про освіту» (ст.6) система вищої освіти ґрунтується на таких принципах: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доступність для кожного громадянина усіх форм і типів освітніх послуг, що надаються державою;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рівність умов кожної людини для повної реалізації її здібностей, всебічного розвитку;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гуманізм, демократизм, пріоритетність загальнолюдських духовних цінностей;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органічний зв'язок освіти з національною історією, культурою, традиціями;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незалежність освіти від політичних партій, громадських і релігійних організацій;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науковий, світський характер освіти;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інтеграція з наукою і виробництвом;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гнучкість і прогностичність системи освіти;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єдність, наступність і безперервність системи освіти;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поєднання державного управління і громадського самоврядування в освіті.</a:t>
            </a:r>
            <a:endParaRPr lang="uk-UA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387" y="1678827"/>
            <a:ext cx="5079000" cy="25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1136" y="450811"/>
            <a:ext cx="11274583" cy="59400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uk-UA" sz="1000" dirty="0">
                <a:solidFill>
                  <a:srgbClr val="333333"/>
                </a:solidFill>
                <a:latin typeface="Open Sans"/>
              </a:rPr>
              <a:t> Засадами державної політики у сфері освіти та принципами освітньої діяльності є: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 err="1">
                <a:solidFill>
                  <a:srgbClr val="333333"/>
                </a:solidFill>
                <a:latin typeface="Open Sans"/>
              </a:rPr>
              <a:t>людиноцентризм</a:t>
            </a:r>
            <a:r>
              <a:rPr lang="uk-UA" sz="1000" dirty="0">
                <a:solidFill>
                  <a:srgbClr val="333333"/>
                </a:solidFill>
                <a:latin typeface="Open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верховенство права;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забезпечення якості освіти та якості освітньої діяльності;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забезпечення рівного доступу до освіти без дискримінації за будь-якими </a:t>
            </a:r>
            <a:r>
              <a:rPr lang="uk-UA" sz="1000" b="1" dirty="0">
                <a:solidFill>
                  <a:srgbClr val="083062"/>
                </a:solidFill>
                <a:latin typeface="Open Sans"/>
                <a:hlinkClick r:id="rId2" tooltip="Глосарій: Ознака"/>
              </a:rPr>
              <a:t>ознака</a:t>
            </a:r>
            <a:r>
              <a:rPr lang="uk-UA" sz="1000" dirty="0">
                <a:solidFill>
                  <a:srgbClr val="333333"/>
                </a:solidFill>
                <a:latin typeface="Open Sans"/>
              </a:rPr>
              <a:t>ми, у тому числі за ознакою інвалідності;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розвиток інклюзивного освітнього середовища, у тому числі у закладах освіти, найбільш доступних і наближених до місця проживання осіб з особливими освітніми потребами;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забезпечення універсального дизайну та розумного пристосування;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науковий характер освіти;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різноманітність освіти;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цілісність і наступність системи освіти;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прозорість і публічність прийняття та виконання управлінських рішень;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відповідальність і підзвітність органів управління освітою та закладів освіти, інших суб’єктів освітньої діяльності перед суспільством;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інституційне відокремлення функцій контролю (нагляду) та функцій забезпечення діяльності закладів освіти;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інтеграція з ринком праці;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нерозривний зв’язок із світовою та національною історією, культурою, національними традиціями;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свобода у виборі видів, форм і темпу здобуття освіти, освітньої програми, закладу освіти, інших суб’єктів освітньої діяльності;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b="1" dirty="0">
                <a:solidFill>
                  <a:srgbClr val="083062"/>
                </a:solidFill>
                <a:latin typeface="Open Sans"/>
                <a:hlinkClick r:id="rId3" tooltip="Термінологічний словник: Академічна доброчесність"/>
              </a:rPr>
              <a:t>академічна доброчесність</a:t>
            </a:r>
            <a:r>
              <a:rPr lang="uk-UA" sz="1000" dirty="0">
                <a:solidFill>
                  <a:srgbClr val="333333"/>
                </a:solidFill>
                <a:latin typeface="Open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b="1" dirty="0">
                <a:solidFill>
                  <a:srgbClr val="083062"/>
                </a:solidFill>
                <a:latin typeface="Open Sans"/>
                <a:hlinkClick r:id="rId4" tooltip="Термінологічний словник: Академічна свобода"/>
              </a:rPr>
              <a:t>академічна свобода</a:t>
            </a:r>
            <a:r>
              <a:rPr lang="uk-UA" sz="1000" dirty="0">
                <a:solidFill>
                  <a:srgbClr val="333333"/>
                </a:solidFill>
                <a:latin typeface="Open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фінансова, академічна, кадрова та організаційна автономія закладів освіти у межах, визначених законом;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гуманізм;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демократизм;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єдність навчання, виховання та розвитку;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виховання патріотизму, поваги до культурних цінностей Українського народу, його історико-культурного надбання і традицій;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формування усвідомленої потреби в дотриманні </a:t>
            </a:r>
            <a:r>
              <a:rPr lang="uk-UA" sz="1000" dirty="0">
                <a:solidFill>
                  <a:srgbClr val="083062"/>
                </a:solidFill>
                <a:latin typeface="Open Sans"/>
                <a:hlinkClick r:id="rId5"/>
              </a:rPr>
              <a:t>Конституції</a:t>
            </a:r>
            <a:r>
              <a:rPr lang="uk-UA" sz="1000" dirty="0">
                <a:solidFill>
                  <a:srgbClr val="333333"/>
                </a:solidFill>
                <a:latin typeface="Open Sans"/>
              </a:rPr>
              <a:t> та законів України, нетерпимості до їх порушення;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формування поваги до прав і свобод людини, нетерпимості до приниження її честі та гідності, фізичного або психічного насильства, а також до дискримінації за будь-якими ознаками;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формування громадянської культури та культури демократії;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формування культури здорового способу життя, екологічної культури і дбайливого ставлення до довкілля;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невтручання політичних партій в освітній процес;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невтручання релігійних організацій в освітній процес (крім випадків, визначених цим Законом);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різнобічність та збалансованість інформації щодо політичних, світоглядних та релігійних питань;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державно-громадське управління;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державно-громадське партнерство;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державно-приватне партнерство;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сприяння навчанню впродовж життя;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інтеграція у міжнародний освітній та науковий простір;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нетерпимість до проявів корупції та хабарництва;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доступність для кожного громадянина всіх форм і типів освітніх послуг, що надаються державою.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333333"/>
                </a:solidFill>
                <a:latin typeface="Open Sans"/>
              </a:rPr>
              <a:t>2. Освіта в Україні має будуватися за принципом рівних можливостей для всіх.</a:t>
            </a:r>
            <a:endParaRPr lang="uk-UA" sz="10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747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6338" y="0"/>
            <a:ext cx="5332490" cy="669414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uk-UA" sz="1100" dirty="0">
                <a:solidFill>
                  <a:srgbClr val="333333"/>
                </a:solidFill>
                <a:latin typeface="Open Sans"/>
              </a:rPr>
              <a:t>Основним компонентом структури системи вищої освіти є вищий навчальний заклад.</a:t>
            </a:r>
          </a:p>
          <a:p>
            <a:r>
              <a:rPr lang="uk-UA" sz="1100" b="1" i="1" dirty="0">
                <a:solidFill>
                  <a:srgbClr val="333333"/>
                </a:solidFill>
                <a:latin typeface="Open Sans"/>
              </a:rPr>
              <a:t>Вищий навчальний заклад</a:t>
            </a:r>
            <a:r>
              <a:rPr lang="uk-UA" sz="1100" dirty="0">
                <a:solidFill>
                  <a:srgbClr val="333333"/>
                </a:solidFill>
                <a:latin typeface="Open Sans"/>
              </a:rPr>
              <a:t> – освітній, </a:t>
            </a:r>
            <a:r>
              <a:rPr lang="uk-UA" sz="1100" dirty="0" err="1">
                <a:solidFill>
                  <a:srgbClr val="333333"/>
                </a:solidFill>
                <a:latin typeface="Open Sans"/>
              </a:rPr>
              <a:t>освітньо</a:t>
            </a:r>
            <a:r>
              <a:rPr lang="uk-UA" sz="1100" dirty="0">
                <a:solidFill>
                  <a:srgbClr val="333333"/>
                </a:solidFill>
                <a:latin typeface="Open Sans"/>
              </a:rPr>
              <a:t>-науковий заклад, який заснований та діє відповідно до законодавства про освіту, реалізує згідно з наданою ліцензією освітньо-професійні програми вищої освіти за певними освітніми та освітньо-кваліфікаційними рівнями, забезпечує навчання, виховання та професійну підготовку громадян відповідно до їх покликання, інтересів, здібностей та нормативних вимог у галузі вищої освіти, а також здійснює наукову і науково-технічну діяльність.</a:t>
            </a:r>
          </a:p>
          <a:p>
            <a:r>
              <a:rPr lang="uk-UA" sz="1100" dirty="0">
                <a:solidFill>
                  <a:srgbClr val="333333"/>
                </a:solidFill>
                <a:latin typeface="Open Sans"/>
              </a:rPr>
              <a:t>У структурі вищої освіти виокремлюють: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rgbClr val="333333"/>
                </a:solidFill>
                <a:latin typeface="Open Sans"/>
              </a:rPr>
              <a:t>державний ВНЗ;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rgbClr val="333333"/>
                </a:solidFill>
                <a:latin typeface="Open Sans"/>
              </a:rPr>
              <a:t>ВНЗ комунальної форми власності (засновані місцевими органами влади і фінансуються з місцевого бюджету);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rgbClr val="333333"/>
                </a:solidFill>
                <a:latin typeface="Open Sans"/>
              </a:rPr>
              <a:t>ВНЗ приватної форми власності.</a:t>
            </a:r>
          </a:p>
          <a:p>
            <a:r>
              <a:rPr lang="uk-UA" sz="1100" dirty="0">
                <a:solidFill>
                  <a:srgbClr val="333333"/>
                </a:solidFill>
                <a:latin typeface="Open Sans"/>
              </a:rPr>
              <a:t>На сьогодні в Україні діють такі </a:t>
            </a:r>
            <a:r>
              <a:rPr lang="uk-UA" sz="1100" b="1" i="1" dirty="0">
                <a:solidFill>
                  <a:srgbClr val="333333"/>
                </a:solidFill>
                <a:latin typeface="Open Sans"/>
              </a:rPr>
              <a:t>види ВНЗ</a:t>
            </a:r>
            <a:r>
              <a:rPr lang="uk-UA" sz="1100" dirty="0">
                <a:solidFill>
                  <a:srgbClr val="333333"/>
                </a:solidFill>
                <a:latin typeface="Open Sans"/>
              </a:rPr>
              <a:t>:</a:t>
            </a:r>
          </a:p>
          <a:p>
            <a:r>
              <a:rPr lang="uk-UA" sz="1100" b="1" i="1" dirty="0">
                <a:solidFill>
                  <a:srgbClr val="333333"/>
                </a:solidFill>
                <a:latin typeface="Open Sans"/>
              </a:rPr>
              <a:t>Університет </a:t>
            </a:r>
            <a:r>
              <a:rPr lang="uk-UA" sz="1100" dirty="0">
                <a:solidFill>
                  <a:srgbClr val="333333"/>
                </a:solidFill>
                <a:latin typeface="Open Sans"/>
              </a:rPr>
              <a:t>(класичний університет) – багатопрофільний ВНЗ, який здійснює підготовку фахівців з вищою освітою з природничих, гуманітарних, технічних та інших напрямів науки, техніки і культури за освітньо-професійними програмами всіх рівнів; проводить фундаментальні та прикладні наукові дослідження; є провідним науково-методичним і культурно-просвітницьким центром; має розвинуту інфраструктуру і високий рівень кадрового і матеріально-технічного забезпечення.</a:t>
            </a:r>
          </a:p>
          <a:p>
            <a:r>
              <a:rPr lang="uk-UA" sz="1100" b="1" i="1" dirty="0">
                <a:solidFill>
                  <a:srgbClr val="333333"/>
                </a:solidFill>
                <a:latin typeface="Open Sans"/>
              </a:rPr>
              <a:t>Академія – </a:t>
            </a:r>
            <a:r>
              <a:rPr lang="uk-UA" sz="1100" dirty="0">
                <a:solidFill>
                  <a:srgbClr val="333333"/>
                </a:solidFill>
                <a:latin typeface="Open Sans"/>
              </a:rPr>
              <a:t>ВНЗ, який здійснює підготовку фахівців з вищою освітою за освітньо-професійними програмами всіх рівнів в окремо визначеній галузі знань або виробництва, проводить фундаментальні та прикладні наукові дослідження; є провідним науково-методичним центром у певній сфері діяльності, має високий рівень кадрового і матеріально-технічного забезпечення.</a:t>
            </a:r>
          </a:p>
          <a:p>
            <a:r>
              <a:rPr lang="uk-UA" sz="1100" b="1" i="1" dirty="0">
                <a:solidFill>
                  <a:srgbClr val="333333"/>
                </a:solidFill>
                <a:latin typeface="Open Sans"/>
              </a:rPr>
              <a:t>Інститут –</a:t>
            </a:r>
            <a:r>
              <a:rPr lang="uk-UA" sz="1100" dirty="0">
                <a:solidFill>
                  <a:srgbClr val="333333"/>
                </a:solidFill>
                <a:latin typeface="Open Sans"/>
              </a:rPr>
              <a:t> ВНЗ або структурний підрозділ університету, академії, який здійснює підготовку фахівців з вищою освітою за освітньо-професійними програмами всіх рівнів у певній галузі науки, виробництва, освіти, культури і мистецтва, проводить наукову та науково-виробничу діяльність, має високий кадровий і матеріально-технічний потенціал.</a:t>
            </a:r>
          </a:p>
          <a:p>
            <a:r>
              <a:rPr lang="uk-UA" sz="1100" b="1" i="1" dirty="0">
                <a:solidFill>
                  <a:srgbClr val="333333"/>
                </a:solidFill>
                <a:latin typeface="Open Sans"/>
              </a:rPr>
              <a:t>Консерваторія (музична академія) –</a:t>
            </a:r>
            <a:r>
              <a:rPr lang="uk-UA" sz="1100" dirty="0">
                <a:solidFill>
                  <a:srgbClr val="333333"/>
                </a:solidFill>
                <a:latin typeface="Open Sans"/>
              </a:rPr>
              <a:t> ВНЗ, який здійснює підготовку фахівців з вищою освітою (музичних виконавців, композиторів, музикознавців, викладачів музичних дисциплін) за освітньо-професійними програмами всіх рівнів у галузі культури і мистецтва, проводить наукові </a:t>
            </a:r>
            <a:r>
              <a:rPr lang="uk-UA" sz="1100" dirty="0" err="1">
                <a:solidFill>
                  <a:srgbClr val="333333"/>
                </a:solidFill>
                <a:latin typeface="Open Sans"/>
              </a:rPr>
              <a:t>дослвдження</a:t>
            </a:r>
            <a:r>
              <a:rPr lang="uk-UA" sz="1100" dirty="0">
                <a:solidFill>
                  <a:srgbClr val="333333"/>
                </a:solidFill>
                <a:latin typeface="Open Sans"/>
              </a:rPr>
              <a:t>, є провідним центром у сфері своєї діяльності, має високий рівень кадрового і матеріально-технічного забезпечення.</a:t>
            </a:r>
            <a:endParaRPr lang="uk-UA" sz="11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1028" name="Picture 4" descr="https://nubip.edu.ua/sites/default/files/u130/4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10" y="984115"/>
            <a:ext cx="6091315" cy="45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49" y="371666"/>
            <a:ext cx="8411235" cy="61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51706" y="149010"/>
            <a:ext cx="7535502" cy="255454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333333"/>
                </a:solidFill>
                <a:latin typeface="Roboto"/>
              </a:rPr>
              <a:t>Зміст</a:t>
            </a:r>
            <a:endParaRPr lang="ru-RU" sz="3200" dirty="0">
              <a:solidFill>
                <a:srgbClr val="333333"/>
              </a:solidFill>
              <a:latin typeface="Roboto"/>
            </a:endParaRPr>
          </a:p>
          <a:p>
            <a:r>
              <a:rPr lang="ru-RU" sz="3200" dirty="0" smtClean="0">
                <a:solidFill>
                  <a:srgbClr val="333333"/>
                </a:solidFill>
                <a:latin typeface="Open Sans"/>
              </a:rPr>
              <a:t>6.1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Поняття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системи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вищої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освіти</a:t>
            </a:r>
            <a:endParaRPr lang="ru-RU" sz="3200" dirty="0">
              <a:solidFill>
                <a:srgbClr val="333333"/>
              </a:solidFill>
              <a:latin typeface="Open Sans"/>
            </a:endParaRPr>
          </a:p>
          <a:p>
            <a:r>
              <a:rPr lang="ru-RU" sz="3200" dirty="0" smtClean="0">
                <a:solidFill>
                  <a:srgbClr val="333333"/>
                </a:solidFill>
                <a:latin typeface="Open Sans"/>
              </a:rPr>
              <a:t>6.2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Принципи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системи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вищої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освіти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r>
              <a:rPr lang="ru-RU" sz="3200" dirty="0" smtClean="0">
                <a:solidFill>
                  <a:srgbClr val="333333"/>
                </a:solidFill>
                <a:latin typeface="Open Sans"/>
              </a:rPr>
              <a:t>6.3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.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Основні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компоненти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структури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вищої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Open Sans"/>
              </a:rPr>
              <a:t>освіти</a:t>
            </a:r>
            <a:r>
              <a:rPr lang="ru-RU" sz="3200" dirty="0">
                <a:solidFill>
                  <a:srgbClr val="333333"/>
                </a:solidFill>
                <a:latin typeface="Open Sans"/>
              </a:rPr>
              <a:t>.</a:t>
            </a:r>
            <a:endParaRPr lang="ru-RU" sz="32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89" y="3035363"/>
            <a:ext cx="60388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588" y="894076"/>
            <a:ext cx="75533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02" y="772987"/>
            <a:ext cx="76009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391982"/>
            <a:ext cx="9843097" cy="60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97" y="923453"/>
            <a:ext cx="8533697" cy="51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52" y="129264"/>
            <a:ext cx="9038329" cy="65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83" y="1048539"/>
            <a:ext cx="9120847" cy="48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90" y="156762"/>
            <a:ext cx="7474908" cy="65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89889" y="698808"/>
            <a:ext cx="6096000" cy="341632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Roboto"/>
              </a:rPr>
              <a:t>Список використаних та рекомендованих джерел</a:t>
            </a:r>
          </a:p>
          <a:p>
            <a:pPr algn="ctr"/>
            <a:r>
              <a:rPr lang="uk-UA" b="1" dirty="0">
                <a:solidFill>
                  <a:srgbClr val="333333"/>
                </a:solidFill>
                <a:latin typeface="Open Sans"/>
              </a:rPr>
              <a:t> </a:t>
            </a:r>
            <a:endParaRPr lang="uk-UA" dirty="0">
              <a:solidFill>
                <a:srgbClr val="333333"/>
              </a:solidFill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Закон України «Про вищу освіту».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212529"/>
                </a:solidFill>
                <a:latin typeface="Open Sans"/>
                <a:hlinkClick r:id="rId2"/>
              </a:rPr>
              <a:t>https://zakon.rada.gov.ua/laws/show/1556-18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Закон України «Про освіту».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3"/>
              </a:rPr>
              <a:t>https://zakon.rada.gov.ua/laws/show/2145-19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Закону України </a:t>
            </a:r>
            <a:r>
              <a:rPr lang="uk-UA" dirty="0">
                <a:solidFill>
                  <a:srgbClr val="083062"/>
                </a:solidFill>
                <a:latin typeface="Open Sans"/>
                <a:hlinkClick r:id="rId4"/>
              </a:rPr>
              <a:t>«Про внесення змін до деяких законів України щодо вдосконалення освітньої діяльності у сфері вищої освіти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»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4"/>
              </a:rPr>
              <a:t>https://zakon.rada.gov.ua/laws/show/392-20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Інформаційний сайт НУБІП України.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5"/>
              </a:rPr>
              <a:t>https://nubip.edu.ua/node/12654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981" y="698808"/>
            <a:ext cx="4739395" cy="4255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" y="4534560"/>
            <a:ext cx="72009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5" y="42470"/>
            <a:ext cx="9666251" cy="2350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66" y="0"/>
            <a:ext cx="5409934" cy="40042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27" y="2435646"/>
            <a:ext cx="8194235" cy="38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5" y="0"/>
            <a:ext cx="8789783" cy="4576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805" y="3675707"/>
            <a:ext cx="7805527" cy="30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03" y="907705"/>
            <a:ext cx="92678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98765" y="199176"/>
            <a:ext cx="11814772" cy="34163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uk-UA" sz="2400" u="sng" dirty="0">
                <a:solidFill>
                  <a:srgbClr val="333333"/>
                </a:solidFill>
                <a:latin typeface="Open Sans"/>
              </a:rPr>
              <a:t>Метою освіти є всебічний розвиток людини як особистості та найвищої цінності суспільства, її талантів, інтелектуальних, творчих і фізичних здібностей, формування цінностей і необхідних для успішної самореалізації </a:t>
            </a:r>
            <a:r>
              <a:rPr lang="uk-UA" sz="2400" u="sng" dirty="0" err="1">
                <a:solidFill>
                  <a:srgbClr val="333333"/>
                </a:solidFill>
                <a:latin typeface="Open Sans"/>
              </a:rPr>
              <a:t>компетентностей</a:t>
            </a:r>
            <a:r>
              <a:rPr lang="uk-UA" sz="2400" u="sng" dirty="0">
                <a:solidFill>
                  <a:srgbClr val="333333"/>
                </a:solidFill>
                <a:latin typeface="Open Sans"/>
              </a:rPr>
              <a:t>, виховання відповідальних громадян, які здатні до свідомого суспільного вибору та спрямування своєї діяльності на користь іншим людям і суспільству, збагачення на цій основі інтелектуального, економічного, творчого, культурного потенціалу Українського народу, підвищення освітнього рівня громадян задля забезпечення сталого розвитку України та її європейського вибору.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78" y="3697114"/>
            <a:ext cx="65627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74" y="3844"/>
            <a:ext cx="9027814" cy="66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5" y="181982"/>
            <a:ext cx="4863125" cy="63988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543" y="181981"/>
            <a:ext cx="5988160" cy="64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1" y="1058781"/>
            <a:ext cx="9413293" cy="51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427</TotalTime>
  <Words>273</Words>
  <Application>Microsoft Office PowerPoint</Application>
  <PresentationFormat>Широкий екран</PresentationFormat>
  <Paragraphs>78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Open Sans</vt:lpstr>
      <vt:lpstr>Roboto</vt:lpstr>
      <vt:lpstr>Wingdings 3</vt:lpstr>
      <vt:lpstr>Іон</vt:lpstr>
      <vt:lpstr>Тема 6. Система вищої освіти в Україні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Різноманітні системи вищої освіти</vt:lpstr>
      <vt:lpstr>Порівняння навчальних систем</vt:lpstr>
      <vt:lpstr>Еволюція чи революція у системі вищої освіти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Підприємство та підприємництво як сфера професійної діяльності</dc:title>
  <dc:creator>Користувач Windows</dc:creator>
  <cp:lastModifiedBy>Користувач Windows</cp:lastModifiedBy>
  <cp:revision>34</cp:revision>
  <dcterms:created xsi:type="dcterms:W3CDTF">2021-09-18T05:40:09Z</dcterms:created>
  <dcterms:modified xsi:type="dcterms:W3CDTF">2021-11-03T07:51:36Z</dcterms:modified>
</cp:coreProperties>
</file>