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sldIdLst>
    <p:sldId id="256" r:id="rId2"/>
    <p:sldId id="297" r:id="rId3"/>
    <p:sldId id="313" r:id="rId4"/>
    <p:sldId id="329" r:id="rId5"/>
    <p:sldId id="330" r:id="rId6"/>
    <p:sldId id="305" r:id="rId7"/>
    <p:sldId id="306" r:id="rId8"/>
    <p:sldId id="307" r:id="rId9"/>
    <p:sldId id="308" r:id="rId10"/>
    <p:sldId id="309" r:id="rId11"/>
    <p:sldId id="314" r:id="rId12"/>
    <p:sldId id="315" r:id="rId13"/>
    <p:sldId id="326" r:id="rId14"/>
    <p:sldId id="316" r:id="rId15"/>
    <p:sldId id="317" r:id="rId16"/>
    <p:sldId id="318" r:id="rId17"/>
    <p:sldId id="319" r:id="rId18"/>
    <p:sldId id="320" r:id="rId19"/>
    <p:sldId id="327" r:id="rId20"/>
    <p:sldId id="328" r:id="rId21"/>
    <p:sldId id="310" r:id="rId22"/>
    <p:sldId id="321" r:id="rId23"/>
    <p:sldId id="311" r:id="rId24"/>
    <p:sldId id="312" r:id="rId25"/>
    <p:sldId id="322" r:id="rId26"/>
    <p:sldId id="323" r:id="rId27"/>
    <p:sldId id="324" r:id="rId28"/>
    <p:sldId id="325" r:id="rId29"/>
    <p:sldId id="304" r:id="rId3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uk-UA" smtClean="0"/>
              <a:t>Зразок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CABF7721-2C8E-4C1B-97B4-D944AC9F4CFA}" type="datetimeFigureOut">
              <a:rPr lang="uk-UA" smtClean="0"/>
              <a:t>09.11.2021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34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Date Placeholder 2"/>
          <p:cNvSpPr>
            <a:spLocks noGrp="1"/>
          </p:cNvSpPr>
          <p:nvPr>
            <p:ph type="dt" sz="half" idx="10"/>
          </p:nvPr>
        </p:nvSpPr>
        <p:spPr/>
        <p:txBody>
          <a:bodyPr/>
          <a:lstStyle/>
          <a:p>
            <a:fld id="{CABF7721-2C8E-4C1B-97B4-D944AC9F4CFA}" type="datetimeFigureOut">
              <a:rPr lang="uk-UA" smtClean="0"/>
              <a:t>09.11.2021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3255184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uk-UA" smtClean="0"/>
              <a:t>Зразок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CABF7721-2C8E-4C1B-97B4-D944AC9F4CFA}" type="datetimeFigureOut">
              <a:rPr lang="uk-UA" smtClean="0"/>
              <a:t>09.11.2021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3640879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uk-UA" smtClean="0"/>
              <a:t>Зразок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CABF7721-2C8E-4C1B-97B4-D944AC9F4CFA}" type="datetimeFigureOut">
              <a:rPr lang="uk-UA" smtClean="0"/>
              <a:t>09.11.2021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40890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uk-UA" smtClean="0"/>
              <a:t>Зразок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CABF7721-2C8E-4C1B-97B4-D944AC9F4CFA}" type="datetimeFigureOut">
              <a:rPr lang="uk-UA" smtClean="0"/>
              <a:t>09.11.2021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2078861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uk-UA" smtClean="0"/>
              <a:t>Зразок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uk-UA" smtClean="0"/>
              <a:t>Редагувати стиль зразка тексту</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CABF7721-2C8E-4C1B-97B4-D944AC9F4CFA}" type="datetimeFigureOut">
              <a:rPr lang="uk-UA" smtClean="0"/>
              <a:t>09.11.2021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91794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uk-UA" smtClean="0"/>
              <a:t>Зразок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uk-UA" smtClean="0"/>
              <a:t>Редагувати стиль зразка тексту</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CABF7721-2C8E-4C1B-97B4-D944AC9F4CFA}" type="datetimeFigureOut">
              <a:rPr lang="uk-UA" smtClean="0"/>
              <a:t>09.11.2021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1208956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CABF7721-2C8E-4C1B-97B4-D944AC9F4CFA}" type="datetimeFigureOut">
              <a:rPr lang="uk-UA" smtClean="0"/>
              <a:t>09.11.2021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826661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uk-UA" smtClean="0"/>
              <a:t>Зразок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CABF7721-2C8E-4C1B-97B4-D944AC9F4CFA}" type="datetimeFigureOut">
              <a:rPr lang="uk-UA" smtClean="0"/>
              <a:t>09.11.2021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893173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nchor="ct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CABF7721-2C8E-4C1B-97B4-D944AC9F4CFA}" type="datetimeFigureOut">
              <a:rPr lang="uk-UA" smtClean="0"/>
              <a:t>09.11.2021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4085818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uk-UA" smtClean="0"/>
              <a:t>Зразок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CABF7721-2C8E-4C1B-97B4-D944AC9F4CFA}" type="datetimeFigureOut">
              <a:rPr lang="uk-UA" smtClean="0"/>
              <a:t>09.11.2021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3804222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CABF7721-2C8E-4C1B-97B4-D944AC9F4CFA}" type="datetimeFigureOut">
              <a:rPr lang="uk-UA" smtClean="0"/>
              <a:t>09.11.2021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3525392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CABF7721-2C8E-4C1B-97B4-D944AC9F4CFA}" type="datetimeFigureOut">
              <a:rPr lang="uk-UA" smtClean="0"/>
              <a:t>09.11.2021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554017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CABF7721-2C8E-4C1B-97B4-D944AC9F4CFA}" type="datetimeFigureOut">
              <a:rPr lang="uk-UA" smtClean="0"/>
              <a:t>09.11.2021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3366158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F7721-2C8E-4C1B-97B4-D944AC9F4CFA}" type="datetimeFigureOut">
              <a:rPr lang="uk-UA" smtClean="0"/>
              <a:t>09.11.2021</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2062760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uk-UA" smtClean="0"/>
              <a:t>Зразок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CABF7721-2C8E-4C1B-97B4-D944AC9F4CFA}" type="datetimeFigureOut">
              <a:rPr lang="uk-UA" smtClean="0"/>
              <a:t>09.11.2021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4289812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uk-UA" smtClean="0"/>
              <a:t>Зразок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CABF7721-2C8E-4C1B-97B4-D944AC9F4CFA}" type="datetimeFigureOut">
              <a:rPr lang="uk-UA" smtClean="0"/>
              <a:t>09.11.2021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281188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ABF7721-2C8E-4C1B-97B4-D944AC9F4CFA}" type="datetimeFigureOut">
              <a:rPr lang="uk-UA" smtClean="0"/>
              <a:t>09.11.2021</a:t>
            </a:fld>
            <a:endParaRPr lang="uk-UA"/>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uk-UA"/>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E84611-742B-4E99-9C22-3A4273070A0B}" type="slidenum">
              <a:rPr lang="uk-UA" smtClean="0"/>
              <a:t>‹№›</a:t>
            </a:fld>
            <a:endParaRPr lang="uk-UA"/>
          </a:p>
        </p:txBody>
      </p:sp>
    </p:spTree>
    <p:extLst>
      <p:ext uri="{BB962C8B-B14F-4D97-AF65-F5344CB8AC3E}">
        <p14:creationId xmlns:p14="http://schemas.microsoft.com/office/powerpoint/2010/main" val="2844424086"/>
      </p:ext>
    </p:extLst>
  </p:cSld>
  <p:clrMap bg1="dk1" tx1="lt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elearn.nubip.edu.ua/mod/glossary/showentry.php?eid=160230&amp;displayformat=dictionary"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nubip.edu.ua/mod/glossary/showentry.php?eid=160222&amp;displayformat=dictionary" TargetMode="External"/><Relationship Id="rId7" Type="http://schemas.openxmlformats.org/officeDocument/2006/relationships/hyperlink" Target="https://zakon.rada.gov.ua/laws/show/1117-2015-%D0%BF#n14" TargetMode="External"/><Relationship Id="rId2" Type="http://schemas.openxmlformats.org/officeDocument/2006/relationships/hyperlink" Target="https://elearn.nubip.edu.ua/mod/glossary/showentry.php?eid=160220&amp;displayformat=dictionary" TargetMode="External"/><Relationship Id="rId1" Type="http://schemas.openxmlformats.org/officeDocument/2006/relationships/slideLayout" Target="../slideLayouts/slideLayout7.xml"/><Relationship Id="rId6" Type="http://schemas.openxmlformats.org/officeDocument/2006/relationships/hyperlink" Target="https://zakon.rada.gov.ua/laws/show/1117-2015-%D0%BF#n12" TargetMode="External"/><Relationship Id="rId5" Type="http://schemas.openxmlformats.org/officeDocument/2006/relationships/hyperlink" Target="https://elearn.nubip.edu.ua/mod/glossary/showentry.php?eid=160238&amp;displayformat=dictionary" TargetMode="External"/><Relationship Id="rId4" Type="http://schemas.openxmlformats.org/officeDocument/2006/relationships/hyperlink" Target="https://zakon.rada.gov.ua/laws/show/z0880-19#n14"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zakon.rada.gov.ua/laws/show/1060-12" TargetMode="External"/><Relationship Id="rId2" Type="http://schemas.openxmlformats.org/officeDocument/2006/relationships/hyperlink" Target="https://zakon.rada.gov.ua/laws/show/254%D0%BA/96-%D0%B2%D1%80" TargetMode="External"/><Relationship Id="rId1" Type="http://schemas.openxmlformats.org/officeDocument/2006/relationships/slideLayout" Target="../slideLayouts/slideLayout7.xml"/><Relationship Id="rId5" Type="http://schemas.openxmlformats.org/officeDocument/2006/relationships/hyperlink" Target="https://zakon.rada.gov.ua/laws/show/392-20" TargetMode="External"/><Relationship Id="rId4" Type="http://schemas.openxmlformats.org/officeDocument/2006/relationships/hyperlink" Target="https://zakon.rada.gov.ua/laws/show/1977-12"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zakon.rada.gov.ua/laws/show/2145-19" TargetMode="External"/><Relationship Id="rId2" Type="http://schemas.openxmlformats.org/officeDocument/2006/relationships/hyperlink" Target="https://zakon.rada.gov.ua/laws/show/1556-18" TargetMode="External"/><Relationship Id="rId1" Type="http://schemas.openxmlformats.org/officeDocument/2006/relationships/slideLayout" Target="../slideLayouts/slideLayout7.xml"/><Relationship Id="rId5" Type="http://schemas.openxmlformats.org/officeDocument/2006/relationships/hyperlink" Target="https://nubip.edu.ua/node/12654" TargetMode="External"/><Relationship Id="rId4" Type="http://schemas.openxmlformats.org/officeDocument/2006/relationships/hyperlink" Target="https://zakon.rada.gov.ua/laws/show/392-2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0737" y="371193"/>
            <a:ext cx="9718061" cy="4007838"/>
          </a:xfrm>
          <a:solidFill>
            <a:schemeClr val="accent4">
              <a:lumMod val="75000"/>
            </a:schemeClr>
          </a:solidFill>
        </p:spPr>
        <p:txBody>
          <a:bodyPr>
            <a:normAutofit fontScale="90000"/>
          </a:bodyPr>
          <a:lstStyle/>
          <a:p>
            <a:pPr algn="ctr"/>
            <a:r>
              <a:rPr lang="uk-UA" sz="5400" dirty="0" smtClean="0"/>
              <a:t>Тема 7. </a:t>
            </a:r>
            <a:r>
              <a:rPr lang="uk-UA" dirty="0"/>
              <a:t>Управління і забезпечення якості у сфері вищої освіти. Реформування вищої освіти в Україні.</a:t>
            </a:r>
            <a:br>
              <a:rPr lang="uk-UA" dirty="0"/>
            </a:br>
            <a:endParaRPr lang="uk-UA" sz="5400" b="0" dirty="0">
              <a:effectLst/>
            </a:endParaRPr>
          </a:p>
        </p:txBody>
      </p:sp>
      <p:sp>
        <p:nvSpPr>
          <p:cNvPr id="3" name="Підзаголовок 2"/>
          <p:cNvSpPr>
            <a:spLocks noGrp="1"/>
          </p:cNvSpPr>
          <p:nvPr>
            <p:ph type="subTitle" idx="1"/>
          </p:nvPr>
        </p:nvSpPr>
        <p:spPr>
          <a:xfrm>
            <a:off x="1526147" y="4569150"/>
            <a:ext cx="8825658" cy="861420"/>
          </a:xfrm>
          <a:solidFill>
            <a:schemeClr val="bg2">
              <a:lumMod val="20000"/>
              <a:lumOff val="80000"/>
            </a:schemeClr>
          </a:solidFill>
        </p:spPr>
        <p:txBody>
          <a:bodyPr>
            <a:normAutofit fontScale="77500" lnSpcReduction="20000"/>
          </a:bodyPr>
          <a:lstStyle/>
          <a:p>
            <a:pPr algn="ctr"/>
            <a:r>
              <a:rPr lang="uk-UA" dirty="0" smtClean="0">
                <a:solidFill>
                  <a:schemeClr val="bg1"/>
                </a:solidFill>
              </a:rPr>
              <a:t>Лектор: доцент КАФЕДРИ ОРГАНІЗАЦІЇ ПІДПРИЄМНИЦТВА ТА БІРЖОВОЇ ДІЯЛЬНОСТІ</a:t>
            </a:r>
          </a:p>
          <a:p>
            <a:pPr algn="ctr"/>
            <a:r>
              <a:rPr lang="uk-UA" sz="2400" b="1" dirty="0" smtClean="0">
                <a:solidFill>
                  <a:schemeClr val="bg1"/>
                </a:solidFill>
              </a:rPr>
              <a:t>Яворська ВАЛЕНТИНА ОЛЕКСАНДРІВНА</a:t>
            </a:r>
            <a:endParaRPr lang="uk-UA" sz="2400" b="1" dirty="0">
              <a:solidFill>
                <a:schemeClr val="bg1"/>
              </a:solidFill>
            </a:endParaRPr>
          </a:p>
        </p:txBody>
      </p:sp>
    </p:spTree>
    <p:extLst>
      <p:ext uri="{BB962C8B-B14F-4D97-AF65-F5344CB8AC3E}">
        <p14:creationId xmlns:p14="http://schemas.microsoft.com/office/powerpoint/2010/main" val="1428198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96159" y="1162221"/>
            <a:ext cx="4321521" cy="4247317"/>
          </a:xfrm>
          <a:prstGeom prst="rect">
            <a:avLst/>
          </a:prstGeom>
          <a:solidFill>
            <a:srgbClr val="FFFF00"/>
          </a:solidFill>
        </p:spPr>
        <p:txBody>
          <a:bodyPr wrap="square">
            <a:spAutoFit/>
          </a:bodyPr>
          <a:lstStyle/>
          <a:p>
            <a:r>
              <a:rPr lang="uk-UA" b="1" dirty="0">
                <a:solidFill>
                  <a:srgbClr val="333333"/>
                </a:solidFill>
                <a:latin typeface="Open Sans"/>
              </a:rPr>
              <a:t>Система забезпечення якості вищої освіти в Україні складається із:</a:t>
            </a:r>
            <a:endParaRPr lang="uk-UA" dirty="0">
              <a:solidFill>
                <a:srgbClr val="333333"/>
              </a:solidFill>
              <a:latin typeface="Open Sans"/>
            </a:endParaRPr>
          </a:p>
          <a:p>
            <a:r>
              <a:rPr lang="uk-UA" dirty="0">
                <a:solidFill>
                  <a:srgbClr val="333333"/>
                </a:solidFill>
                <a:latin typeface="Open Sans"/>
              </a:rPr>
              <a:t>1) системи забезпечення закладами вищої освіти якості освітньої діяльності та якості вищої освіти (система внутрішнього забезпечення якості);</a:t>
            </a:r>
          </a:p>
          <a:p>
            <a:r>
              <a:rPr lang="uk-UA" dirty="0">
                <a:solidFill>
                  <a:srgbClr val="333333"/>
                </a:solidFill>
                <a:latin typeface="Open Sans"/>
              </a:rPr>
              <a:t>2) системи зовнішнього забезпечення якості освітньої діяльності закладів вищої освіти та якості вищої освіти;</a:t>
            </a:r>
          </a:p>
          <a:p>
            <a:r>
              <a:rPr lang="uk-UA" dirty="0">
                <a:solidFill>
                  <a:srgbClr val="333333"/>
                </a:solidFill>
                <a:latin typeface="Open Sans"/>
              </a:rPr>
              <a:t>3) системи забезпечення якості діяльності Національного агентства із забезпечення якості вищої освіти і незалежних установ оцінювання та забезпечення якості вищої освіти.</a:t>
            </a:r>
            <a:endParaRPr lang="uk-UA" b="0" i="0" dirty="0">
              <a:solidFill>
                <a:srgbClr val="333333"/>
              </a:solidFill>
              <a:effectLst/>
              <a:latin typeface="Open Sans"/>
            </a:endParaRPr>
          </a:p>
        </p:txBody>
      </p:sp>
      <p:pic>
        <p:nvPicPr>
          <p:cNvPr id="3" name="Рисунок 2"/>
          <p:cNvPicPr>
            <a:picLocks noChangeAspect="1"/>
          </p:cNvPicPr>
          <p:nvPr/>
        </p:nvPicPr>
        <p:blipFill>
          <a:blip r:embed="rId2"/>
          <a:stretch>
            <a:fillRect/>
          </a:stretch>
        </p:blipFill>
        <p:spPr>
          <a:xfrm>
            <a:off x="4711762" y="566493"/>
            <a:ext cx="7277100" cy="5438775"/>
          </a:xfrm>
          <a:prstGeom prst="rect">
            <a:avLst/>
          </a:prstGeom>
        </p:spPr>
      </p:pic>
    </p:spTree>
    <p:extLst>
      <p:ext uri="{BB962C8B-B14F-4D97-AF65-F5344CB8AC3E}">
        <p14:creationId xmlns:p14="http://schemas.microsoft.com/office/powerpoint/2010/main" val="801412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449544" y="181541"/>
            <a:ext cx="8473054" cy="6198646"/>
          </a:xfrm>
          <a:prstGeom prst="rect">
            <a:avLst/>
          </a:prstGeom>
        </p:spPr>
      </p:pic>
    </p:spTree>
    <p:extLst>
      <p:ext uri="{BB962C8B-B14F-4D97-AF65-F5344CB8AC3E}">
        <p14:creationId xmlns:p14="http://schemas.microsoft.com/office/powerpoint/2010/main" val="1408897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431522" y="1131683"/>
            <a:ext cx="9764550" cy="4038175"/>
          </a:xfrm>
          <a:prstGeom prst="rect">
            <a:avLst/>
          </a:prstGeom>
        </p:spPr>
      </p:pic>
    </p:spTree>
    <p:extLst>
      <p:ext uri="{BB962C8B-B14F-4D97-AF65-F5344CB8AC3E}">
        <p14:creationId xmlns:p14="http://schemas.microsoft.com/office/powerpoint/2010/main" val="1084577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414587" y="747712"/>
            <a:ext cx="7362825" cy="5362575"/>
          </a:xfrm>
          <a:prstGeom prst="rect">
            <a:avLst/>
          </a:prstGeom>
        </p:spPr>
      </p:pic>
    </p:spTree>
    <p:extLst>
      <p:ext uri="{BB962C8B-B14F-4D97-AF65-F5344CB8AC3E}">
        <p14:creationId xmlns:p14="http://schemas.microsoft.com/office/powerpoint/2010/main" val="2897754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42561" y="680858"/>
            <a:ext cx="11753593" cy="3605684"/>
          </a:xfrm>
          <a:prstGeom prst="rect">
            <a:avLst/>
          </a:prstGeom>
        </p:spPr>
      </p:pic>
    </p:spTree>
    <p:extLst>
      <p:ext uri="{BB962C8B-B14F-4D97-AF65-F5344CB8AC3E}">
        <p14:creationId xmlns:p14="http://schemas.microsoft.com/office/powerpoint/2010/main" val="2992165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513182" y="357742"/>
            <a:ext cx="11159413" cy="5909310"/>
          </a:xfrm>
          <a:prstGeom prst="rect">
            <a:avLst/>
          </a:prstGeom>
          <a:solidFill>
            <a:srgbClr val="FFFF00"/>
          </a:solidFill>
        </p:spPr>
        <p:txBody>
          <a:bodyPr wrap="square">
            <a:spAutoFit/>
          </a:bodyPr>
          <a:lstStyle/>
          <a:p>
            <a:r>
              <a:rPr lang="uk-UA" b="1" dirty="0">
                <a:solidFill>
                  <a:srgbClr val="333333"/>
                </a:solidFill>
                <a:latin typeface="Open Sans"/>
              </a:rPr>
              <a:t>Національне агентство із забезпечення якості вищої освіти:</a:t>
            </a:r>
            <a:endParaRPr lang="uk-UA" dirty="0">
              <a:solidFill>
                <a:srgbClr val="333333"/>
              </a:solidFill>
              <a:latin typeface="Open Sans"/>
            </a:endParaRPr>
          </a:p>
          <a:p>
            <a:r>
              <a:rPr lang="uk-UA" dirty="0">
                <a:solidFill>
                  <a:srgbClr val="333333"/>
                </a:solidFill>
                <a:latin typeface="Open Sans"/>
              </a:rPr>
              <a:t>1) формує вимоги до системи забезпечення якості вищої освіти, розробляє положення про акредитацію освітніх програм і подає його на затвердження центральному органу виконавчої влади у сфері освіти і науки;</a:t>
            </a:r>
          </a:p>
          <a:p>
            <a:r>
              <a:rPr lang="uk-UA" dirty="0">
                <a:solidFill>
                  <a:srgbClr val="333333"/>
                </a:solidFill>
                <a:latin typeface="Open Sans"/>
              </a:rPr>
              <a:t>2) аналізує якість освітньої діяльності закладів вищої освіти;</a:t>
            </a:r>
          </a:p>
          <a:p>
            <a:r>
              <a:rPr lang="uk-UA" dirty="0">
                <a:solidFill>
                  <a:srgbClr val="333333"/>
                </a:solidFill>
                <a:latin typeface="Open Sans"/>
              </a:rPr>
              <a:t>3) проводить інституційну акредитацію;</a:t>
            </a:r>
          </a:p>
          <a:p>
            <a:r>
              <a:rPr lang="uk-UA" dirty="0" smtClean="0">
                <a:solidFill>
                  <a:srgbClr val="333333"/>
                </a:solidFill>
                <a:latin typeface="Open Sans"/>
              </a:rPr>
              <a:t>4) </a:t>
            </a:r>
            <a:r>
              <a:rPr lang="uk-UA" dirty="0">
                <a:solidFill>
                  <a:srgbClr val="333333"/>
                </a:solidFill>
                <a:latin typeface="Open Sans"/>
              </a:rPr>
              <a:t>формує єдину базу даних запроваджених закладами вищої освіти спеціалізацій, за якими здійснюється підготовка здобувачів вищої освіти на кожному рівні вищої освіти;</a:t>
            </a:r>
          </a:p>
          <a:p>
            <a:r>
              <a:rPr lang="uk-UA" dirty="0" smtClean="0">
                <a:solidFill>
                  <a:srgbClr val="333333"/>
                </a:solidFill>
                <a:latin typeface="Open Sans"/>
              </a:rPr>
              <a:t>5) </a:t>
            </a:r>
            <a:r>
              <a:rPr lang="uk-UA" dirty="0">
                <a:solidFill>
                  <a:srgbClr val="333333"/>
                </a:solidFill>
                <a:latin typeface="Open Sans"/>
              </a:rPr>
              <a:t>проводить акредитацію освітніх програм, за якими здійснюється підготовка здобувачів вищої освіти;</a:t>
            </a:r>
          </a:p>
          <a:p>
            <a:r>
              <a:rPr lang="uk-UA" dirty="0" smtClean="0">
                <a:solidFill>
                  <a:srgbClr val="333333"/>
                </a:solidFill>
                <a:latin typeface="Open Sans"/>
              </a:rPr>
              <a:t>6) </a:t>
            </a:r>
            <a:r>
              <a:rPr lang="uk-UA" dirty="0">
                <a:solidFill>
                  <a:srgbClr val="333333"/>
                </a:solidFill>
                <a:latin typeface="Open Sans"/>
              </a:rPr>
              <a:t>формує критерії оцінки якості освітньої діяльності, у тому числі наукових здобутків, закладів вищої освіти України, за якими можуть визначатися рейтинги закладів вищої освіти України;</a:t>
            </a:r>
          </a:p>
          <a:p>
            <a:r>
              <a:rPr lang="uk-UA" dirty="0" smtClean="0">
                <a:solidFill>
                  <a:srgbClr val="333333"/>
                </a:solidFill>
                <a:latin typeface="Open Sans"/>
              </a:rPr>
              <a:t>7) </a:t>
            </a:r>
            <a:r>
              <a:rPr lang="uk-UA" dirty="0">
                <a:solidFill>
                  <a:srgbClr val="333333"/>
                </a:solidFill>
                <a:latin typeface="Open Sans"/>
              </a:rPr>
              <a:t>розробляє вимоги до рівня наукової кваліфікації осіб, які здобувають наукові ступені, розробляє порядок їх присудження спеціалізованими вченими радами закладів вищої освіти (наукових установ) та подає його на затвердження центральному органу виконавчої влади у сфері освіти і науки;</a:t>
            </a:r>
          </a:p>
          <a:p>
            <a:r>
              <a:rPr lang="uk-UA" dirty="0" smtClean="0">
                <a:solidFill>
                  <a:srgbClr val="333333"/>
                </a:solidFill>
                <a:latin typeface="Open Sans"/>
              </a:rPr>
              <a:t>8) </a:t>
            </a:r>
            <a:r>
              <a:rPr lang="uk-UA" dirty="0">
                <a:solidFill>
                  <a:srgbClr val="333333"/>
                </a:solidFill>
                <a:latin typeface="Open Sans"/>
              </a:rPr>
              <a:t>розробляє положення про акредитацію спеціалізованих вчених рад (спеціалізованих рад з присудження ступеня доктора мистецтва) та подає його на затвердження центральному органу виконавчої влади у сфері освіти і науки, акредитує спеціалізовані вчені ради (спеціалізовані ради з присудження ступеня доктора мистецтва) та контролює їх діяльність;</a:t>
            </a:r>
          </a:p>
          <a:p>
            <a:r>
              <a:rPr lang="uk-UA" dirty="0">
                <a:solidFill>
                  <a:srgbClr val="333333"/>
                </a:solidFill>
                <a:latin typeface="Open Sans"/>
              </a:rPr>
              <a:t>9</a:t>
            </a:r>
            <a:r>
              <a:rPr lang="uk-UA" dirty="0" smtClean="0">
                <a:solidFill>
                  <a:srgbClr val="333333"/>
                </a:solidFill>
                <a:latin typeface="Open Sans"/>
              </a:rPr>
              <a:t>) </a:t>
            </a:r>
            <a:r>
              <a:rPr lang="uk-UA" dirty="0">
                <a:solidFill>
                  <a:srgbClr val="333333"/>
                </a:solidFill>
                <a:latin typeface="Open Sans"/>
              </a:rPr>
              <a:t>акредитує незалежні установи оцінювання та забезпечення якості вищої освіти, веде їх реєстр;</a:t>
            </a:r>
          </a:p>
          <a:p>
            <a:r>
              <a:rPr lang="uk-UA" dirty="0" smtClean="0">
                <a:solidFill>
                  <a:srgbClr val="333333"/>
                </a:solidFill>
                <a:latin typeface="Open Sans"/>
              </a:rPr>
              <a:t>10) </a:t>
            </a:r>
            <a:r>
              <a:rPr lang="uk-UA" dirty="0">
                <a:solidFill>
                  <a:srgbClr val="333333"/>
                </a:solidFill>
                <a:latin typeface="Open Sans"/>
              </a:rPr>
              <a:t>здійснює інші повноваження, передбачені законом.</a:t>
            </a:r>
          </a:p>
          <a:p>
            <a:r>
              <a:rPr lang="uk-UA" dirty="0" smtClean="0">
                <a:solidFill>
                  <a:srgbClr val="333333"/>
                </a:solidFill>
                <a:latin typeface="Open Sans"/>
              </a:rPr>
              <a:t>11) </a:t>
            </a:r>
            <a:r>
              <a:rPr lang="uk-UA" dirty="0">
                <a:solidFill>
                  <a:srgbClr val="333333"/>
                </a:solidFill>
                <a:latin typeface="Open Sans"/>
              </a:rPr>
              <a:t>інших процедур і заходів.</a:t>
            </a:r>
            <a:endParaRPr lang="uk-UA" b="0" i="0" dirty="0">
              <a:solidFill>
                <a:srgbClr val="333333"/>
              </a:solidFill>
              <a:effectLst/>
              <a:latin typeface="Open Sans"/>
            </a:endParaRPr>
          </a:p>
        </p:txBody>
      </p:sp>
    </p:spTree>
    <p:extLst>
      <p:ext uri="{BB962C8B-B14F-4D97-AF65-F5344CB8AC3E}">
        <p14:creationId xmlns:p14="http://schemas.microsoft.com/office/powerpoint/2010/main" val="490925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917667" y="582392"/>
            <a:ext cx="6972300" cy="5457825"/>
          </a:xfrm>
          <a:prstGeom prst="rect">
            <a:avLst/>
          </a:prstGeom>
        </p:spPr>
      </p:pic>
    </p:spTree>
    <p:extLst>
      <p:ext uri="{BB962C8B-B14F-4D97-AF65-F5344CB8AC3E}">
        <p14:creationId xmlns:p14="http://schemas.microsoft.com/office/powerpoint/2010/main" val="398059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453489" y="432698"/>
            <a:ext cx="7629949" cy="5866770"/>
          </a:xfrm>
          <a:prstGeom prst="rect">
            <a:avLst/>
          </a:prstGeom>
        </p:spPr>
      </p:pic>
    </p:spTree>
    <p:extLst>
      <p:ext uri="{BB962C8B-B14F-4D97-AF65-F5344CB8AC3E}">
        <p14:creationId xmlns:p14="http://schemas.microsoft.com/office/powerpoint/2010/main" val="1674952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275814" y="356385"/>
            <a:ext cx="8262419" cy="5833631"/>
          </a:xfrm>
          <a:prstGeom prst="rect">
            <a:avLst/>
          </a:prstGeom>
        </p:spPr>
      </p:pic>
    </p:spTree>
    <p:extLst>
      <p:ext uri="{BB962C8B-B14F-4D97-AF65-F5344CB8AC3E}">
        <p14:creationId xmlns:p14="http://schemas.microsoft.com/office/powerpoint/2010/main" val="652889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471737" y="704850"/>
            <a:ext cx="7248525" cy="5448300"/>
          </a:xfrm>
          <a:prstGeom prst="rect">
            <a:avLst/>
          </a:prstGeom>
        </p:spPr>
      </p:pic>
    </p:spTree>
    <p:extLst>
      <p:ext uri="{BB962C8B-B14F-4D97-AF65-F5344CB8AC3E}">
        <p14:creationId xmlns:p14="http://schemas.microsoft.com/office/powerpoint/2010/main" val="32050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970637" y="1325961"/>
            <a:ext cx="7535502" cy="2308324"/>
          </a:xfrm>
          <a:prstGeom prst="rect">
            <a:avLst/>
          </a:prstGeom>
          <a:solidFill>
            <a:schemeClr val="accent2"/>
          </a:solidFill>
        </p:spPr>
        <p:txBody>
          <a:bodyPr wrap="square">
            <a:spAutoFit/>
          </a:bodyPr>
          <a:lstStyle/>
          <a:p>
            <a:r>
              <a:rPr lang="uk-UA" dirty="0"/>
              <a:t>1. Зміст</a:t>
            </a:r>
          </a:p>
          <a:p>
            <a:r>
              <a:rPr lang="uk-UA" dirty="0"/>
              <a:t>1. Основні компоненти управління системи вищої освіти.</a:t>
            </a:r>
          </a:p>
          <a:p>
            <a:r>
              <a:rPr lang="uk-UA" dirty="0"/>
              <a:t>2. Законодавчі вимоги до забезпечення якості вищої освіти в Україні.</a:t>
            </a:r>
          </a:p>
          <a:p>
            <a:r>
              <a:rPr lang="uk-UA" dirty="0"/>
              <a:t>3. </a:t>
            </a:r>
            <a:r>
              <a:rPr lang="uk-UA" b="1" dirty="0">
                <a:hlinkClick r:id="rId2" tooltip="Термінологічний словник: Ліцензування"/>
              </a:rPr>
              <a:t>Ліцензування</a:t>
            </a:r>
            <a:r>
              <a:rPr lang="uk-UA" dirty="0"/>
              <a:t> та акредитація у забезпеченні якості вищої освіти.</a:t>
            </a:r>
          </a:p>
          <a:p>
            <a:r>
              <a:rPr lang="uk-UA" dirty="0"/>
              <a:t>4. Основні засади розвитку національної системи вищої освіти.</a:t>
            </a:r>
          </a:p>
          <a:p>
            <a:r>
              <a:rPr lang="uk-UA" dirty="0"/>
              <a:t>5. Реалізація державної політики у сфері вищої освіти.</a:t>
            </a:r>
          </a:p>
        </p:txBody>
      </p:sp>
    </p:spTree>
    <p:extLst>
      <p:ext uri="{BB962C8B-B14F-4D97-AF65-F5344CB8AC3E}">
        <p14:creationId xmlns:p14="http://schemas.microsoft.com/office/powerpoint/2010/main" val="2742658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896779" y="800100"/>
            <a:ext cx="7267575" cy="5257800"/>
          </a:xfrm>
          <a:prstGeom prst="rect">
            <a:avLst/>
          </a:prstGeom>
        </p:spPr>
      </p:pic>
    </p:spTree>
    <p:extLst>
      <p:ext uri="{BB962C8B-B14F-4D97-AF65-F5344CB8AC3E}">
        <p14:creationId xmlns:p14="http://schemas.microsoft.com/office/powerpoint/2010/main" val="2223411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99587" y="858807"/>
            <a:ext cx="11760451" cy="4339650"/>
          </a:xfrm>
          <a:prstGeom prst="rect">
            <a:avLst/>
          </a:prstGeom>
          <a:solidFill>
            <a:srgbClr val="FFFF00"/>
          </a:solidFill>
        </p:spPr>
        <p:txBody>
          <a:bodyPr wrap="square">
            <a:spAutoFit/>
          </a:bodyPr>
          <a:lstStyle/>
          <a:p>
            <a:r>
              <a:rPr lang="uk-UA" sz="1200" b="1" dirty="0">
                <a:solidFill>
                  <a:srgbClr val="083062"/>
                </a:solidFill>
                <a:latin typeface="Open Sans"/>
                <a:hlinkClick r:id="rId2" tooltip="Термінологічний словник: Акредитація освітньої програми"/>
              </a:rPr>
              <a:t>Акредитація освітньої програми</a:t>
            </a:r>
            <a:endParaRPr lang="uk-UA" sz="1200" dirty="0">
              <a:solidFill>
                <a:srgbClr val="333333"/>
              </a:solidFill>
              <a:latin typeface="Open Sans"/>
            </a:endParaRPr>
          </a:p>
          <a:p>
            <a:r>
              <a:rPr lang="uk-UA" sz="1200" b="1" dirty="0">
                <a:solidFill>
                  <a:srgbClr val="083062"/>
                </a:solidFill>
                <a:latin typeface="Open Sans"/>
                <a:hlinkClick r:id="rId3" tooltip="Термінологічний словник: Заклад вищої освіти"/>
              </a:rPr>
              <a:t>Заклад вищої освіти</a:t>
            </a:r>
            <a:r>
              <a:rPr lang="uk-UA" sz="1200" dirty="0">
                <a:solidFill>
                  <a:srgbClr val="333333"/>
                </a:solidFill>
                <a:latin typeface="Open Sans"/>
              </a:rPr>
              <a:t>, який бажає акредитувати освітню програму, подає до Національного агентства із забезпечення якості вищої освіти письмову заяву та документи, що підтверджують відповідність його освітньої програми та освітньої діяльності за такою програмою вимогам та критеріям, встановленим </a:t>
            </a:r>
            <a:r>
              <a:rPr lang="uk-UA" sz="1200" dirty="0">
                <a:solidFill>
                  <a:srgbClr val="083062"/>
                </a:solidFill>
                <a:latin typeface="Open Sans"/>
                <a:hlinkClick r:id="rId4"/>
              </a:rPr>
              <a:t>Положенням про акредитацію освітніх програм</a:t>
            </a:r>
            <a:r>
              <a:rPr lang="uk-UA" sz="1200" dirty="0">
                <a:solidFill>
                  <a:srgbClr val="333333"/>
                </a:solidFill>
                <a:latin typeface="Open Sans"/>
              </a:rPr>
              <a:t>.</a:t>
            </a:r>
          </a:p>
          <a:p>
            <a:r>
              <a:rPr lang="uk-UA" sz="1200" dirty="0">
                <a:solidFill>
                  <a:srgbClr val="333333"/>
                </a:solidFill>
                <a:latin typeface="Open Sans"/>
              </a:rPr>
              <a:t>Протягом трьох місяців з дня подання заяви Національне агентство із забезпечення якості вищої освіти за результатами акредитаційної експертизи приймає рішення про акредитацію, умовну (відкладену) акредитацію чи відмову в акредитації відповідної освітньої програми. Рішення щодо акредитації освітньої програми приймається на підставі експертного висновку відповідної галузевої експертної ради і вноситься до Єдиної державної електронної бази з питань освіти.</a:t>
            </a:r>
          </a:p>
          <a:p>
            <a:r>
              <a:rPr lang="uk-UA" sz="1200" dirty="0">
                <a:solidFill>
                  <a:srgbClr val="333333"/>
                </a:solidFill>
                <a:latin typeface="Open Sans"/>
              </a:rPr>
              <a:t>Протягом трьох робочих днів з дня прийняття рішення про акредитацію освітньої програми Національне агентство із забезпечення якості вищої освіти видає закладу вищої освіти відповідний сертифікат.</a:t>
            </a:r>
          </a:p>
          <a:p>
            <a:r>
              <a:rPr lang="uk-UA" sz="1200" dirty="0">
                <a:solidFill>
                  <a:srgbClr val="333333"/>
                </a:solidFill>
                <a:latin typeface="Open Sans"/>
              </a:rPr>
              <a:t>У сертифікаті про акредитацію зазначаються:</a:t>
            </a:r>
          </a:p>
          <a:p>
            <a:r>
              <a:rPr lang="uk-UA" sz="1200" dirty="0">
                <a:solidFill>
                  <a:srgbClr val="333333"/>
                </a:solidFill>
                <a:latin typeface="Open Sans"/>
              </a:rPr>
              <a:t>1) найменування та адреса закладу вищої освіти;</a:t>
            </a:r>
          </a:p>
          <a:p>
            <a:r>
              <a:rPr lang="uk-UA" sz="1200" dirty="0">
                <a:solidFill>
                  <a:srgbClr val="333333"/>
                </a:solidFill>
                <a:latin typeface="Open Sans"/>
              </a:rPr>
              <a:t>2) </a:t>
            </a:r>
            <a:r>
              <a:rPr lang="uk-UA" sz="1200" b="1" dirty="0">
                <a:solidFill>
                  <a:srgbClr val="083062"/>
                </a:solidFill>
                <a:latin typeface="Open Sans"/>
                <a:hlinkClick r:id="rId5" tooltip="Термінологічний словник: Спеціальність"/>
              </a:rPr>
              <a:t>спеціальність</a:t>
            </a:r>
            <a:r>
              <a:rPr lang="uk-UA" sz="1200" dirty="0">
                <a:solidFill>
                  <a:srgbClr val="333333"/>
                </a:solidFill>
                <a:latin typeface="Open Sans"/>
              </a:rPr>
              <a:t> і рівень вищої освіти, за якими акредитована освітня програма;</a:t>
            </a:r>
          </a:p>
          <a:p>
            <a:r>
              <a:rPr lang="uk-UA" sz="1200" dirty="0">
                <a:solidFill>
                  <a:srgbClr val="333333"/>
                </a:solidFill>
                <a:latin typeface="Open Sans"/>
              </a:rPr>
              <a:t>3) дата видачі сертифіката.</a:t>
            </a:r>
          </a:p>
          <a:p>
            <a:r>
              <a:rPr lang="uk-UA" sz="1200" dirty="0">
                <a:solidFill>
                  <a:srgbClr val="333333"/>
                </a:solidFill>
                <a:latin typeface="Open Sans"/>
              </a:rPr>
              <a:t>Сертифікат про акредитацію вперше видається за кожною акредитованою освітньою програмою строком на п’ять років, а при другій та наступних акредитаціях - строком на 10 років. Інформація про видачу сертифіката вноситься до Єдиної державної електронної бази з питань освіти.</a:t>
            </a:r>
          </a:p>
          <a:p>
            <a:r>
              <a:rPr lang="uk-UA" sz="1200" dirty="0">
                <a:solidFill>
                  <a:srgbClr val="083062"/>
                </a:solidFill>
                <a:latin typeface="Open Sans"/>
                <a:hlinkClick r:id="rId6"/>
              </a:rPr>
              <a:t>Форма</a:t>
            </a:r>
            <a:r>
              <a:rPr lang="uk-UA" sz="1200" dirty="0">
                <a:solidFill>
                  <a:srgbClr val="333333"/>
                </a:solidFill>
                <a:latin typeface="Open Sans"/>
              </a:rPr>
              <a:t> сертифіката про акредитацію, </a:t>
            </a:r>
            <a:r>
              <a:rPr lang="uk-UA" sz="1200" dirty="0">
                <a:solidFill>
                  <a:srgbClr val="083062"/>
                </a:solidFill>
                <a:latin typeface="Open Sans"/>
                <a:hlinkClick r:id="rId7"/>
              </a:rPr>
              <a:t>порядок</a:t>
            </a:r>
            <a:r>
              <a:rPr lang="uk-UA" sz="1200" dirty="0">
                <a:solidFill>
                  <a:srgbClr val="333333"/>
                </a:solidFill>
                <a:latin typeface="Open Sans"/>
              </a:rPr>
              <a:t> його оформлення, переоформлення, видачі, зберігання та обліку затверджуються Кабінетом Міністрів України.</a:t>
            </a:r>
          </a:p>
          <a:p>
            <a:r>
              <a:rPr lang="uk-UA" sz="1200" dirty="0">
                <a:solidFill>
                  <a:srgbClr val="333333"/>
                </a:solidFill>
                <a:latin typeface="Open Sans"/>
              </a:rPr>
              <a:t>Підставами для переоформлення сертифіката про акредитацію є:</a:t>
            </a:r>
          </a:p>
          <a:p>
            <a:r>
              <a:rPr lang="uk-UA" sz="1200" dirty="0">
                <a:solidFill>
                  <a:srgbClr val="333333"/>
                </a:solidFill>
                <a:latin typeface="Open Sans"/>
              </a:rPr>
              <a:t>1) зміна найменування чи місцезнаходження закладу вищої освіти;</a:t>
            </a:r>
          </a:p>
          <a:p>
            <a:r>
              <a:rPr lang="uk-UA" sz="1200" dirty="0">
                <a:solidFill>
                  <a:srgbClr val="333333"/>
                </a:solidFill>
                <a:latin typeface="Open Sans"/>
              </a:rPr>
              <a:t>2) реорганізація юридичних осіб, що мають сертифікати (рішення) про акредитацію, шляхом перетворення, злиття, поділу, виділу або приєднання однієї юридичної особи до іншої;</a:t>
            </a:r>
          </a:p>
          <a:p>
            <a:r>
              <a:rPr lang="uk-UA" sz="1200" dirty="0">
                <a:solidFill>
                  <a:srgbClr val="333333"/>
                </a:solidFill>
                <a:latin typeface="Open Sans"/>
              </a:rPr>
              <a:t>3) ліквідація або реорганізація, а також зміна найменування (місцезнаходження) структурного підрозділу закладу вищої освіти, що провадить освітню діяльність за відповідною спеціальністю (галуззю) та рівнем вищої освіти;</a:t>
            </a:r>
          </a:p>
          <a:p>
            <a:r>
              <a:rPr lang="uk-UA" sz="1200" dirty="0">
                <a:solidFill>
                  <a:srgbClr val="333333"/>
                </a:solidFill>
                <a:latin typeface="Open Sans"/>
              </a:rPr>
              <a:t>4) зміни в переліку галузей знань та спеціальностей, за якими здійснюється підготовка здобувачів вищої освіти.</a:t>
            </a:r>
            <a:endParaRPr lang="uk-UA" sz="1200" b="0" i="0" dirty="0">
              <a:solidFill>
                <a:srgbClr val="333333"/>
              </a:solidFill>
              <a:effectLst/>
              <a:latin typeface="Open Sans"/>
            </a:endParaRPr>
          </a:p>
        </p:txBody>
      </p:sp>
    </p:spTree>
    <p:extLst>
      <p:ext uri="{BB962C8B-B14F-4D97-AF65-F5344CB8AC3E}">
        <p14:creationId xmlns:p14="http://schemas.microsoft.com/office/powerpoint/2010/main" val="1650728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973656" y="741665"/>
            <a:ext cx="8509078" cy="4900577"/>
          </a:xfrm>
          <a:prstGeom prst="rect">
            <a:avLst/>
          </a:prstGeom>
        </p:spPr>
      </p:pic>
    </p:spTree>
    <p:extLst>
      <p:ext uri="{BB962C8B-B14F-4D97-AF65-F5344CB8AC3E}">
        <p14:creationId xmlns:p14="http://schemas.microsoft.com/office/powerpoint/2010/main" val="1466373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72015" y="544261"/>
            <a:ext cx="11733291" cy="5355312"/>
          </a:xfrm>
          <a:prstGeom prst="rect">
            <a:avLst/>
          </a:prstGeom>
          <a:solidFill>
            <a:srgbClr val="FFFF00"/>
          </a:solidFill>
        </p:spPr>
        <p:txBody>
          <a:bodyPr wrap="square">
            <a:spAutoFit/>
          </a:bodyPr>
          <a:lstStyle/>
          <a:p>
            <a:r>
              <a:rPr lang="uk-UA" b="1" dirty="0">
                <a:solidFill>
                  <a:srgbClr val="333333"/>
                </a:solidFill>
                <a:latin typeface="Open Sans"/>
              </a:rPr>
              <a:t>Основні засади подальшого розвитку вищої освіти України:</a:t>
            </a:r>
            <a:endParaRPr lang="uk-UA" dirty="0">
              <a:solidFill>
                <a:srgbClr val="333333"/>
              </a:solidFill>
              <a:latin typeface="Open Sans"/>
            </a:endParaRPr>
          </a:p>
          <a:p>
            <a:r>
              <a:rPr lang="uk-UA" dirty="0">
                <a:solidFill>
                  <a:srgbClr val="333333"/>
                </a:solidFill>
                <a:latin typeface="Open Sans"/>
              </a:rPr>
              <a:t>1) національна ідея вищої освіти, зміст якої полягає у збереженні і примноженні національних освітніх традицій;</a:t>
            </a:r>
          </a:p>
          <a:p>
            <a:r>
              <a:rPr lang="uk-UA" dirty="0">
                <a:solidFill>
                  <a:srgbClr val="333333"/>
                </a:solidFill>
                <a:latin typeface="Open Sans"/>
              </a:rPr>
              <a:t>2) розвиток вищої освіти повинен підпорядковуватись законам ринкової економіки;</a:t>
            </a:r>
          </a:p>
          <a:p>
            <a:r>
              <a:rPr lang="uk-UA" dirty="0">
                <a:solidFill>
                  <a:srgbClr val="333333"/>
                </a:solidFill>
                <a:latin typeface="Open Sans"/>
              </a:rPr>
              <a:t>3) розвиток вищої освіти слід розглядати у контексті тенденцій розвитку світових освітніх систем, у </a:t>
            </a:r>
            <a:r>
              <a:rPr lang="uk-UA" dirty="0" err="1">
                <a:solidFill>
                  <a:srgbClr val="333333"/>
                </a:solidFill>
                <a:latin typeface="Open Sans"/>
              </a:rPr>
              <a:t>т.ч</a:t>
            </a:r>
            <a:r>
              <a:rPr lang="uk-UA" dirty="0">
                <a:solidFill>
                  <a:srgbClr val="333333"/>
                </a:solidFill>
                <a:latin typeface="Open Sans"/>
              </a:rPr>
              <a:t>. європейських.</a:t>
            </a:r>
          </a:p>
          <a:p>
            <a:r>
              <a:rPr lang="uk-UA" b="1" dirty="0">
                <a:solidFill>
                  <a:srgbClr val="333333"/>
                </a:solidFill>
                <a:latin typeface="Open Sans"/>
              </a:rPr>
              <a:t>Напрямки реформування вищої освіти:</a:t>
            </a:r>
            <a:endParaRPr lang="uk-UA" dirty="0">
              <a:solidFill>
                <a:srgbClr val="333333"/>
              </a:solidFill>
              <a:latin typeface="Open Sans"/>
            </a:endParaRPr>
          </a:p>
          <a:p>
            <a:r>
              <a:rPr lang="uk-UA" dirty="0">
                <a:solidFill>
                  <a:srgbClr val="333333"/>
                </a:solidFill>
                <a:latin typeface="Open Sans"/>
              </a:rPr>
              <a:t>-перехід до динамічної ступеневої системи підготовки фахівців;</a:t>
            </a:r>
          </a:p>
          <a:p>
            <a:r>
              <a:rPr lang="uk-UA" dirty="0">
                <a:solidFill>
                  <a:srgbClr val="333333"/>
                </a:solidFill>
                <a:latin typeface="Open Sans"/>
              </a:rPr>
              <a:t>-формування мережі закладів вищої освіти, яка за освітніми рівнями, типом навчальних закладів, формами і термінами навчання, джерелами фінансування задовольняла б інтереси особи та потреби кожної людини і держави в цілому;</a:t>
            </a:r>
          </a:p>
          <a:p>
            <a:r>
              <a:rPr lang="uk-UA" dirty="0">
                <a:solidFill>
                  <a:srgbClr val="333333"/>
                </a:solidFill>
                <a:latin typeface="Open Sans"/>
              </a:rPr>
              <a:t>-підвищення освітнього і культурного рівня суспільства;</a:t>
            </a:r>
          </a:p>
          <a:p>
            <a:r>
              <a:rPr lang="uk-UA" dirty="0">
                <a:solidFill>
                  <a:srgbClr val="333333"/>
                </a:solidFill>
                <a:latin typeface="Open Sans"/>
              </a:rPr>
              <a:t>-піднесення вищої освіти України до рівня вищої освіти в розвинених країнах світу та її інтеграцію у міжнародне науково-освітнє співтовариство.</a:t>
            </a:r>
          </a:p>
          <a:p>
            <a:r>
              <a:rPr lang="uk-UA" dirty="0">
                <a:solidFill>
                  <a:srgbClr val="333333"/>
                </a:solidFill>
                <a:latin typeface="Open Sans"/>
              </a:rPr>
              <a:t>Зміна політики і соціальних пріоритетів у незалежній Україні внесла принципово нову парадигму освіти та виховання, переходу від виховання громадянина певної країни до формування громадянина світу, людини відповідальної, освіченість і мораль якої відповідає складності завдань, які їй доведеться вирішувати.</a:t>
            </a:r>
          </a:p>
          <a:p>
            <a:r>
              <a:rPr lang="uk-UA" dirty="0">
                <a:solidFill>
                  <a:srgbClr val="333333"/>
                </a:solidFill>
                <a:latin typeface="Open Sans"/>
              </a:rPr>
              <a:t>Реформування вищої освіти поставило на перший план </a:t>
            </a:r>
            <a:r>
              <a:rPr lang="uk-UA" dirty="0" err="1">
                <a:solidFill>
                  <a:srgbClr val="333333"/>
                </a:solidFill>
                <a:latin typeface="Open Sans"/>
              </a:rPr>
              <a:t>студентоцентроване</a:t>
            </a:r>
            <a:r>
              <a:rPr lang="uk-UA" dirty="0">
                <a:solidFill>
                  <a:srgbClr val="333333"/>
                </a:solidFill>
                <a:latin typeface="Open Sans"/>
              </a:rPr>
              <a:t> навчання у закладах вищої освіти.</a:t>
            </a:r>
            <a:endParaRPr lang="uk-UA" b="0" i="0" dirty="0">
              <a:solidFill>
                <a:srgbClr val="333333"/>
              </a:solidFill>
              <a:effectLst/>
              <a:latin typeface="Open Sans"/>
            </a:endParaRPr>
          </a:p>
        </p:txBody>
      </p:sp>
    </p:spTree>
    <p:extLst>
      <p:ext uri="{BB962C8B-B14F-4D97-AF65-F5344CB8AC3E}">
        <p14:creationId xmlns:p14="http://schemas.microsoft.com/office/powerpoint/2010/main" val="2964662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3048000" y="1720840"/>
            <a:ext cx="6096000" cy="3416320"/>
          </a:xfrm>
          <a:prstGeom prst="rect">
            <a:avLst/>
          </a:prstGeom>
          <a:solidFill>
            <a:srgbClr val="FFFF00"/>
          </a:solidFill>
        </p:spPr>
        <p:txBody>
          <a:bodyPr>
            <a:spAutoFit/>
          </a:bodyPr>
          <a:lstStyle/>
          <a:p>
            <a:r>
              <a:rPr lang="uk-UA" b="1" dirty="0" err="1">
                <a:solidFill>
                  <a:srgbClr val="333333"/>
                </a:solidFill>
                <a:latin typeface="Open Sans"/>
              </a:rPr>
              <a:t>Студентоцентроване</a:t>
            </a:r>
            <a:r>
              <a:rPr lang="uk-UA" b="1" dirty="0">
                <a:solidFill>
                  <a:srgbClr val="333333"/>
                </a:solidFill>
                <a:latin typeface="Open Sans"/>
              </a:rPr>
              <a:t> навчання - підхід до організації освітнього процесу, що передбачає:</a:t>
            </a:r>
            <a:endParaRPr lang="uk-UA" dirty="0">
              <a:solidFill>
                <a:srgbClr val="333333"/>
              </a:solidFill>
              <a:latin typeface="Open Sans"/>
            </a:endParaRPr>
          </a:p>
          <a:p>
            <a:r>
              <a:rPr lang="uk-UA" dirty="0">
                <a:solidFill>
                  <a:srgbClr val="333333"/>
                </a:solidFill>
                <a:latin typeface="Open Sans"/>
              </a:rPr>
              <a:t>-заохочення здобувачів вищої освіти до ролі автономних і відповідальних суб’єктів освітнього процесу;</a:t>
            </a:r>
          </a:p>
          <a:p>
            <a:r>
              <a:rPr lang="uk-UA" dirty="0">
                <a:solidFill>
                  <a:srgbClr val="333333"/>
                </a:solidFill>
                <a:latin typeface="Open Sans"/>
              </a:rPr>
              <a:t>-створення освітнього середовища, орієнтованого на задоволення потреб та інтересів здобувачів вищої освіти, зокрема надання можливостей для формування індивідуальної освітньої траєкторії;</a:t>
            </a:r>
          </a:p>
          <a:p>
            <a:r>
              <a:rPr lang="uk-UA" dirty="0">
                <a:solidFill>
                  <a:srgbClr val="333333"/>
                </a:solidFill>
                <a:latin typeface="Open Sans"/>
              </a:rPr>
              <a:t>-побудову освітнього процесу на засадах взаємної поваги і партнерства між учасниками освітнього процесу.</a:t>
            </a:r>
            <a:endParaRPr lang="uk-UA" b="0" i="0" dirty="0">
              <a:solidFill>
                <a:srgbClr val="333333"/>
              </a:solidFill>
              <a:effectLst/>
              <a:latin typeface="Open Sans"/>
            </a:endParaRPr>
          </a:p>
        </p:txBody>
      </p:sp>
    </p:spTree>
    <p:extLst>
      <p:ext uri="{BB962C8B-B14F-4D97-AF65-F5344CB8AC3E}">
        <p14:creationId xmlns:p14="http://schemas.microsoft.com/office/powerpoint/2010/main" val="961862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0" y="0"/>
            <a:ext cx="12192000" cy="6463308"/>
          </a:xfrm>
          <a:prstGeom prst="rect">
            <a:avLst/>
          </a:prstGeom>
          <a:solidFill>
            <a:srgbClr val="FFFF00"/>
          </a:solidFill>
        </p:spPr>
        <p:txBody>
          <a:bodyPr wrap="square">
            <a:spAutoFit/>
          </a:bodyPr>
          <a:lstStyle/>
          <a:p>
            <a:r>
              <a:rPr lang="uk-UA" b="1">
                <a:solidFill>
                  <a:srgbClr val="333333"/>
                </a:solidFill>
                <a:latin typeface="Open Sans"/>
              </a:rPr>
              <a:t>Законодавство України про вищу освіту</a:t>
            </a:r>
            <a:r>
              <a:rPr lang="uk-UA">
                <a:solidFill>
                  <a:srgbClr val="333333"/>
                </a:solidFill>
                <a:latin typeface="Open Sans"/>
              </a:rPr>
              <a:t> базується на </a:t>
            </a:r>
            <a:r>
              <a:rPr lang="uk-UA">
                <a:solidFill>
                  <a:srgbClr val="083062"/>
                </a:solidFill>
                <a:latin typeface="Open Sans"/>
                <a:hlinkClick r:id="rId2"/>
              </a:rPr>
              <a:t>Конституції України</a:t>
            </a:r>
            <a:r>
              <a:rPr lang="uk-UA">
                <a:solidFill>
                  <a:srgbClr val="333333"/>
                </a:solidFill>
                <a:latin typeface="Open Sans"/>
              </a:rPr>
              <a:t> і складається із законів України </a:t>
            </a:r>
            <a:r>
              <a:rPr lang="uk-UA">
                <a:solidFill>
                  <a:srgbClr val="083062"/>
                </a:solidFill>
                <a:latin typeface="Open Sans"/>
                <a:hlinkClick r:id="rId3"/>
              </a:rPr>
              <a:t>"Про освіту"</a:t>
            </a:r>
            <a:r>
              <a:rPr lang="uk-UA">
                <a:solidFill>
                  <a:srgbClr val="333333"/>
                </a:solidFill>
                <a:latin typeface="Open Sans"/>
              </a:rPr>
              <a:t>, «Про вищу освіту», </a:t>
            </a:r>
            <a:r>
              <a:rPr lang="uk-UA">
                <a:solidFill>
                  <a:srgbClr val="083062"/>
                </a:solidFill>
                <a:latin typeface="Open Sans"/>
                <a:hlinkClick r:id="rId4"/>
              </a:rPr>
              <a:t>"Про наукову і науково-технічну діяльність"</a:t>
            </a:r>
            <a:r>
              <a:rPr lang="uk-UA">
                <a:solidFill>
                  <a:srgbClr val="333333"/>
                </a:solidFill>
                <a:latin typeface="Open Sans"/>
              </a:rPr>
              <a:t>, Закону України </a:t>
            </a:r>
            <a:r>
              <a:rPr lang="uk-UA">
                <a:solidFill>
                  <a:srgbClr val="083062"/>
                </a:solidFill>
                <a:latin typeface="Open Sans"/>
                <a:hlinkClick r:id="rId5"/>
              </a:rPr>
              <a:t>«Про внесення змін до деяких законів України щодо вдосконалення освітньої діяльності у сфері вищої освіти</a:t>
            </a:r>
            <a:r>
              <a:rPr lang="uk-UA">
                <a:solidFill>
                  <a:srgbClr val="333333"/>
                </a:solidFill>
                <a:latin typeface="Open Sans"/>
              </a:rPr>
              <a:t>» та інших нормативно-правових актів, міжнародних договорів України, укладених в установленому законом порядку.</a:t>
            </a:r>
          </a:p>
          <a:p>
            <a:r>
              <a:rPr lang="uk-UA" b="1" dirty="0">
                <a:solidFill>
                  <a:srgbClr val="333333"/>
                </a:solidFill>
                <a:latin typeface="Open Sans"/>
              </a:rPr>
              <a:t>Державну політику у сфері вищої освіти</a:t>
            </a:r>
            <a:r>
              <a:rPr lang="uk-UA" dirty="0">
                <a:solidFill>
                  <a:srgbClr val="333333"/>
                </a:solidFill>
                <a:latin typeface="Open Sans"/>
              </a:rPr>
              <a:t> визначає Верховна Рада України, а реалізують Кабінет Міністрів України та центральний орган виконавчої влади у сфері освіти і науки.</a:t>
            </a:r>
          </a:p>
          <a:p>
            <a:r>
              <a:rPr lang="uk-UA" b="1" dirty="0">
                <a:solidFill>
                  <a:srgbClr val="333333"/>
                </a:solidFill>
                <a:latin typeface="Open Sans"/>
              </a:rPr>
              <a:t>Державна політика у сфері вищої освіти ґрунтується на принципах:</a:t>
            </a:r>
            <a:endParaRPr lang="uk-UA" dirty="0">
              <a:solidFill>
                <a:srgbClr val="333333"/>
              </a:solidFill>
              <a:latin typeface="Open Sans"/>
            </a:endParaRPr>
          </a:p>
          <a:p>
            <a:r>
              <a:rPr lang="uk-UA" dirty="0">
                <a:solidFill>
                  <a:srgbClr val="333333"/>
                </a:solidFill>
                <a:latin typeface="Open Sans"/>
              </a:rPr>
              <a:t>1) сприяння сталому розвитку суспільства шляхом підготовки конкурентоспроможного людського капіталу та створення умов для освіти протягом життя;</a:t>
            </a:r>
          </a:p>
          <a:p>
            <a:r>
              <a:rPr lang="uk-UA" dirty="0">
                <a:solidFill>
                  <a:srgbClr val="333333"/>
                </a:solidFill>
                <a:latin typeface="Open Sans"/>
              </a:rPr>
              <a:t>2) доступності вищої освіти;</a:t>
            </a:r>
          </a:p>
          <a:p>
            <a:r>
              <a:rPr lang="uk-UA" dirty="0">
                <a:solidFill>
                  <a:srgbClr val="333333"/>
                </a:solidFill>
                <a:latin typeface="Open Sans"/>
              </a:rPr>
              <a:t>3) незалежності здобуття вищої освіти від політичних партій, громадських і релігійних організацій (крім закладів вищої духовної освіти);</a:t>
            </a:r>
          </a:p>
          <a:p>
            <a:r>
              <a:rPr lang="uk-UA" dirty="0">
                <a:solidFill>
                  <a:srgbClr val="333333"/>
                </a:solidFill>
                <a:latin typeface="Open Sans"/>
              </a:rPr>
              <a:t>4) міжнародної інтеграції та інтеграції системи вищої освіти України у Європейській простір вищої освіти, за умови збереження і розвитку досягнень та прогресивних традицій національної вищої школи;</a:t>
            </a:r>
          </a:p>
          <a:p>
            <a:r>
              <a:rPr lang="uk-UA" dirty="0">
                <a:solidFill>
                  <a:srgbClr val="333333"/>
                </a:solidFill>
                <a:latin typeface="Open Sans"/>
              </a:rPr>
              <a:t>5) наступності процесу здобуття вищої освіти;</a:t>
            </a:r>
          </a:p>
          <a:p>
            <a:r>
              <a:rPr lang="uk-UA" dirty="0">
                <a:solidFill>
                  <a:srgbClr val="333333"/>
                </a:solidFill>
                <a:latin typeface="Open Sans"/>
              </a:rPr>
              <a:t>6) державної підтримки підготовки фахівців з вищою освітою для пріоритетних галузей економічної діяльності, напрямів фундаментальних і прикладних наукових досліджень, науково-педагогічної, мистецької та педагогічної діяльності;</a:t>
            </a:r>
          </a:p>
          <a:p>
            <a:r>
              <a:rPr lang="uk-UA" dirty="0">
                <a:solidFill>
                  <a:srgbClr val="333333"/>
                </a:solidFill>
                <a:latin typeface="Open Sans"/>
              </a:rPr>
              <a:t>7) державної підтримки освітньої, наукової, науково-технічної, мистецької та інноваційної діяльності університетів, академій, інститутів, коледжів, зокрема шляхом надання пільг із сплати податків, зборів та інших обов’язкових платежів закладам вищої освіти, що провадять таку діяльність;</a:t>
            </a:r>
          </a:p>
          <a:p>
            <a:r>
              <a:rPr lang="uk-UA" dirty="0">
                <a:solidFill>
                  <a:srgbClr val="333333"/>
                </a:solidFill>
                <a:latin typeface="Open Sans"/>
              </a:rPr>
              <a:t>8) сприяння здійсненню державно-приватного партнерства у сфері вищої освіти;</a:t>
            </a:r>
          </a:p>
          <a:p>
            <a:r>
              <a:rPr lang="uk-UA" dirty="0">
                <a:solidFill>
                  <a:srgbClr val="333333"/>
                </a:solidFill>
                <a:latin typeface="Open Sans"/>
              </a:rPr>
              <a:t>9) відкритості формування структури і обсягу освітньої та професійної підготовки фахівців з вищою освітою.</a:t>
            </a:r>
            <a:endParaRPr lang="uk-UA" b="0" i="0" dirty="0">
              <a:solidFill>
                <a:srgbClr val="333333"/>
              </a:solidFill>
              <a:effectLst/>
              <a:latin typeface="Open Sans"/>
            </a:endParaRPr>
          </a:p>
        </p:txBody>
      </p:sp>
    </p:spTree>
    <p:extLst>
      <p:ext uri="{BB962C8B-B14F-4D97-AF65-F5344CB8AC3E}">
        <p14:creationId xmlns:p14="http://schemas.microsoft.com/office/powerpoint/2010/main" val="2381561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69682" y="1320721"/>
            <a:ext cx="11308179" cy="3703952"/>
          </a:xfrm>
          <a:prstGeom prst="rect">
            <a:avLst/>
          </a:prstGeom>
        </p:spPr>
      </p:pic>
    </p:spTree>
    <p:extLst>
      <p:ext uri="{BB962C8B-B14F-4D97-AF65-F5344CB8AC3E}">
        <p14:creationId xmlns:p14="http://schemas.microsoft.com/office/powerpoint/2010/main" val="2367018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935930" y="1324956"/>
            <a:ext cx="10281314" cy="4150693"/>
          </a:xfrm>
          <a:prstGeom prst="rect">
            <a:avLst/>
          </a:prstGeom>
        </p:spPr>
      </p:pic>
    </p:spTree>
    <p:extLst>
      <p:ext uri="{BB962C8B-B14F-4D97-AF65-F5344CB8AC3E}">
        <p14:creationId xmlns:p14="http://schemas.microsoft.com/office/powerpoint/2010/main" val="2632359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26741" y="661722"/>
            <a:ext cx="7766034" cy="5333606"/>
          </a:xfrm>
          <a:prstGeom prst="rect">
            <a:avLst/>
          </a:prstGeom>
        </p:spPr>
      </p:pic>
    </p:spTree>
    <p:extLst>
      <p:ext uri="{BB962C8B-B14F-4D97-AF65-F5344CB8AC3E}">
        <p14:creationId xmlns:p14="http://schemas.microsoft.com/office/powerpoint/2010/main" val="3948911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3048000" y="1720840"/>
            <a:ext cx="6096000" cy="3416320"/>
          </a:xfrm>
          <a:prstGeom prst="rect">
            <a:avLst/>
          </a:prstGeom>
          <a:solidFill>
            <a:srgbClr val="FFFF00"/>
          </a:solidFill>
        </p:spPr>
        <p:txBody>
          <a:bodyPr>
            <a:spAutoFit/>
          </a:bodyPr>
          <a:lstStyle/>
          <a:p>
            <a:r>
              <a:rPr lang="uk-UA" dirty="0">
                <a:solidFill>
                  <a:srgbClr val="333333"/>
                </a:solidFill>
                <a:latin typeface="Roboto"/>
              </a:rPr>
              <a:t>Список використаних та рекомендованих джерел</a:t>
            </a:r>
          </a:p>
          <a:p>
            <a:pPr algn="ctr"/>
            <a:r>
              <a:rPr lang="uk-UA" b="1" dirty="0">
                <a:solidFill>
                  <a:srgbClr val="333333"/>
                </a:solidFill>
                <a:latin typeface="Open Sans"/>
              </a:rPr>
              <a:t> </a:t>
            </a:r>
            <a:endParaRPr lang="uk-UA" dirty="0">
              <a:solidFill>
                <a:srgbClr val="333333"/>
              </a:solidFill>
              <a:latin typeface="Open Sans"/>
            </a:endParaRPr>
          </a:p>
          <a:p>
            <a:pPr>
              <a:buFont typeface="+mj-lt"/>
              <a:buAutoNum type="arabicPeriod"/>
            </a:pPr>
            <a:r>
              <a:rPr lang="uk-UA" dirty="0">
                <a:solidFill>
                  <a:srgbClr val="333333"/>
                </a:solidFill>
                <a:latin typeface="Open Sans"/>
              </a:rPr>
              <a:t>Закон України «Про вищу освіту». </a:t>
            </a:r>
            <a:r>
              <a:rPr lang="en-US" dirty="0">
                <a:solidFill>
                  <a:srgbClr val="333333"/>
                </a:solidFill>
                <a:latin typeface="Open Sans"/>
              </a:rPr>
              <a:t>URL: </a:t>
            </a:r>
            <a:r>
              <a:rPr lang="en-US" dirty="0">
                <a:solidFill>
                  <a:srgbClr val="212529"/>
                </a:solidFill>
                <a:latin typeface="Open Sans"/>
                <a:hlinkClick r:id="rId2"/>
              </a:rPr>
              <a:t>https://zakon.rada.gov.ua/laws/show/1556-18</a:t>
            </a:r>
            <a:r>
              <a:rPr lang="en-US" dirty="0">
                <a:solidFill>
                  <a:srgbClr val="333333"/>
                </a:solidFill>
                <a:latin typeface="Open Sans"/>
              </a:rPr>
              <a:t>.</a:t>
            </a:r>
          </a:p>
          <a:p>
            <a:pPr>
              <a:buFont typeface="+mj-lt"/>
              <a:buAutoNum type="arabicPeriod"/>
            </a:pPr>
            <a:r>
              <a:rPr lang="uk-UA" dirty="0">
                <a:solidFill>
                  <a:srgbClr val="333333"/>
                </a:solidFill>
                <a:latin typeface="Open Sans"/>
              </a:rPr>
              <a:t>Закон України «Про освіту». </a:t>
            </a:r>
            <a:r>
              <a:rPr lang="en-US" dirty="0">
                <a:solidFill>
                  <a:srgbClr val="333333"/>
                </a:solidFill>
                <a:latin typeface="Open Sans"/>
              </a:rPr>
              <a:t>URL: </a:t>
            </a:r>
            <a:r>
              <a:rPr lang="en-US" dirty="0">
                <a:solidFill>
                  <a:srgbClr val="083062"/>
                </a:solidFill>
                <a:latin typeface="Open Sans"/>
                <a:hlinkClick r:id="rId3"/>
              </a:rPr>
              <a:t>https://zakon.rada.gov.ua/laws/show/2145-19</a:t>
            </a:r>
            <a:r>
              <a:rPr lang="en-US" dirty="0">
                <a:solidFill>
                  <a:srgbClr val="333333"/>
                </a:solidFill>
                <a:latin typeface="Open Sans"/>
              </a:rPr>
              <a:t>.</a:t>
            </a:r>
          </a:p>
          <a:p>
            <a:pPr>
              <a:buFont typeface="+mj-lt"/>
              <a:buAutoNum type="arabicPeriod"/>
            </a:pPr>
            <a:r>
              <a:rPr lang="uk-UA" dirty="0">
                <a:solidFill>
                  <a:srgbClr val="333333"/>
                </a:solidFill>
                <a:latin typeface="Open Sans"/>
              </a:rPr>
              <a:t>Закону України </a:t>
            </a:r>
            <a:r>
              <a:rPr lang="uk-UA" dirty="0">
                <a:solidFill>
                  <a:srgbClr val="083062"/>
                </a:solidFill>
                <a:latin typeface="Open Sans"/>
                <a:hlinkClick r:id="rId4"/>
              </a:rPr>
              <a:t>«Про внесення змін до деяких законів України щодо вдосконалення освітньої діяльності у сфері вищої освіти</a:t>
            </a:r>
            <a:r>
              <a:rPr lang="uk-UA" dirty="0">
                <a:solidFill>
                  <a:srgbClr val="333333"/>
                </a:solidFill>
                <a:latin typeface="Open Sans"/>
              </a:rPr>
              <a:t>» </a:t>
            </a:r>
            <a:r>
              <a:rPr lang="en-US" dirty="0">
                <a:solidFill>
                  <a:srgbClr val="333333"/>
                </a:solidFill>
                <a:latin typeface="Open Sans"/>
              </a:rPr>
              <a:t>URL: </a:t>
            </a:r>
            <a:r>
              <a:rPr lang="en-US" dirty="0">
                <a:solidFill>
                  <a:srgbClr val="083062"/>
                </a:solidFill>
                <a:latin typeface="Open Sans"/>
                <a:hlinkClick r:id="rId4"/>
              </a:rPr>
              <a:t>https://zakon.rada.gov.ua/laws/show/392-20</a:t>
            </a:r>
            <a:r>
              <a:rPr lang="en-US" dirty="0">
                <a:solidFill>
                  <a:srgbClr val="333333"/>
                </a:solidFill>
                <a:latin typeface="Open Sans"/>
              </a:rPr>
              <a:t>.</a:t>
            </a:r>
          </a:p>
          <a:p>
            <a:pPr>
              <a:buFont typeface="+mj-lt"/>
              <a:buAutoNum type="arabicPeriod"/>
            </a:pPr>
            <a:r>
              <a:rPr lang="uk-UA" dirty="0">
                <a:solidFill>
                  <a:srgbClr val="333333"/>
                </a:solidFill>
                <a:latin typeface="Open Sans"/>
              </a:rPr>
              <a:t>Інформаційний сайт НУБІП України. </a:t>
            </a:r>
            <a:r>
              <a:rPr lang="en-US" dirty="0">
                <a:solidFill>
                  <a:srgbClr val="333333"/>
                </a:solidFill>
                <a:latin typeface="Open Sans"/>
              </a:rPr>
              <a:t>URL: </a:t>
            </a:r>
            <a:r>
              <a:rPr lang="en-US" dirty="0">
                <a:solidFill>
                  <a:srgbClr val="083062"/>
                </a:solidFill>
                <a:latin typeface="Open Sans"/>
                <a:hlinkClick r:id="rId5"/>
              </a:rPr>
              <a:t>https://nubip.edu.ua/node/12654</a:t>
            </a:r>
            <a:r>
              <a:rPr lang="en-US" dirty="0">
                <a:solidFill>
                  <a:srgbClr val="333333"/>
                </a:solidFill>
                <a:latin typeface="Open Sans"/>
              </a:rPr>
              <a:t>.</a:t>
            </a:r>
            <a:endParaRPr lang="en-US" b="0" i="0" dirty="0">
              <a:solidFill>
                <a:srgbClr val="333333"/>
              </a:solidFill>
              <a:effectLst/>
              <a:latin typeface="Open Sans"/>
            </a:endParaRPr>
          </a:p>
        </p:txBody>
      </p:sp>
    </p:spTree>
    <p:extLst>
      <p:ext uri="{BB962C8B-B14F-4D97-AF65-F5344CB8AC3E}">
        <p14:creationId xmlns:p14="http://schemas.microsoft.com/office/powerpoint/2010/main" val="847326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194806" y="224780"/>
            <a:ext cx="6915150" cy="6372225"/>
          </a:xfrm>
          <a:prstGeom prst="rect">
            <a:avLst/>
          </a:prstGeom>
        </p:spPr>
      </p:pic>
    </p:spTree>
    <p:extLst>
      <p:ext uri="{BB962C8B-B14F-4D97-AF65-F5344CB8AC3E}">
        <p14:creationId xmlns:p14="http://schemas.microsoft.com/office/powerpoint/2010/main" val="1543116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448555" y="0"/>
            <a:ext cx="9343176" cy="6617498"/>
          </a:xfrm>
          <a:prstGeom prst="rect">
            <a:avLst/>
          </a:prstGeom>
        </p:spPr>
      </p:pic>
      <p:sp>
        <p:nvSpPr>
          <p:cNvPr id="3" name="Овал 2"/>
          <p:cNvSpPr/>
          <p:nvPr/>
        </p:nvSpPr>
        <p:spPr>
          <a:xfrm>
            <a:off x="7776928" y="3105046"/>
            <a:ext cx="3014803" cy="552554"/>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uk-UA">
              <a:noFill/>
            </a:endParaRPr>
          </a:p>
        </p:txBody>
      </p:sp>
      <p:sp>
        <p:nvSpPr>
          <p:cNvPr id="4" name="Овал 3"/>
          <p:cNvSpPr/>
          <p:nvPr/>
        </p:nvSpPr>
        <p:spPr>
          <a:xfrm>
            <a:off x="7856901" y="3936456"/>
            <a:ext cx="3014803" cy="552554"/>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uk-UA">
              <a:noFill/>
            </a:endParaRPr>
          </a:p>
        </p:txBody>
      </p:sp>
    </p:spTree>
    <p:extLst>
      <p:ext uri="{BB962C8B-B14F-4D97-AF65-F5344CB8AC3E}">
        <p14:creationId xmlns:p14="http://schemas.microsoft.com/office/powerpoint/2010/main" val="1844951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я 1"/>
          <p:cNvGraphicFramePr>
            <a:graphicFrameLocks noGrp="1"/>
          </p:cNvGraphicFramePr>
          <p:nvPr>
            <p:extLst>
              <p:ext uri="{D42A27DB-BD31-4B8C-83A1-F6EECF244321}">
                <p14:modId xmlns:p14="http://schemas.microsoft.com/office/powerpoint/2010/main" val="392994293"/>
              </p:ext>
            </p:extLst>
          </p:nvPr>
        </p:nvGraphicFramePr>
        <p:xfrm>
          <a:off x="755461" y="760491"/>
          <a:ext cx="10624745" cy="5930020"/>
        </p:xfrm>
        <a:graphic>
          <a:graphicData uri="http://schemas.openxmlformats.org/drawingml/2006/table">
            <a:tbl>
              <a:tblPr firstRow="1" bandRow="1">
                <a:tableStyleId>{5C22544A-7EE6-4342-B048-85BDC9FD1C3A}</a:tableStyleId>
              </a:tblPr>
              <a:tblGrid>
                <a:gridCol w="854799">
                  <a:extLst>
                    <a:ext uri="{9D8B030D-6E8A-4147-A177-3AD203B41FA5}">
                      <a16:colId xmlns:a16="http://schemas.microsoft.com/office/drawing/2014/main" val="3849304627"/>
                    </a:ext>
                  </a:extLst>
                </a:gridCol>
                <a:gridCol w="4093780">
                  <a:extLst>
                    <a:ext uri="{9D8B030D-6E8A-4147-A177-3AD203B41FA5}">
                      <a16:colId xmlns:a16="http://schemas.microsoft.com/office/drawing/2014/main" val="2991144523"/>
                    </a:ext>
                  </a:extLst>
                </a:gridCol>
                <a:gridCol w="2838083">
                  <a:extLst>
                    <a:ext uri="{9D8B030D-6E8A-4147-A177-3AD203B41FA5}">
                      <a16:colId xmlns:a16="http://schemas.microsoft.com/office/drawing/2014/main" val="3244857166"/>
                    </a:ext>
                  </a:extLst>
                </a:gridCol>
                <a:gridCol w="2838083">
                  <a:extLst>
                    <a:ext uri="{9D8B030D-6E8A-4147-A177-3AD203B41FA5}">
                      <a16:colId xmlns:a16="http://schemas.microsoft.com/office/drawing/2014/main" val="560346130"/>
                    </a:ext>
                  </a:extLst>
                </a:gridCol>
              </a:tblGrid>
              <a:tr h="1294646">
                <a:tc>
                  <a:txBody>
                    <a:bodyPr/>
                    <a:lstStyle/>
                    <a:p>
                      <a:r>
                        <a:rPr lang="uk-UA" sz="2800" dirty="0" smtClean="0"/>
                        <a:t>№</a:t>
                      </a:r>
                      <a:endParaRPr lang="uk-UA" sz="2800" dirty="0"/>
                    </a:p>
                  </a:txBody>
                  <a:tcPr/>
                </a:tc>
                <a:tc>
                  <a:txBody>
                    <a:bodyPr/>
                    <a:lstStyle/>
                    <a:p>
                      <a:r>
                        <a:rPr lang="uk-UA" sz="2800" dirty="0" smtClean="0"/>
                        <a:t>Назва дисципліни</a:t>
                      </a:r>
                      <a:endParaRPr lang="uk-UA" sz="2800" dirty="0"/>
                    </a:p>
                  </a:txBody>
                  <a:tcPr/>
                </a:tc>
                <a:tc>
                  <a:txBody>
                    <a:bodyPr/>
                    <a:lstStyle/>
                    <a:p>
                      <a:r>
                        <a:rPr lang="uk-UA" sz="2800" dirty="0" smtClean="0"/>
                        <a:t>Кількість пар на тиждень</a:t>
                      </a:r>
                      <a:endParaRPr lang="uk-UA" sz="2800" dirty="0"/>
                    </a:p>
                  </a:txBody>
                  <a:tcPr/>
                </a:tc>
                <a:tc>
                  <a:txBody>
                    <a:bodyPr/>
                    <a:lstStyle/>
                    <a:p>
                      <a:r>
                        <a:rPr lang="uk-UA" sz="2800" dirty="0" smtClean="0"/>
                        <a:t>Форма контролю знань</a:t>
                      </a:r>
                      <a:endParaRPr lang="uk-UA" sz="2800" dirty="0"/>
                    </a:p>
                  </a:txBody>
                  <a:tcPr/>
                </a:tc>
                <a:extLst>
                  <a:ext uri="{0D108BD9-81ED-4DB2-BD59-A6C34878D82A}">
                    <a16:rowId xmlns:a16="http://schemas.microsoft.com/office/drawing/2014/main" val="2118315083"/>
                  </a:ext>
                </a:extLst>
              </a:tr>
              <a:tr h="479489">
                <a:tc>
                  <a:txBody>
                    <a:bodyPr/>
                    <a:lstStyle/>
                    <a:p>
                      <a:r>
                        <a:rPr lang="uk-UA" sz="2800" dirty="0" smtClean="0"/>
                        <a:t>1</a:t>
                      </a:r>
                      <a:endParaRPr lang="uk-UA" sz="2800" dirty="0"/>
                    </a:p>
                  </a:txBody>
                  <a:tcPr/>
                </a:tc>
                <a:tc>
                  <a:txBody>
                    <a:bodyPr/>
                    <a:lstStyle/>
                    <a:p>
                      <a:r>
                        <a:rPr lang="uk-UA" sz="2800" dirty="0" smtClean="0"/>
                        <a:t>Статистика</a:t>
                      </a:r>
                      <a:endParaRPr lang="uk-UA" sz="2800" dirty="0"/>
                    </a:p>
                  </a:txBody>
                  <a:tcPr/>
                </a:tc>
                <a:tc>
                  <a:txBody>
                    <a:bodyPr/>
                    <a:lstStyle/>
                    <a:p>
                      <a:r>
                        <a:rPr lang="uk-UA" sz="2800" dirty="0" smtClean="0"/>
                        <a:t>3 пари</a:t>
                      </a:r>
                      <a:endParaRPr lang="uk-UA" sz="2800" dirty="0"/>
                    </a:p>
                  </a:txBody>
                  <a:tcPr/>
                </a:tc>
                <a:tc>
                  <a:txBody>
                    <a:bodyPr/>
                    <a:lstStyle/>
                    <a:p>
                      <a:r>
                        <a:rPr lang="uk-UA" sz="2800" dirty="0" smtClean="0"/>
                        <a:t>екзамен</a:t>
                      </a:r>
                      <a:endParaRPr lang="uk-UA" sz="2800" dirty="0"/>
                    </a:p>
                  </a:txBody>
                  <a:tcPr/>
                </a:tc>
                <a:extLst>
                  <a:ext uri="{0D108BD9-81ED-4DB2-BD59-A6C34878D82A}">
                    <a16:rowId xmlns:a16="http://schemas.microsoft.com/office/drawing/2014/main" val="3135140610"/>
                  </a:ext>
                </a:extLst>
              </a:tr>
              <a:tr h="989242">
                <a:tc>
                  <a:txBody>
                    <a:bodyPr/>
                    <a:lstStyle/>
                    <a:p>
                      <a:r>
                        <a:rPr lang="uk-UA" sz="2800" dirty="0" smtClean="0"/>
                        <a:t>2</a:t>
                      </a:r>
                      <a:endParaRPr lang="uk-UA" sz="2800" dirty="0"/>
                    </a:p>
                  </a:txBody>
                  <a:tcPr/>
                </a:tc>
                <a:tc>
                  <a:txBody>
                    <a:bodyPr/>
                    <a:lstStyle/>
                    <a:p>
                      <a:r>
                        <a:rPr lang="uk-UA" sz="2800" dirty="0" smtClean="0"/>
                        <a:t>Лідерство та управління кар'єрою </a:t>
                      </a:r>
                      <a:endParaRPr lang="uk-UA" sz="2800" dirty="0"/>
                    </a:p>
                  </a:txBody>
                  <a:tcPr/>
                </a:tc>
                <a:tc>
                  <a:txBody>
                    <a:bodyPr/>
                    <a:lstStyle/>
                    <a:p>
                      <a:r>
                        <a:rPr lang="uk-UA" sz="2800" dirty="0" smtClean="0"/>
                        <a:t>2,5 пари</a:t>
                      </a:r>
                      <a:endParaRPr lang="uk-UA" sz="28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2800" b="0" i="0" u="none" strike="noStrike" kern="1200" cap="none" spc="0" normalizeH="0" baseline="0" noProof="0" smtClean="0">
                          <a:ln>
                            <a:noFill/>
                          </a:ln>
                          <a:solidFill>
                            <a:prstClr val="black"/>
                          </a:solidFill>
                          <a:effectLst/>
                          <a:uLnTx/>
                          <a:uFillTx/>
                          <a:latin typeface="Century Gothic" panose="020B0502020202020204"/>
                          <a:ea typeface="+mn-ea"/>
                          <a:cs typeface="+mn-cs"/>
                        </a:rPr>
                        <a:t>екзамен</a:t>
                      </a:r>
                      <a:endParaRPr kumimoji="0" lang="uk-UA" sz="2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tc>
                <a:extLst>
                  <a:ext uri="{0D108BD9-81ED-4DB2-BD59-A6C34878D82A}">
                    <a16:rowId xmlns:a16="http://schemas.microsoft.com/office/drawing/2014/main" val="175459997"/>
                  </a:ext>
                </a:extLst>
              </a:tr>
              <a:tr h="479489">
                <a:tc>
                  <a:txBody>
                    <a:bodyPr/>
                    <a:lstStyle/>
                    <a:p>
                      <a:r>
                        <a:rPr lang="uk-UA" sz="2800" dirty="0" smtClean="0"/>
                        <a:t>3</a:t>
                      </a:r>
                      <a:endParaRPr lang="uk-UA" sz="2800" dirty="0"/>
                    </a:p>
                  </a:txBody>
                  <a:tcPr/>
                </a:tc>
                <a:tc>
                  <a:txBody>
                    <a:bodyPr/>
                    <a:lstStyle/>
                    <a:p>
                      <a:r>
                        <a:rPr lang="uk-UA" sz="2800" dirty="0" smtClean="0"/>
                        <a:t>Філософія</a:t>
                      </a:r>
                      <a:endParaRPr lang="uk-UA" sz="2800" dirty="0"/>
                    </a:p>
                  </a:txBody>
                  <a:tcPr/>
                </a:tc>
                <a:tc>
                  <a:txBody>
                    <a:bodyPr/>
                    <a:lstStyle/>
                    <a:p>
                      <a:r>
                        <a:rPr lang="uk-UA" sz="2800" dirty="0" smtClean="0"/>
                        <a:t>2 пари</a:t>
                      </a:r>
                      <a:endParaRPr lang="uk-UA" sz="28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2800" b="0" i="0" u="none" strike="noStrike" kern="1200" cap="none" spc="0" normalizeH="0" baseline="0" noProof="0" smtClean="0">
                          <a:ln>
                            <a:noFill/>
                          </a:ln>
                          <a:solidFill>
                            <a:prstClr val="black"/>
                          </a:solidFill>
                          <a:effectLst/>
                          <a:uLnTx/>
                          <a:uFillTx/>
                          <a:latin typeface="Century Gothic" panose="020B0502020202020204"/>
                          <a:ea typeface="+mn-ea"/>
                          <a:cs typeface="+mn-cs"/>
                        </a:rPr>
                        <a:t>екзамен</a:t>
                      </a:r>
                      <a:endParaRPr kumimoji="0" lang="uk-UA" sz="2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tc>
                <a:extLst>
                  <a:ext uri="{0D108BD9-81ED-4DB2-BD59-A6C34878D82A}">
                    <a16:rowId xmlns:a16="http://schemas.microsoft.com/office/drawing/2014/main" val="3916350982"/>
                  </a:ext>
                </a:extLst>
              </a:tr>
              <a:tr h="967274">
                <a:tc>
                  <a:txBody>
                    <a:bodyPr/>
                    <a:lstStyle/>
                    <a:p>
                      <a:r>
                        <a:rPr lang="uk-UA" sz="2800" dirty="0" smtClean="0"/>
                        <a:t>4</a:t>
                      </a:r>
                      <a:endParaRPr lang="uk-UA" sz="2800" dirty="0"/>
                    </a:p>
                  </a:txBody>
                  <a:tcPr/>
                </a:tc>
                <a:tc>
                  <a:txBody>
                    <a:bodyPr/>
                    <a:lstStyle/>
                    <a:p>
                      <a:r>
                        <a:rPr lang="uk-UA" sz="2800" dirty="0" smtClean="0"/>
                        <a:t>Безпека праці та життєдіяльності</a:t>
                      </a:r>
                      <a:endParaRPr lang="uk-UA" sz="2800" dirty="0"/>
                    </a:p>
                  </a:txBody>
                  <a:tcPr/>
                </a:tc>
                <a:tc>
                  <a:txBody>
                    <a:bodyPr/>
                    <a:lstStyle/>
                    <a:p>
                      <a:r>
                        <a:rPr lang="uk-UA" sz="2800" dirty="0" smtClean="0"/>
                        <a:t>2 пари</a:t>
                      </a:r>
                      <a:endParaRPr lang="uk-UA" sz="28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2800" b="0" i="0" u="none" strike="noStrike" kern="1200" cap="none" spc="0" normalizeH="0" baseline="0" noProof="0" smtClean="0">
                          <a:ln>
                            <a:noFill/>
                          </a:ln>
                          <a:solidFill>
                            <a:prstClr val="black"/>
                          </a:solidFill>
                          <a:effectLst/>
                          <a:uLnTx/>
                          <a:uFillTx/>
                          <a:latin typeface="Century Gothic" panose="020B0502020202020204"/>
                          <a:ea typeface="+mn-ea"/>
                          <a:cs typeface="+mn-cs"/>
                        </a:rPr>
                        <a:t>екзамен</a:t>
                      </a:r>
                      <a:endParaRPr kumimoji="0" lang="uk-UA" sz="2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tc>
                <a:extLst>
                  <a:ext uri="{0D108BD9-81ED-4DB2-BD59-A6C34878D82A}">
                    <a16:rowId xmlns:a16="http://schemas.microsoft.com/office/drawing/2014/main" val="3662569718"/>
                  </a:ext>
                </a:extLst>
              </a:tr>
              <a:tr h="479489">
                <a:tc>
                  <a:txBody>
                    <a:bodyPr/>
                    <a:lstStyle/>
                    <a:p>
                      <a:r>
                        <a:rPr lang="uk-UA" sz="2800" dirty="0" smtClean="0"/>
                        <a:t>5</a:t>
                      </a:r>
                      <a:endParaRPr lang="uk-UA" sz="2800" dirty="0"/>
                    </a:p>
                  </a:txBody>
                  <a:tcPr/>
                </a:tc>
                <a:tc>
                  <a:txBody>
                    <a:bodyPr/>
                    <a:lstStyle/>
                    <a:p>
                      <a:r>
                        <a:rPr lang="uk-UA" sz="2800" dirty="0" smtClean="0"/>
                        <a:t>Правознавство</a:t>
                      </a:r>
                      <a:endParaRPr lang="uk-UA" sz="2800" dirty="0"/>
                    </a:p>
                  </a:txBody>
                  <a:tcPr/>
                </a:tc>
                <a:tc>
                  <a:txBody>
                    <a:bodyPr/>
                    <a:lstStyle/>
                    <a:p>
                      <a:r>
                        <a:rPr lang="uk-UA" sz="2800" dirty="0" smtClean="0"/>
                        <a:t>2 пари</a:t>
                      </a:r>
                      <a:endParaRPr lang="uk-UA" sz="28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uk-UA" sz="2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екзамен</a:t>
                      </a:r>
                      <a:endParaRPr kumimoji="0" lang="uk-UA" sz="2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txBody>
                  <a:tcPr/>
                </a:tc>
                <a:extLst>
                  <a:ext uri="{0D108BD9-81ED-4DB2-BD59-A6C34878D82A}">
                    <a16:rowId xmlns:a16="http://schemas.microsoft.com/office/drawing/2014/main" val="3377801805"/>
                  </a:ext>
                </a:extLst>
              </a:tr>
              <a:tr h="479489">
                <a:tc>
                  <a:txBody>
                    <a:bodyPr/>
                    <a:lstStyle/>
                    <a:p>
                      <a:r>
                        <a:rPr lang="uk-UA" sz="2800" dirty="0" smtClean="0"/>
                        <a:t>6</a:t>
                      </a:r>
                      <a:endParaRPr lang="uk-UA" sz="2800" dirty="0"/>
                    </a:p>
                  </a:txBody>
                  <a:tcPr/>
                </a:tc>
                <a:tc>
                  <a:txBody>
                    <a:bodyPr/>
                    <a:lstStyle/>
                    <a:p>
                      <a:r>
                        <a:rPr lang="uk-UA" sz="2800" dirty="0" smtClean="0"/>
                        <a:t>Іноземна мова</a:t>
                      </a:r>
                      <a:endParaRPr lang="uk-UA" sz="2800" dirty="0"/>
                    </a:p>
                  </a:txBody>
                  <a:tcPr/>
                </a:tc>
                <a:tc>
                  <a:txBody>
                    <a:bodyPr/>
                    <a:lstStyle/>
                    <a:p>
                      <a:r>
                        <a:rPr lang="uk-UA" sz="2800" dirty="0" smtClean="0"/>
                        <a:t>2,5 пари</a:t>
                      </a:r>
                      <a:endParaRPr lang="uk-UA" sz="2800" dirty="0"/>
                    </a:p>
                  </a:txBody>
                  <a:tcPr/>
                </a:tc>
                <a:tc>
                  <a:txBody>
                    <a:bodyPr/>
                    <a:lstStyle/>
                    <a:p>
                      <a:r>
                        <a:rPr lang="uk-UA" sz="2800" dirty="0" smtClean="0"/>
                        <a:t>екзамен</a:t>
                      </a:r>
                      <a:endParaRPr lang="uk-UA" sz="2800" dirty="0"/>
                    </a:p>
                  </a:txBody>
                  <a:tcPr/>
                </a:tc>
                <a:extLst>
                  <a:ext uri="{0D108BD9-81ED-4DB2-BD59-A6C34878D82A}">
                    <a16:rowId xmlns:a16="http://schemas.microsoft.com/office/drawing/2014/main" val="723649249"/>
                  </a:ext>
                </a:extLst>
              </a:tr>
              <a:tr h="529264">
                <a:tc>
                  <a:txBody>
                    <a:bodyPr/>
                    <a:lstStyle/>
                    <a:p>
                      <a:r>
                        <a:rPr lang="uk-UA" sz="2800" dirty="0" smtClean="0"/>
                        <a:t>7</a:t>
                      </a:r>
                      <a:endParaRPr lang="uk-UA" sz="2800" dirty="0"/>
                    </a:p>
                  </a:txBody>
                  <a:tcPr/>
                </a:tc>
                <a:tc>
                  <a:txBody>
                    <a:bodyPr/>
                    <a:lstStyle/>
                    <a:p>
                      <a:r>
                        <a:rPr lang="uk-UA" sz="2800" dirty="0" smtClean="0"/>
                        <a:t>Фізичне виховання</a:t>
                      </a:r>
                      <a:endParaRPr lang="uk-UA" sz="2800" dirty="0"/>
                    </a:p>
                  </a:txBody>
                  <a:tcPr/>
                </a:tc>
                <a:tc>
                  <a:txBody>
                    <a:bodyPr/>
                    <a:lstStyle/>
                    <a:p>
                      <a:r>
                        <a:rPr lang="uk-UA" sz="2800" dirty="0" smtClean="0"/>
                        <a:t>1 пара</a:t>
                      </a:r>
                      <a:endParaRPr lang="uk-UA" sz="2800" dirty="0"/>
                    </a:p>
                  </a:txBody>
                  <a:tcPr/>
                </a:tc>
                <a:tc>
                  <a:txBody>
                    <a:bodyPr/>
                    <a:lstStyle/>
                    <a:p>
                      <a:r>
                        <a:rPr lang="uk-UA" sz="2800" dirty="0" smtClean="0"/>
                        <a:t>залік</a:t>
                      </a:r>
                      <a:endParaRPr lang="uk-UA" sz="2800" dirty="0"/>
                    </a:p>
                  </a:txBody>
                  <a:tcPr/>
                </a:tc>
                <a:extLst>
                  <a:ext uri="{0D108BD9-81ED-4DB2-BD59-A6C34878D82A}">
                    <a16:rowId xmlns:a16="http://schemas.microsoft.com/office/drawing/2014/main" val="2815404223"/>
                  </a:ext>
                </a:extLst>
              </a:tr>
            </a:tbl>
          </a:graphicData>
        </a:graphic>
      </p:graphicFrame>
      <p:sp>
        <p:nvSpPr>
          <p:cNvPr id="3" name="Підзаголовок 2"/>
          <p:cNvSpPr txBox="1">
            <a:spLocks/>
          </p:cNvSpPr>
          <p:nvPr/>
        </p:nvSpPr>
        <p:spPr>
          <a:xfrm>
            <a:off x="1897339" y="105793"/>
            <a:ext cx="8825658" cy="573217"/>
          </a:xfrm>
          <a:prstGeom prst="rect">
            <a:avLst/>
          </a:prstGeom>
          <a:solidFill>
            <a:schemeClr val="bg2">
              <a:lumMod val="20000"/>
              <a:lumOff val="80000"/>
            </a:schemeClr>
          </a:solidFill>
        </p:spPr>
        <p:txBody>
          <a:bodyP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ctr"/>
            <a:r>
              <a:rPr lang="uk-UA" sz="3200" b="1" dirty="0" smtClean="0">
                <a:solidFill>
                  <a:schemeClr val="bg1"/>
                </a:solidFill>
              </a:rPr>
              <a:t>Навчальні дисципліни ІІ семестр</a:t>
            </a:r>
            <a:endParaRPr lang="uk-UA" sz="3200" b="1" dirty="0">
              <a:solidFill>
                <a:schemeClr val="bg1"/>
              </a:solidFill>
            </a:endParaRPr>
          </a:p>
        </p:txBody>
      </p:sp>
    </p:spTree>
    <p:extLst>
      <p:ext uri="{BB962C8B-B14F-4D97-AF65-F5344CB8AC3E}">
        <p14:creationId xmlns:p14="http://schemas.microsoft.com/office/powerpoint/2010/main" val="3930271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666939" y="534836"/>
            <a:ext cx="4348681" cy="4524315"/>
          </a:xfrm>
          <a:prstGeom prst="rect">
            <a:avLst/>
          </a:prstGeom>
          <a:solidFill>
            <a:srgbClr val="FFFF00"/>
          </a:solidFill>
        </p:spPr>
        <p:txBody>
          <a:bodyPr wrap="square">
            <a:spAutoFit/>
          </a:bodyPr>
          <a:lstStyle/>
          <a:p>
            <a:r>
              <a:rPr lang="uk-UA" b="1" dirty="0">
                <a:solidFill>
                  <a:srgbClr val="333333"/>
                </a:solidFill>
                <a:latin typeface="Open Sans"/>
              </a:rPr>
              <a:t>До основних складових системи вищої освіти, відповідно до Закону України "Про вищу освіту" відносяться наступні компоненти:</a:t>
            </a:r>
            <a:endParaRPr lang="uk-UA" dirty="0">
              <a:solidFill>
                <a:srgbClr val="333333"/>
              </a:solidFill>
              <a:latin typeface="Open Sans"/>
            </a:endParaRPr>
          </a:p>
          <a:p>
            <a:r>
              <a:rPr lang="uk-UA" dirty="0">
                <a:solidFill>
                  <a:srgbClr val="333333"/>
                </a:solidFill>
                <a:latin typeface="Open Sans"/>
              </a:rPr>
              <a:t>1) заклади вищої освіти всіх форм власності;</a:t>
            </a:r>
          </a:p>
          <a:p>
            <a:r>
              <a:rPr lang="uk-UA" dirty="0">
                <a:solidFill>
                  <a:srgbClr val="333333"/>
                </a:solidFill>
                <a:latin typeface="Open Sans"/>
              </a:rPr>
              <a:t>2) рівні та ступені (кваліфікації) вищої освіти;</a:t>
            </a:r>
          </a:p>
          <a:p>
            <a:r>
              <a:rPr lang="uk-UA" dirty="0">
                <a:solidFill>
                  <a:srgbClr val="333333"/>
                </a:solidFill>
                <a:latin typeface="Open Sans"/>
              </a:rPr>
              <a:t>3) галузі знань і спеціальності;</a:t>
            </a:r>
          </a:p>
          <a:p>
            <a:r>
              <a:rPr lang="uk-UA" dirty="0">
                <a:solidFill>
                  <a:srgbClr val="333333"/>
                </a:solidFill>
                <a:latin typeface="Open Sans"/>
              </a:rPr>
              <a:t>4) освітні та наукові програми;</a:t>
            </a:r>
          </a:p>
          <a:p>
            <a:r>
              <a:rPr lang="uk-UA" dirty="0">
                <a:solidFill>
                  <a:srgbClr val="333333"/>
                </a:solidFill>
                <a:latin typeface="Open Sans"/>
              </a:rPr>
              <a:t>5) ліцензійні умови провадження освітньої діяльності та ліцензійні умови провадження вищої освіти;</a:t>
            </a:r>
          </a:p>
          <a:p>
            <a:r>
              <a:rPr lang="uk-UA" dirty="0">
                <a:solidFill>
                  <a:srgbClr val="333333"/>
                </a:solidFill>
                <a:latin typeface="Open Sans"/>
              </a:rPr>
              <a:t>6) органи, що здійснюють управління у сфері вищої освіти;</a:t>
            </a:r>
          </a:p>
          <a:p>
            <a:r>
              <a:rPr lang="uk-UA" dirty="0">
                <a:solidFill>
                  <a:srgbClr val="333333"/>
                </a:solidFill>
                <a:latin typeface="Open Sans"/>
              </a:rPr>
              <a:t>7) учасники освітнього процесу.</a:t>
            </a:r>
            <a:endParaRPr lang="uk-UA" b="0" i="0" dirty="0">
              <a:solidFill>
                <a:srgbClr val="333333"/>
              </a:solidFill>
              <a:effectLst/>
              <a:latin typeface="Open Sans"/>
            </a:endParaRPr>
          </a:p>
        </p:txBody>
      </p:sp>
      <p:pic>
        <p:nvPicPr>
          <p:cNvPr id="3" name="Рисунок 2"/>
          <p:cNvPicPr>
            <a:picLocks noChangeAspect="1"/>
          </p:cNvPicPr>
          <p:nvPr/>
        </p:nvPicPr>
        <p:blipFill>
          <a:blip r:embed="rId2"/>
          <a:stretch>
            <a:fillRect/>
          </a:stretch>
        </p:blipFill>
        <p:spPr>
          <a:xfrm>
            <a:off x="5137841" y="1114258"/>
            <a:ext cx="3282189" cy="2516345"/>
          </a:xfrm>
          <a:prstGeom prst="rect">
            <a:avLst/>
          </a:prstGeom>
        </p:spPr>
      </p:pic>
      <p:pic>
        <p:nvPicPr>
          <p:cNvPr id="4" name="Рисунок 3"/>
          <p:cNvPicPr>
            <a:picLocks noChangeAspect="1"/>
          </p:cNvPicPr>
          <p:nvPr/>
        </p:nvPicPr>
        <p:blipFill>
          <a:blip r:embed="rId3"/>
          <a:stretch>
            <a:fillRect/>
          </a:stretch>
        </p:blipFill>
        <p:spPr>
          <a:xfrm>
            <a:off x="8542251" y="2796993"/>
            <a:ext cx="3474456" cy="3084466"/>
          </a:xfrm>
          <a:prstGeom prst="rect">
            <a:avLst/>
          </a:prstGeom>
        </p:spPr>
      </p:pic>
    </p:spTree>
    <p:extLst>
      <p:ext uri="{BB962C8B-B14F-4D97-AF65-F5344CB8AC3E}">
        <p14:creationId xmlns:p14="http://schemas.microsoft.com/office/powerpoint/2010/main" val="1092689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250479" y="614581"/>
            <a:ext cx="5190654" cy="5078313"/>
          </a:xfrm>
          <a:prstGeom prst="rect">
            <a:avLst/>
          </a:prstGeom>
          <a:solidFill>
            <a:srgbClr val="FFFF00"/>
          </a:solidFill>
        </p:spPr>
        <p:txBody>
          <a:bodyPr wrap="square">
            <a:spAutoFit/>
          </a:bodyPr>
          <a:lstStyle/>
          <a:p>
            <a:r>
              <a:rPr lang="uk-UA" b="1" dirty="0">
                <a:solidFill>
                  <a:srgbClr val="333333"/>
                </a:solidFill>
                <a:latin typeface="Open Sans"/>
              </a:rPr>
              <a:t>Управління у сфері вищої освіти у межах своїх повноважень здійснюється:</a:t>
            </a:r>
            <a:endParaRPr lang="uk-UA" dirty="0">
              <a:solidFill>
                <a:srgbClr val="333333"/>
              </a:solidFill>
              <a:latin typeface="Open Sans"/>
            </a:endParaRPr>
          </a:p>
          <a:p>
            <a:r>
              <a:rPr lang="uk-UA" dirty="0">
                <a:solidFill>
                  <a:srgbClr val="333333"/>
                </a:solidFill>
                <a:latin typeface="Open Sans"/>
              </a:rPr>
              <a:t>1) Кабінетом Міністрів України;</a:t>
            </a:r>
          </a:p>
          <a:p>
            <a:r>
              <a:rPr lang="uk-UA" dirty="0">
                <a:solidFill>
                  <a:srgbClr val="333333"/>
                </a:solidFill>
                <a:latin typeface="Open Sans"/>
              </a:rPr>
              <a:t>2) центральним органом виконавчої влади у сфері освіти і науки;</a:t>
            </a:r>
          </a:p>
          <a:p>
            <a:r>
              <a:rPr lang="uk-UA" dirty="0">
                <a:solidFill>
                  <a:srgbClr val="333333"/>
                </a:solidFill>
                <a:latin typeface="Open Sans"/>
              </a:rPr>
              <a:t>3) галузевими державними органами, до сфери управління яких належать заклади вищої освіти;</a:t>
            </a:r>
          </a:p>
          <a:p>
            <a:r>
              <a:rPr lang="uk-UA" dirty="0">
                <a:solidFill>
                  <a:srgbClr val="333333"/>
                </a:solidFill>
                <a:latin typeface="Open Sans"/>
              </a:rPr>
              <a:t>4) органами місцевого самоврядування, до сфери управління яких належать заклади вищої освіти;</a:t>
            </a:r>
          </a:p>
          <a:p>
            <a:r>
              <a:rPr lang="uk-UA" dirty="0">
                <a:solidFill>
                  <a:srgbClr val="333333"/>
                </a:solidFill>
                <a:latin typeface="Open Sans"/>
              </a:rPr>
              <a:t>5) Національною академією наук України та національними галузевими академіями наук;</a:t>
            </a:r>
          </a:p>
          <a:p>
            <a:r>
              <a:rPr lang="uk-UA" dirty="0">
                <a:solidFill>
                  <a:srgbClr val="333333"/>
                </a:solidFill>
                <a:latin typeface="Open Sans"/>
              </a:rPr>
              <a:t>6) засновниками закладів вищої освіти;</a:t>
            </a:r>
          </a:p>
          <a:p>
            <a:r>
              <a:rPr lang="uk-UA" dirty="0">
                <a:solidFill>
                  <a:srgbClr val="333333"/>
                </a:solidFill>
                <a:latin typeface="Open Sans"/>
              </a:rPr>
              <a:t>7) органами громадського самоврядування у сфері вищої освіти і науки;</a:t>
            </a:r>
          </a:p>
          <a:p>
            <a:r>
              <a:rPr lang="uk-UA" dirty="0">
                <a:solidFill>
                  <a:srgbClr val="333333"/>
                </a:solidFill>
                <a:latin typeface="Open Sans"/>
              </a:rPr>
              <a:t>8) Національним агентством із забезпечення якості вищої освіти.</a:t>
            </a:r>
            <a:endParaRPr lang="uk-UA" b="0" i="0" dirty="0">
              <a:solidFill>
                <a:srgbClr val="333333"/>
              </a:solidFill>
              <a:effectLst/>
              <a:latin typeface="Open Sans"/>
            </a:endParaRPr>
          </a:p>
        </p:txBody>
      </p:sp>
      <p:pic>
        <p:nvPicPr>
          <p:cNvPr id="3" name="Рисунок 2"/>
          <p:cNvPicPr>
            <a:picLocks noChangeAspect="1"/>
          </p:cNvPicPr>
          <p:nvPr/>
        </p:nvPicPr>
        <p:blipFill>
          <a:blip r:embed="rId2"/>
          <a:stretch>
            <a:fillRect/>
          </a:stretch>
        </p:blipFill>
        <p:spPr>
          <a:xfrm>
            <a:off x="6446478" y="3563203"/>
            <a:ext cx="4895850" cy="2714625"/>
          </a:xfrm>
          <a:prstGeom prst="rect">
            <a:avLst/>
          </a:prstGeom>
        </p:spPr>
      </p:pic>
      <p:pic>
        <p:nvPicPr>
          <p:cNvPr id="4" name="Рисунок 3"/>
          <p:cNvPicPr>
            <a:picLocks noChangeAspect="1"/>
          </p:cNvPicPr>
          <p:nvPr/>
        </p:nvPicPr>
        <p:blipFill>
          <a:blip r:embed="rId3"/>
          <a:stretch>
            <a:fillRect/>
          </a:stretch>
        </p:blipFill>
        <p:spPr>
          <a:xfrm>
            <a:off x="6264008" y="614581"/>
            <a:ext cx="5260790" cy="2604522"/>
          </a:xfrm>
          <a:prstGeom prst="rect">
            <a:avLst/>
          </a:prstGeom>
        </p:spPr>
      </p:pic>
    </p:spTree>
    <p:extLst>
      <p:ext uri="{BB962C8B-B14F-4D97-AF65-F5344CB8AC3E}">
        <p14:creationId xmlns:p14="http://schemas.microsoft.com/office/powerpoint/2010/main" val="29951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72428" y="132236"/>
            <a:ext cx="7342360" cy="6463308"/>
          </a:xfrm>
          <a:prstGeom prst="rect">
            <a:avLst/>
          </a:prstGeom>
          <a:solidFill>
            <a:srgbClr val="FFFF00"/>
          </a:solidFill>
        </p:spPr>
        <p:txBody>
          <a:bodyPr wrap="square">
            <a:spAutoFit/>
          </a:bodyPr>
          <a:lstStyle/>
          <a:p>
            <a:r>
              <a:rPr lang="uk-UA" b="1" dirty="0">
                <a:solidFill>
                  <a:srgbClr val="333333"/>
                </a:solidFill>
                <a:latin typeface="Open Sans"/>
              </a:rPr>
              <a:t>Державні органи, до сфери управління яких належать заклади вищої освіти:</a:t>
            </a:r>
            <a:endParaRPr lang="uk-UA" dirty="0">
              <a:solidFill>
                <a:srgbClr val="333333"/>
              </a:solidFill>
              <a:latin typeface="Open Sans"/>
            </a:endParaRPr>
          </a:p>
          <a:p>
            <a:r>
              <a:rPr lang="uk-UA" dirty="0">
                <a:solidFill>
                  <a:srgbClr val="333333"/>
                </a:solidFill>
                <a:latin typeface="Open Sans"/>
              </a:rPr>
              <a:t>1) беруть участь у реалізації державної політики у сфері вищої освіти, науки, професійної підготовки фахівців, у ліцензуванні освітньої діяльності, що провадиться закладами вищої освіти;</a:t>
            </a:r>
          </a:p>
          <a:p>
            <a:r>
              <a:rPr lang="uk-UA" dirty="0">
                <a:solidFill>
                  <a:srgbClr val="333333"/>
                </a:solidFill>
                <a:latin typeface="Open Sans"/>
              </a:rPr>
              <a:t>2) формують пропозиції і розміщують державне замовлення на підготовку фахівців з вищою освітою у порядку, встановленому законодавством;</a:t>
            </a:r>
          </a:p>
          <a:p>
            <a:r>
              <a:rPr lang="uk-UA" dirty="0">
                <a:solidFill>
                  <a:srgbClr val="333333"/>
                </a:solidFill>
                <a:latin typeface="Open Sans"/>
              </a:rPr>
              <a:t>4) сприяють працевлаштуванню випускників закладів вищої освіти, що належать до сфери їх управління, здійснюють розподіл випускників вищих військових навчальних закладів (закладів вищої освіти із специфічними умовами навчання) для подальшого проходження служби та надають випускникам інших закладів вищої освіти інформацію про наявність вакансій у складі юридичних осіб незалежно від форми власності та підпорядкування для можливого працевлаштування;</a:t>
            </a:r>
          </a:p>
          <a:p>
            <a:r>
              <a:rPr lang="uk-UA" dirty="0">
                <a:solidFill>
                  <a:srgbClr val="333333"/>
                </a:solidFill>
                <a:latin typeface="Open Sans"/>
              </a:rPr>
              <a:t>5) аналізують якість вищої освіти в закладах вищої освіти, що належать до сфери їх управління;</a:t>
            </a:r>
          </a:p>
          <a:p>
            <a:r>
              <a:rPr lang="uk-UA" dirty="0">
                <a:solidFill>
                  <a:srgbClr val="333333"/>
                </a:solidFill>
                <a:latin typeface="Open Sans"/>
              </a:rPr>
              <a:t>6) безпосередньо або через уповноважений ними орган реалізують права та обов’язки засновника, передбачені  законами України, стосовно закладів вищої освіти, що належать до сфери їх управління;</a:t>
            </a:r>
          </a:p>
          <a:p>
            <a:r>
              <a:rPr lang="uk-UA" dirty="0">
                <a:solidFill>
                  <a:srgbClr val="333333"/>
                </a:solidFill>
                <a:latin typeface="Open Sans"/>
              </a:rPr>
              <a:t>7) здійснюють інші повноваження відповідно до законодавства.</a:t>
            </a:r>
            <a:endParaRPr lang="uk-UA" b="0" i="0" dirty="0">
              <a:solidFill>
                <a:srgbClr val="333333"/>
              </a:solidFill>
              <a:effectLst/>
              <a:latin typeface="Open Sans"/>
            </a:endParaRPr>
          </a:p>
        </p:txBody>
      </p:sp>
      <p:pic>
        <p:nvPicPr>
          <p:cNvPr id="3" name="Рисунок 2"/>
          <p:cNvPicPr>
            <a:picLocks noChangeAspect="1"/>
          </p:cNvPicPr>
          <p:nvPr/>
        </p:nvPicPr>
        <p:blipFill>
          <a:blip r:embed="rId2"/>
          <a:stretch>
            <a:fillRect/>
          </a:stretch>
        </p:blipFill>
        <p:spPr>
          <a:xfrm>
            <a:off x="7705725" y="467214"/>
            <a:ext cx="4486275" cy="2499066"/>
          </a:xfrm>
          <a:prstGeom prst="rect">
            <a:avLst/>
          </a:prstGeom>
        </p:spPr>
      </p:pic>
      <p:pic>
        <p:nvPicPr>
          <p:cNvPr id="4" name="Рисунок 3"/>
          <p:cNvPicPr>
            <a:picLocks noChangeAspect="1"/>
          </p:cNvPicPr>
          <p:nvPr/>
        </p:nvPicPr>
        <p:blipFill>
          <a:blip r:embed="rId3"/>
          <a:stretch>
            <a:fillRect/>
          </a:stretch>
        </p:blipFill>
        <p:spPr>
          <a:xfrm>
            <a:off x="7769099" y="3172015"/>
            <a:ext cx="4486275" cy="3067050"/>
          </a:xfrm>
          <a:prstGeom prst="rect">
            <a:avLst/>
          </a:prstGeom>
        </p:spPr>
      </p:pic>
    </p:spTree>
    <p:extLst>
      <p:ext uri="{BB962C8B-B14F-4D97-AF65-F5344CB8AC3E}">
        <p14:creationId xmlns:p14="http://schemas.microsoft.com/office/powerpoint/2010/main" val="2403931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81069" y="117693"/>
            <a:ext cx="7188452" cy="6463308"/>
          </a:xfrm>
          <a:prstGeom prst="rect">
            <a:avLst/>
          </a:prstGeom>
          <a:solidFill>
            <a:srgbClr val="FFFF00"/>
          </a:solidFill>
        </p:spPr>
        <p:txBody>
          <a:bodyPr wrap="square">
            <a:spAutoFit/>
          </a:bodyPr>
          <a:lstStyle/>
          <a:p>
            <a:r>
              <a:rPr lang="ru-RU" b="1" dirty="0" err="1">
                <a:solidFill>
                  <a:srgbClr val="333333"/>
                </a:solidFill>
                <a:latin typeface="Open Sans"/>
              </a:rPr>
              <a:t>Засновник</a:t>
            </a:r>
            <a:r>
              <a:rPr lang="ru-RU" b="1" dirty="0">
                <a:solidFill>
                  <a:srgbClr val="333333"/>
                </a:solidFill>
                <a:latin typeface="Open Sans"/>
              </a:rPr>
              <a:t> (</a:t>
            </a:r>
            <a:r>
              <a:rPr lang="ru-RU" b="1" dirty="0" err="1">
                <a:solidFill>
                  <a:srgbClr val="333333"/>
                </a:solidFill>
                <a:latin typeface="Open Sans"/>
              </a:rPr>
              <a:t>засновники</a:t>
            </a:r>
            <a:r>
              <a:rPr lang="ru-RU" b="1" dirty="0">
                <a:solidFill>
                  <a:srgbClr val="333333"/>
                </a:solidFill>
                <a:latin typeface="Open Sans"/>
              </a:rPr>
              <a:t>) закладу </a:t>
            </a:r>
            <a:r>
              <a:rPr lang="ru-RU" b="1" dirty="0" err="1">
                <a:solidFill>
                  <a:srgbClr val="333333"/>
                </a:solidFill>
                <a:latin typeface="Open Sans"/>
              </a:rPr>
              <a:t>вищої</a:t>
            </a:r>
            <a:r>
              <a:rPr lang="ru-RU" b="1" dirty="0">
                <a:solidFill>
                  <a:srgbClr val="333333"/>
                </a:solidFill>
                <a:latin typeface="Open Sans"/>
              </a:rPr>
              <a:t> </a:t>
            </a:r>
            <a:r>
              <a:rPr lang="ru-RU" b="1" dirty="0" err="1">
                <a:solidFill>
                  <a:srgbClr val="333333"/>
                </a:solidFill>
                <a:latin typeface="Open Sans"/>
              </a:rPr>
              <a:t>освіти</a:t>
            </a:r>
            <a:r>
              <a:rPr lang="ru-RU" b="1" dirty="0">
                <a:solidFill>
                  <a:srgbClr val="333333"/>
                </a:solidFill>
                <a:latin typeface="Open Sans"/>
              </a:rPr>
              <a:t> </a:t>
            </a:r>
            <a:r>
              <a:rPr lang="ru-RU" b="1" dirty="0" err="1">
                <a:solidFill>
                  <a:srgbClr val="333333"/>
                </a:solidFill>
                <a:latin typeface="Open Sans"/>
              </a:rPr>
              <a:t>або</a:t>
            </a:r>
            <a:r>
              <a:rPr lang="ru-RU" b="1" dirty="0">
                <a:solidFill>
                  <a:srgbClr val="333333"/>
                </a:solidFill>
                <a:latin typeface="Open Sans"/>
              </a:rPr>
              <a:t> </a:t>
            </a:r>
            <a:r>
              <a:rPr lang="ru-RU" b="1" dirty="0" err="1">
                <a:solidFill>
                  <a:srgbClr val="333333"/>
                </a:solidFill>
                <a:latin typeface="Open Sans"/>
              </a:rPr>
              <a:t>уповноважений</a:t>
            </a:r>
            <a:r>
              <a:rPr lang="ru-RU" b="1" dirty="0">
                <a:solidFill>
                  <a:srgbClr val="333333"/>
                </a:solidFill>
                <a:latin typeface="Open Sans"/>
              </a:rPr>
              <a:t> ним (ними) орган:</a:t>
            </a:r>
            <a:endParaRPr lang="ru-RU" dirty="0">
              <a:solidFill>
                <a:srgbClr val="333333"/>
              </a:solidFill>
              <a:latin typeface="Open Sans"/>
            </a:endParaRPr>
          </a:p>
          <a:p>
            <a:r>
              <a:rPr lang="ru-RU" dirty="0">
                <a:solidFill>
                  <a:srgbClr val="333333"/>
                </a:solidFill>
                <a:latin typeface="Open Sans"/>
              </a:rPr>
              <a:t>1) </a:t>
            </a:r>
            <a:r>
              <a:rPr lang="ru-RU" dirty="0" err="1">
                <a:solidFill>
                  <a:srgbClr val="333333"/>
                </a:solidFill>
                <a:latin typeface="Open Sans"/>
              </a:rPr>
              <a:t>затверджує</a:t>
            </a:r>
            <a:r>
              <a:rPr lang="ru-RU" dirty="0">
                <a:solidFill>
                  <a:srgbClr val="333333"/>
                </a:solidFill>
                <a:latin typeface="Open Sans"/>
              </a:rPr>
              <a:t> статут закладу </a:t>
            </a:r>
            <a:r>
              <a:rPr lang="ru-RU" dirty="0" err="1">
                <a:solidFill>
                  <a:srgbClr val="333333"/>
                </a:solidFill>
                <a:latin typeface="Open Sans"/>
              </a:rPr>
              <a:t>вищої</a:t>
            </a:r>
            <a:r>
              <a:rPr lang="ru-RU" dirty="0">
                <a:solidFill>
                  <a:srgbClr val="333333"/>
                </a:solidFill>
                <a:latin typeface="Open Sans"/>
              </a:rPr>
              <a:t> </a:t>
            </a:r>
            <a:r>
              <a:rPr lang="ru-RU" dirty="0" err="1">
                <a:solidFill>
                  <a:srgbClr val="333333"/>
                </a:solidFill>
                <a:latin typeface="Open Sans"/>
              </a:rPr>
              <a:t>освіти</a:t>
            </a:r>
            <a:r>
              <a:rPr lang="ru-RU" dirty="0">
                <a:solidFill>
                  <a:srgbClr val="333333"/>
                </a:solidFill>
                <a:latin typeface="Open Sans"/>
              </a:rPr>
              <a:t> та за </a:t>
            </a:r>
            <a:r>
              <a:rPr lang="ru-RU" dirty="0" err="1">
                <a:solidFill>
                  <a:srgbClr val="333333"/>
                </a:solidFill>
                <a:latin typeface="Open Sans"/>
              </a:rPr>
              <a:t>поданням</a:t>
            </a:r>
            <a:r>
              <a:rPr lang="ru-RU" dirty="0">
                <a:solidFill>
                  <a:srgbClr val="333333"/>
                </a:solidFill>
                <a:latin typeface="Open Sans"/>
              </a:rPr>
              <a:t> </a:t>
            </a:r>
            <a:r>
              <a:rPr lang="ru-RU" dirty="0" err="1">
                <a:solidFill>
                  <a:srgbClr val="333333"/>
                </a:solidFill>
                <a:latin typeface="Open Sans"/>
              </a:rPr>
              <a:t>вищого</a:t>
            </a:r>
            <a:r>
              <a:rPr lang="ru-RU" dirty="0">
                <a:solidFill>
                  <a:srgbClr val="333333"/>
                </a:solidFill>
                <a:latin typeface="Open Sans"/>
              </a:rPr>
              <a:t> </a:t>
            </a:r>
            <a:r>
              <a:rPr lang="ru-RU" dirty="0" err="1">
                <a:solidFill>
                  <a:srgbClr val="333333"/>
                </a:solidFill>
                <a:latin typeface="Open Sans"/>
              </a:rPr>
              <a:t>колегіального</a:t>
            </a:r>
            <a:r>
              <a:rPr lang="ru-RU" dirty="0">
                <a:solidFill>
                  <a:srgbClr val="333333"/>
                </a:solidFill>
                <a:latin typeface="Open Sans"/>
              </a:rPr>
              <a:t> органу </a:t>
            </a:r>
            <a:r>
              <a:rPr lang="ru-RU" dirty="0" err="1">
                <a:solidFill>
                  <a:srgbClr val="333333"/>
                </a:solidFill>
                <a:latin typeface="Open Sans"/>
              </a:rPr>
              <a:t>громадського</a:t>
            </a:r>
            <a:r>
              <a:rPr lang="ru-RU" dirty="0">
                <a:solidFill>
                  <a:srgbClr val="333333"/>
                </a:solidFill>
                <a:latin typeface="Open Sans"/>
              </a:rPr>
              <a:t> </a:t>
            </a:r>
            <a:r>
              <a:rPr lang="ru-RU" dirty="0" err="1">
                <a:solidFill>
                  <a:srgbClr val="333333"/>
                </a:solidFill>
                <a:latin typeface="Open Sans"/>
              </a:rPr>
              <a:t>самоврядування</a:t>
            </a:r>
            <a:r>
              <a:rPr lang="ru-RU" dirty="0">
                <a:solidFill>
                  <a:srgbClr val="333333"/>
                </a:solidFill>
                <a:latin typeface="Open Sans"/>
              </a:rPr>
              <a:t> закладу </a:t>
            </a:r>
            <a:r>
              <a:rPr lang="ru-RU" dirty="0" err="1">
                <a:solidFill>
                  <a:srgbClr val="333333"/>
                </a:solidFill>
                <a:latin typeface="Open Sans"/>
              </a:rPr>
              <a:t>вищої</a:t>
            </a:r>
            <a:r>
              <a:rPr lang="ru-RU" dirty="0">
                <a:solidFill>
                  <a:srgbClr val="333333"/>
                </a:solidFill>
                <a:latin typeface="Open Sans"/>
              </a:rPr>
              <a:t> </a:t>
            </a:r>
            <a:r>
              <a:rPr lang="ru-RU" dirty="0" err="1">
                <a:solidFill>
                  <a:srgbClr val="333333"/>
                </a:solidFill>
                <a:latin typeface="Open Sans"/>
              </a:rPr>
              <a:t>освіти</a:t>
            </a:r>
            <a:r>
              <a:rPr lang="ru-RU" dirty="0">
                <a:solidFill>
                  <a:srgbClr val="333333"/>
                </a:solidFill>
                <a:latin typeface="Open Sans"/>
              </a:rPr>
              <a:t> вносить до </a:t>
            </a:r>
            <a:r>
              <a:rPr lang="ru-RU" dirty="0" err="1">
                <a:solidFill>
                  <a:srgbClr val="333333"/>
                </a:solidFill>
                <a:latin typeface="Open Sans"/>
              </a:rPr>
              <a:t>нього</a:t>
            </a:r>
            <a:r>
              <a:rPr lang="ru-RU" dirty="0">
                <a:solidFill>
                  <a:srgbClr val="333333"/>
                </a:solidFill>
                <a:latin typeface="Open Sans"/>
              </a:rPr>
              <a:t> </a:t>
            </a:r>
            <a:r>
              <a:rPr lang="ru-RU" dirty="0" err="1">
                <a:solidFill>
                  <a:srgbClr val="333333"/>
                </a:solidFill>
                <a:latin typeface="Open Sans"/>
              </a:rPr>
              <a:t>зміни</a:t>
            </a:r>
            <a:r>
              <a:rPr lang="ru-RU" dirty="0">
                <a:solidFill>
                  <a:srgbClr val="333333"/>
                </a:solidFill>
                <a:latin typeface="Open Sans"/>
              </a:rPr>
              <a:t> </a:t>
            </a:r>
            <a:r>
              <a:rPr lang="ru-RU" dirty="0" err="1">
                <a:solidFill>
                  <a:srgbClr val="333333"/>
                </a:solidFill>
                <a:latin typeface="Open Sans"/>
              </a:rPr>
              <a:t>або</a:t>
            </a:r>
            <a:r>
              <a:rPr lang="ru-RU" dirty="0">
                <a:solidFill>
                  <a:srgbClr val="333333"/>
                </a:solidFill>
                <a:latin typeface="Open Sans"/>
              </a:rPr>
              <a:t> </a:t>
            </a:r>
            <a:r>
              <a:rPr lang="ru-RU" dirty="0" err="1">
                <a:solidFill>
                  <a:srgbClr val="333333"/>
                </a:solidFill>
                <a:latin typeface="Open Sans"/>
              </a:rPr>
              <a:t>затверджує</a:t>
            </a:r>
            <a:r>
              <a:rPr lang="ru-RU" dirty="0">
                <a:solidFill>
                  <a:srgbClr val="333333"/>
                </a:solidFill>
                <a:latin typeface="Open Sans"/>
              </a:rPr>
              <a:t> </a:t>
            </a:r>
            <a:r>
              <a:rPr lang="ru-RU" dirty="0" err="1">
                <a:solidFill>
                  <a:srgbClr val="333333"/>
                </a:solidFill>
                <a:latin typeface="Open Sans"/>
              </a:rPr>
              <a:t>нову</a:t>
            </a:r>
            <a:r>
              <a:rPr lang="ru-RU" dirty="0">
                <a:solidFill>
                  <a:srgbClr val="333333"/>
                </a:solidFill>
                <a:latin typeface="Open Sans"/>
              </a:rPr>
              <a:t> </a:t>
            </a:r>
            <a:r>
              <a:rPr lang="ru-RU" dirty="0" err="1">
                <a:solidFill>
                  <a:srgbClr val="333333"/>
                </a:solidFill>
                <a:latin typeface="Open Sans"/>
              </a:rPr>
              <a:t>редакцію</a:t>
            </a:r>
            <a:r>
              <a:rPr lang="ru-RU" dirty="0">
                <a:solidFill>
                  <a:srgbClr val="333333"/>
                </a:solidFill>
                <a:latin typeface="Open Sans"/>
              </a:rPr>
              <a:t>;</a:t>
            </a:r>
          </a:p>
          <a:p>
            <a:r>
              <a:rPr lang="ru-RU" dirty="0">
                <a:solidFill>
                  <a:srgbClr val="333333"/>
                </a:solidFill>
                <a:latin typeface="Open Sans"/>
              </a:rPr>
              <a:t>2) </a:t>
            </a:r>
            <a:r>
              <a:rPr lang="ru-RU" dirty="0" err="1">
                <a:solidFill>
                  <a:srgbClr val="333333"/>
                </a:solidFill>
                <a:latin typeface="Open Sans"/>
              </a:rPr>
              <a:t>укладає</a:t>
            </a:r>
            <a:r>
              <a:rPr lang="ru-RU" dirty="0">
                <a:solidFill>
                  <a:srgbClr val="333333"/>
                </a:solidFill>
                <a:latin typeface="Open Sans"/>
              </a:rPr>
              <a:t> в </a:t>
            </a:r>
            <a:r>
              <a:rPr lang="ru-RU" dirty="0" err="1">
                <a:solidFill>
                  <a:srgbClr val="333333"/>
                </a:solidFill>
                <a:latin typeface="Open Sans"/>
              </a:rPr>
              <a:t>місячний</a:t>
            </a:r>
            <a:r>
              <a:rPr lang="ru-RU" dirty="0">
                <a:solidFill>
                  <a:srgbClr val="333333"/>
                </a:solidFill>
                <a:latin typeface="Open Sans"/>
              </a:rPr>
              <a:t> строк контракт з </a:t>
            </a:r>
            <a:r>
              <a:rPr lang="ru-RU" dirty="0" err="1">
                <a:solidFill>
                  <a:srgbClr val="333333"/>
                </a:solidFill>
                <a:latin typeface="Open Sans"/>
              </a:rPr>
              <a:t>керівником</a:t>
            </a:r>
            <a:r>
              <a:rPr lang="ru-RU" dirty="0">
                <a:solidFill>
                  <a:srgbClr val="333333"/>
                </a:solidFill>
                <a:latin typeface="Open Sans"/>
              </a:rPr>
              <a:t> закладу </a:t>
            </a:r>
            <a:r>
              <a:rPr lang="ru-RU" dirty="0" err="1">
                <a:solidFill>
                  <a:srgbClr val="333333"/>
                </a:solidFill>
                <a:latin typeface="Open Sans"/>
              </a:rPr>
              <a:t>вищої</a:t>
            </a:r>
            <a:r>
              <a:rPr lang="ru-RU" dirty="0">
                <a:solidFill>
                  <a:srgbClr val="333333"/>
                </a:solidFill>
                <a:latin typeface="Open Sans"/>
              </a:rPr>
              <a:t> </a:t>
            </a:r>
            <a:r>
              <a:rPr lang="ru-RU" dirty="0" err="1">
                <a:solidFill>
                  <a:srgbClr val="333333"/>
                </a:solidFill>
                <a:latin typeface="Open Sans"/>
              </a:rPr>
              <a:t>освіти</a:t>
            </a:r>
            <a:r>
              <a:rPr lang="ru-RU" dirty="0">
                <a:solidFill>
                  <a:srgbClr val="333333"/>
                </a:solidFill>
                <a:latin typeface="Open Sans"/>
              </a:rPr>
              <a:t>, </a:t>
            </a:r>
            <a:r>
              <a:rPr lang="ru-RU" dirty="0" err="1">
                <a:solidFill>
                  <a:srgbClr val="333333"/>
                </a:solidFill>
                <a:latin typeface="Open Sans"/>
              </a:rPr>
              <a:t>обраним</a:t>
            </a:r>
            <a:r>
              <a:rPr lang="ru-RU" dirty="0">
                <a:solidFill>
                  <a:srgbClr val="333333"/>
                </a:solidFill>
                <a:latin typeface="Open Sans"/>
              </a:rPr>
              <a:t> за конкурсом у порядку, </a:t>
            </a:r>
            <a:r>
              <a:rPr lang="ru-RU" dirty="0" err="1">
                <a:solidFill>
                  <a:srgbClr val="333333"/>
                </a:solidFill>
                <a:latin typeface="Open Sans"/>
              </a:rPr>
              <a:t>встановленому</a:t>
            </a:r>
            <a:r>
              <a:rPr lang="ru-RU" dirty="0">
                <a:solidFill>
                  <a:srgbClr val="333333"/>
                </a:solidFill>
                <a:latin typeface="Open Sans"/>
              </a:rPr>
              <a:t> </a:t>
            </a:r>
            <a:r>
              <a:rPr lang="ru-RU" dirty="0" err="1">
                <a:solidFill>
                  <a:srgbClr val="333333"/>
                </a:solidFill>
                <a:latin typeface="Open Sans"/>
              </a:rPr>
              <a:t>цим</a:t>
            </a:r>
            <a:r>
              <a:rPr lang="ru-RU" dirty="0">
                <a:solidFill>
                  <a:srgbClr val="333333"/>
                </a:solidFill>
                <a:latin typeface="Open Sans"/>
              </a:rPr>
              <a:t> Законом;</a:t>
            </a:r>
          </a:p>
          <a:p>
            <a:r>
              <a:rPr lang="ru-RU" dirty="0">
                <a:solidFill>
                  <a:srgbClr val="333333"/>
                </a:solidFill>
                <a:latin typeface="Open Sans"/>
              </a:rPr>
              <a:t>3) за </a:t>
            </a:r>
            <a:r>
              <a:rPr lang="ru-RU" dirty="0" err="1">
                <a:solidFill>
                  <a:srgbClr val="333333"/>
                </a:solidFill>
                <a:latin typeface="Open Sans"/>
              </a:rPr>
              <a:t>поданням</a:t>
            </a:r>
            <a:r>
              <a:rPr lang="ru-RU" dirty="0">
                <a:solidFill>
                  <a:srgbClr val="333333"/>
                </a:solidFill>
                <a:latin typeface="Open Sans"/>
              </a:rPr>
              <a:t> </a:t>
            </a:r>
            <a:r>
              <a:rPr lang="ru-RU" dirty="0" err="1">
                <a:solidFill>
                  <a:srgbClr val="333333"/>
                </a:solidFill>
                <a:latin typeface="Open Sans"/>
              </a:rPr>
              <a:t>вищого</a:t>
            </a:r>
            <a:r>
              <a:rPr lang="ru-RU" dirty="0">
                <a:solidFill>
                  <a:srgbClr val="333333"/>
                </a:solidFill>
                <a:latin typeface="Open Sans"/>
              </a:rPr>
              <a:t> </a:t>
            </a:r>
            <a:r>
              <a:rPr lang="ru-RU" dirty="0" err="1">
                <a:solidFill>
                  <a:srgbClr val="333333"/>
                </a:solidFill>
                <a:latin typeface="Open Sans"/>
              </a:rPr>
              <a:t>колегіального</a:t>
            </a:r>
            <a:r>
              <a:rPr lang="ru-RU" dirty="0">
                <a:solidFill>
                  <a:srgbClr val="333333"/>
                </a:solidFill>
                <a:latin typeface="Open Sans"/>
              </a:rPr>
              <a:t> органу </a:t>
            </a:r>
            <a:r>
              <a:rPr lang="ru-RU" dirty="0" err="1">
                <a:solidFill>
                  <a:srgbClr val="333333"/>
                </a:solidFill>
                <a:latin typeface="Open Sans"/>
              </a:rPr>
              <a:t>громадського</a:t>
            </a:r>
            <a:r>
              <a:rPr lang="ru-RU" dirty="0">
                <a:solidFill>
                  <a:srgbClr val="333333"/>
                </a:solidFill>
                <a:latin typeface="Open Sans"/>
              </a:rPr>
              <a:t> </a:t>
            </a:r>
            <a:r>
              <a:rPr lang="ru-RU" dirty="0" err="1">
                <a:solidFill>
                  <a:srgbClr val="333333"/>
                </a:solidFill>
                <a:latin typeface="Open Sans"/>
              </a:rPr>
              <a:t>самоврядування</a:t>
            </a:r>
            <a:r>
              <a:rPr lang="ru-RU" dirty="0">
                <a:solidFill>
                  <a:srgbClr val="333333"/>
                </a:solidFill>
                <a:latin typeface="Open Sans"/>
              </a:rPr>
              <a:t> закладу </a:t>
            </a:r>
            <a:r>
              <a:rPr lang="ru-RU" dirty="0" err="1">
                <a:solidFill>
                  <a:srgbClr val="333333"/>
                </a:solidFill>
                <a:latin typeface="Open Sans"/>
              </a:rPr>
              <a:t>вищої</a:t>
            </a:r>
            <a:r>
              <a:rPr lang="ru-RU" dirty="0">
                <a:solidFill>
                  <a:srgbClr val="333333"/>
                </a:solidFill>
                <a:latin typeface="Open Sans"/>
              </a:rPr>
              <a:t> </a:t>
            </a:r>
            <a:r>
              <a:rPr lang="ru-RU" dirty="0" err="1">
                <a:solidFill>
                  <a:srgbClr val="333333"/>
                </a:solidFill>
                <a:latin typeface="Open Sans"/>
              </a:rPr>
              <a:t>освіти</a:t>
            </a:r>
            <a:r>
              <a:rPr lang="ru-RU" dirty="0">
                <a:solidFill>
                  <a:srgbClr val="333333"/>
                </a:solidFill>
                <a:latin typeface="Open Sans"/>
              </a:rPr>
              <a:t> </a:t>
            </a:r>
            <a:r>
              <a:rPr lang="ru-RU" dirty="0" err="1">
                <a:solidFill>
                  <a:srgbClr val="333333"/>
                </a:solidFill>
                <a:latin typeface="Open Sans"/>
              </a:rPr>
              <a:t>достроково</a:t>
            </a:r>
            <a:r>
              <a:rPr lang="ru-RU" dirty="0">
                <a:solidFill>
                  <a:srgbClr val="333333"/>
                </a:solidFill>
                <a:latin typeface="Open Sans"/>
              </a:rPr>
              <a:t> </a:t>
            </a:r>
            <a:r>
              <a:rPr lang="ru-RU" dirty="0" err="1">
                <a:solidFill>
                  <a:srgbClr val="333333"/>
                </a:solidFill>
                <a:latin typeface="Open Sans"/>
              </a:rPr>
              <a:t>розриває</a:t>
            </a:r>
            <a:r>
              <a:rPr lang="ru-RU" dirty="0">
                <a:solidFill>
                  <a:srgbClr val="333333"/>
                </a:solidFill>
                <a:latin typeface="Open Sans"/>
              </a:rPr>
              <a:t> контракт </a:t>
            </a:r>
            <a:r>
              <a:rPr lang="ru-RU" dirty="0" err="1">
                <a:solidFill>
                  <a:srgbClr val="333333"/>
                </a:solidFill>
                <a:latin typeface="Open Sans"/>
              </a:rPr>
              <a:t>із</a:t>
            </a:r>
            <a:r>
              <a:rPr lang="ru-RU" dirty="0">
                <a:solidFill>
                  <a:srgbClr val="333333"/>
                </a:solidFill>
                <a:latin typeface="Open Sans"/>
              </a:rPr>
              <a:t> </a:t>
            </a:r>
            <a:r>
              <a:rPr lang="ru-RU" dirty="0" err="1">
                <a:solidFill>
                  <a:srgbClr val="333333"/>
                </a:solidFill>
                <a:latin typeface="Open Sans"/>
              </a:rPr>
              <a:t>керівником</a:t>
            </a:r>
            <a:r>
              <a:rPr lang="ru-RU" dirty="0">
                <a:solidFill>
                  <a:srgbClr val="333333"/>
                </a:solidFill>
                <a:latin typeface="Open Sans"/>
              </a:rPr>
              <a:t> закладу </a:t>
            </a:r>
            <a:r>
              <a:rPr lang="ru-RU" dirty="0" err="1">
                <a:solidFill>
                  <a:srgbClr val="333333"/>
                </a:solidFill>
                <a:latin typeface="Open Sans"/>
              </a:rPr>
              <a:t>вищої</a:t>
            </a:r>
            <a:r>
              <a:rPr lang="ru-RU" dirty="0">
                <a:solidFill>
                  <a:srgbClr val="333333"/>
                </a:solidFill>
                <a:latin typeface="Open Sans"/>
              </a:rPr>
              <a:t> </a:t>
            </a:r>
            <a:r>
              <a:rPr lang="ru-RU" dirty="0" err="1">
                <a:solidFill>
                  <a:srgbClr val="333333"/>
                </a:solidFill>
                <a:latin typeface="Open Sans"/>
              </a:rPr>
              <a:t>освіти</a:t>
            </a:r>
            <a:r>
              <a:rPr lang="ru-RU" dirty="0">
                <a:solidFill>
                  <a:srgbClr val="333333"/>
                </a:solidFill>
                <a:latin typeface="Open Sans"/>
              </a:rPr>
              <a:t> з </a:t>
            </a:r>
            <a:r>
              <a:rPr lang="ru-RU" dirty="0" err="1">
                <a:solidFill>
                  <a:srgbClr val="333333"/>
                </a:solidFill>
                <a:latin typeface="Open Sans"/>
              </a:rPr>
              <a:t>підстав</a:t>
            </a:r>
            <a:r>
              <a:rPr lang="ru-RU" dirty="0">
                <a:solidFill>
                  <a:srgbClr val="333333"/>
                </a:solidFill>
                <a:latin typeface="Open Sans"/>
              </a:rPr>
              <a:t>, </a:t>
            </a:r>
            <a:r>
              <a:rPr lang="ru-RU" dirty="0" err="1">
                <a:solidFill>
                  <a:srgbClr val="333333"/>
                </a:solidFill>
                <a:latin typeface="Open Sans"/>
              </a:rPr>
              <a:t>визначених</a:t>
            </a:r>
            <a:r>
              <a:rPr lang="ru-RU" dirty="0">
                <a:solidFill>
                  <a:srgbClr val="333333"/>
                </a:solidFill>
                <a:latin typeface="Open Sans"/>
              </a:rPr>
              <a:t> </a:t>
            </a:r>
            <a:r>
              <a:rPr lang="ru-RU" dirty="0" err="1">
                <a:solidFill>
                  <a:srgbClr val="333333"/>
                </a:solidFill>
                <a:latin typeface="Open Sans"/>
              </a:rPr>
              <a:t>законодавством</a:t>
            </a:r>
            <a:r>
              <a:rPr lang="ru-RU" dirty="0">
                <a:solidFill>
                  <a:srgbClr val="333333"/>
                </a:solidFill>
                <a:latin typeface="Open Sans"/>
              </a:rPr>
              <a:t> про </a:t>
            </a:r>
            <a:r>
              <a:rPr lang="ru-RU" dirty="0" err="1">
                <a:solidFill>
                  <a:srgbClr val="333333"/>
                </a:solidFill>
                <a:latin typeface="Open Sans"/>
              </a:rPr>
              <a:t>працю</a:t>
            </a:r>
            <a:r>
              <a:rPr lang="ru-RU" dirty="0">
                <a:solidFill>
                  <a:srgbClr val="333333"/>
                </a:solidFill>
                <a:latin typeface="Open Sans"/>
              </a:rPr>
              <a:t>, </a:t>
            </a:r>
            <a:r>
              <a:rPr lang="ru-RU" dirty="0" err="1">
                <a:solidFill>
                  <a:srgbClr val="333333"/>
                </a:solidFill>
                <a:latin typeface="Open Sans"/>
              </a:rPr>
              <a:t>чи</a:t>
            </a:r>
            <a:r>
              <a:rPr lang="ru-RU" dirty="0">
                <a:solidFill>
                  <a:srgbClr val="333333"/>
                </a:solidFill>
                <a:latin typeface="Open Sans"/>
              </a:rPr>
              <a:t> за </a:t>
            </a:r>
            <a:r>
              <a:rPr lang="ru-RU" dirty="0" err="1">
                <a:solidFill>
                  <a:srgbClr val="333333"/>
                </a:solidFill>
                <a:latin typeface="Open Sans"/>
              </a:rPr>
              <a:t>порушення</a:t>
            </a:r>
            <a:r>
              <a:rPr lang="ru-RU" dirty="0">
                <a:solidFill>
                  <a:srgbClr val="333333"/>
                </a:solidFill>
                <a:latin typeface="Open Sans"/>
              </a:rPr>
              <a:t> статуту закладу </a:t>
            </a:r>
            <a:r>
              <a:rPr lang="ru-RU" dirty="0" err="1">
                <a:solidFill>
                  <a:srgbClr val="333333"/>
                </a:solidFill>
                <a:latin typeface="Open Sans"/>
              </a:rPr>
              <a:t>вищої</a:t>
            </a:r>
            <a:r>
              <a:rPr lang="ru-RU" dirty="0">
                <a:solidFill>
                  <a:srgbClr val="333333"/>
                </a:solidFill>
                <a:latin typeface="Open Sans"/>
              </a:rPr>
              <a:t> </a:t>
            </a:r>
            <a:r>
              <a:rPr lang="ru-RU" dirty="0" err="1">
                <a:solidFill>
                  <a:srgbClr val="333333"/>
                </a:solidFill>
                <a:latin typeface="Open Sans"/>
              </a:rPr>
              <a:t>освіти</a:t>
            </a:r>
            <a:r>
              <a:rPr lang="ru-RU" dirty="0">
                <a:solidFill>
                  <a:srgbClr val="333333"/>
                </a:solidFill>
                <a:latin typeface="Open Sans"/>
              </a:rPr>
              <a:t> та умов контракту;</a:t>
            </a:r>
          </a:p>
          <a:p>
            <a:r>
              <a:rPr lang="ru-RU" dirty="0">
                <a:solidFill>
                  <a:srgbClr val="333333"/>
                </a:solidFill>
                <a:latin typeface="Open Sans"/>
              </a:rPr>
              <a:t>4) </a:t>
            </a:r>
            <a:r>
              <a:rPr lang="ru-RU" dirty="0" err="1">
                <a:solidFill>
                  <a:srgbClr val="333333"/>
                </a:solidFill>
                <a:latin typeface="Open Sans"/>
              </a:rPr>
              <a:t>здійснює</a:t>
            </a:r>
            <a:r>
              <a:rPr lang="ru-RU" dirty="0">
                <a:solidFill>
                  <a:srgbClr val="333333"/>
                </a:solidFill>
                <a:latin typeface="Open Sans"/>
              </a:rPr>
              <a:t> контроль за </a:t>
            </a:r>
            <a:r>
              <a:rPr lang="ru-RU" dirty="0" err="1">
                <a:solidFill>
                  <a:srgbClr val="333333"/>
                </a:solidFill>
                <a:latin typeface="Open Sans"/>
              </a:rPr>
              <a:t>фінансово-господарською</a:t>
            </a:r>
            <a:r>
              <a:rPr lang="ru-RU" dirty="0">
                <a:solidFill>
                  <a:srgbClr val="333333"/>
                </a:solidFill>
                <a:latin typeface="Open Sans"/>
              </a:rPr>
              <a:t> </a:t>
            </a:r>
            <a:r>
              <a:rPr lang="ru-RU" dirty="0" err="1">
                <a:solidFill>
                  <a:srgbClr val="333333"/>
                </a:solidFill>
                <a:latin typeface="Open Sans"/>
              </a:rPr>
              <a:t>діяльністю</a:t>
            </a:r>
            <a:r>
              <a:rPr lang="ru-RU" dirty="0">
                <a:solidFill>
                  <a:srgbClr val="333333"/>
                </a:solidFill>
                <a:latin typeface="Open Sans"/>
              </a:rPr>
              <a:t> закладу </a:t>
            </a:r>
            <a:r>
              <a:rPr lang="ru-RU" dirty="0" err="1">
                <a:solidFill>
                  <a:srgbClr val="333333"/>
                </a:solidFill>
                <a:latin typeface="Open Sans"/>
              </a:rPr>
              <a:t>вищої</a:t>
            </a:r>
            <a:r>
              <a:rPr lang="ru-RU" dirty="0">
                <a:solidFill>
                  <a:srgbClr val="333333"/>
                </a:solidFill>
                <a:latin typeface="Open Sans"/>
              </a:rPr>
              <a:t> </a:t>
            </a:r>
            <a:r>
              <a:rPr lang="ru-RU" dirty="0" err="1">
                <a:solidFill>
                  <a:srgbClr val="333333"/>
                </a:solidFill>
                <a:latin typeface="Open Sans"/>
              </a:rPr>
              <a:t>освіти</a:t>
            </a:r>
            <a:r>
              <a:rPr lang="ru-RU" dirty="0">
                <a:solidFill>
                  <a:srgbClr val="333333"/>
                </a:solidFill>
                <a:latin typeface="Open Sans"/>
              </a:rPr>
              <a:t>;</a:t>
            </a:r>
          </a:p>
          <a:p>
            <a:r>
              <a:rPr lang="ru-RU" dirty="0">
                <a:solidFill>
                  <a:srgbClr val="333333"/>
                </a:solidFill>
                <a:latin typeface="Open Sans"/>
              </a:rPr>
              <a:t>5) </a:t>
            </a:r>
            <a:r>
              <a:rPr lang="ru-RU" dirty="0" err="1">
                <a:solidFill>
                  <a:srgbClr val="333333"/>
                </a:solidFill>
                <a:latin typeface="Open Sans"/>
              </a:rPr>
              <a:t>здійснює</a:t>
            </a:r>
            <a:r>
              <a:rPr lang="ru-RU" dirty="0">
                <a:solidFill>
                  <a:srgbClr val="333333"/>
                </a:solidFill>
                <a:latin typeface="Open Sans"/>
              </a:rPr>
              <a:t> контроль за </a:t>
            </a:r>
            <a:r>
              <a:rPr lang="ru-RU" dirty="0" err="1">
                <a:solidFill>
                  <a:srgbClr val="333333"/>
                </a:solidFill>
                <a:latin typeface="Open Sans"/>
              </a:rPr>
              <a:t>дотриманням</a:t>
            </a:r>
            <a:r>
              <a:rPr lang="ru-RU" dirty="0">
                <a:solidFill>
                  <a:srgbClr val="333333"/>
                </a:solidFill>
                <a:latin typeface="Open Sans"/>
              </a:rPr>
              <a:t> статуту закладу </a:t>
            </a:r>
            <a:r>
              <a:rPr lang="ru-RU" dirty="0" err="1">
                <a:solidFill>
                  <a:srgbClr val="333333"/>
                </a:solidFill>
                <a:latin typeface="Open Sans"/>
              </a:rPr>
              <a:t>вищої</a:t>
            </a:r>
            <a:r>
              <a:rPr lang="ru-RU" dirty="0">
                <a:solidFill>
                  <a:srgbClr val="333333"/>
                </a:solidFill>
                <a:latin typeface="Open Sans"/>
              </a:rPr>
              <a:t> </a:t>
            </a:r>
            <a:r>
              <a:rPr lang="ru-RU" dirty="0" err="1">
                <a:solidFill>
                  <a:srgbClr val="333333"/>
                </a:solidFill>
                <a:latin typeface="Open Sans"/>
              </a:rPr>
              <a:t>освіти</a:t>
            </a:r>
            <a:r>
              <a:rPr lang="ru-RU" dirty="0">
                <a:solidFill>
                  <a:srgbClr val="333333"/>
                </a:solidFill>
                <a:latin typeface="Open Sans"/>
              </a:rPr>
              <a:t>;</a:t>
            </a:r>
          </a:p>
          <a:p>
            <a:r>
              <a:rPr lang="ru-RU" dirty="0">
                <a:solidFill>
                  <a:srgbClr val="333333"/>
                </a:solidFill>
                <a:latin typeface="Open Sans"/>
              </a:rPr>
              <a:t>6) </a:t>
            </a:r>
            <a:r>
              <a:rPr lang="ru-RU" dirty="0" err="1">
                <a:solidFill>
                  <a:srgbClr val="333333"/>
                </a:solidFill>
                <a:latin typeface="Open Sans"/>
              </a:rPr>
              <a:t>здійснює</a:t>
            </a:r>
            <a:r>
              <a:rPr lang="ru-RU" dirty="0">
                <a:solidFill>
                  <a:srgbClr val="333333"/>
                </a:solidFill>
                <a:latin typeface="Open Sans"/>
              </a:rPr>
              <a:t> </a:t>
            </a:r>
            <a:r>
              <a:rPr lang="ru-RU" dirty="0" err="1">
                <a:solidFill>
                  <a:srgbClr val="333333"/>
                </a:solidFill>
                <a:latin typeface="Open Sans"/>
              </a:rPr>
              <a:t>інші</a:t>
            </a:r>
            <a:r>
              <a:rPr lang="ru-RU" dirty="0">
                <a:solidFill>
                  <a:srgbClr val="333333"/>
                </a:solidFill>
                <a:latin typeface="Open Sans"/>
              </a:rPr>
              <a:t> </a:t>
            </a:r>
            <a:r>
              <a:rPr lang="ru-RU" dirty="0" err="1">
                <a:solidFill>
                  <a:srgbClr val="333333"/>
                </a:solidFill>
                <a:latin typeface="Open Sans"/>
              </a:rPr>
              <a:t>повноваження</a:t>
            </a:r>
            <a:r>
              <a:rPr lang="ru-RU" dirty="0">
                <a:solidFill>
                  <a:srgbClr val="333333"/>
                </a:solidFill>
                <a:latin typeface="Open Sans"/>
              </a:rPr>
              <a:t>, </a:t>
            </a:r>
            <a:r>
              <a:rPr lang="ru-RU" dirty="0" err="1">
                <a:solidFill>
                  <a:srgbClr val="333333"/>
                </a:solidFill>
                <a:latin typeface="Open Sans"/>
              </a:rPr>
              <a:t>передбачені</a:t>
            </a:r>
            <a:r>
              <a:rPr lang="ru-RU" dirty="0">
                <a:solidFill>
                  <a:srgbClr val="333333"/>
                </a:solidFill>
                <a:latin typeface="Open Sans"/>
              </a:rPr>
              <a:t> законом і статутом закладу </a:t>
            </a:r>
            <a:r>
              <a:rPr lang="ru-RU" dirty="0" err="1">
                <a:solidFill>
                  <a:srgbClr val="333333"/>
                </a:solidFill>
                <a:latin typeface="Open Sans"/>
              </a:rPr>
              <a:t>вищої</a:t>
            </a:r>
            <a:r>
              <a:rPr lang="ru-RU" dirty="0">
                <a:solidFill>
                  <a:srgbClr val="333333"/>
                </a:solidFill>
                <a:latin typeface="Open Sans"/>
              </a:rPr>
              <a:t> </a:t>
            </a:r>
            <a:r>
              <a:rPr lang="ru-RU" dirty="0" err="1">
                <a:solidFill>
                  <a:srgbClr val="333333"/>
                </a:solidFill>
                <a:latin typeface="Open Sans"/>
              </a:rPr>
              <a:t>освіти</a:t>
            </a:r>
            <a:r>
              <a:rPr lang="ru-RU" dirty="0">
                <a:solidFill>
                  <a:srgbClr val="333333"/>
                </a:solidFill>
                <a:latin typeface="Open Sans"/>
              </a:rPr>
              <a:t>.</a:t>
            </a:r>
          </a:p>
          <a:p>
            <a:r>
              <a:rPr lang="ru-RU" dirty="0" err="1">
                <a:solidFill>
                  <a:srgbClr val="333333"/>
                </a:solidFill>
                <a:latin typeface="Open Sans"/>
              </a:rPr>
              <a:t>Засновник</a:t>
            </a:r>
            <a:r>
              <a:rPr lang="ru-RU" dirty="0">
                <a:solidFill>
                  <a:srgbClr val="333333"/>
                </a:solidFill>
                <a:latin typeface="Open Sans"/>
              </a:rPr>
              <a:t> (</a:t>
            </a:r>
            <a:r>
              <a:rPr lang="ru-RU" dirty="0" err="1">
                <a:solidFill>
                  <a:srgbClr val="333333"/>
                </a:solidFill>
                <a:latin typeface="Open Sans"/>
              </a:rPr>
              <a:t>засновники</a:t>
            </a:r>
            <a:r>
              <a:rPr lang="ru-RU" dirty="0">
                <a:solidFill>
                  <a:srgbClr val="333333"/>
                </a:solidFill>
                <a:latin typeface="Open Sans"/>
              </a:rPr>
              <a:t>) </a:t>
            </a:r>
            <a:r>
              <a:rPr lang="ru-RU" dirty="0" err="1">
                <a:solidFill>
                  <a:srgbClr val="333333"/>
                </a:solidFill>
                <a:latin typeface="Open Sans"/>
              </a:rPr>
              <a:t>або</a:t>
            </a:r>
            <a:r>
              <a:rPr lang="ru-RU" dirty="0">
                <a:solidFill>
                  <a:srgbClr val="333333"/>
                </a:solidFill>
                <a:latin typeface="Open Sans"/>
              </a:rPr>
              <a:t> </a:t>
            </a:r>
            <a:r>
              <a:rPr lang="ru-RU" dirty="0" err="1">
                <a:solidFill>
                  <a:srgbClr val="333333"/>
                </a:solidFill>
                <a:latin typeface="Open Sans"/>
              </a:rPr>
              <a:t>уповноважений</a:t>
            </a:r>
            <a:r>
              <a:rPr lang="ru-RU" dirty="0">
                <a:solidFill>
                  <a:srgbClr val="333333"/>
                </a:solidFill>
                <a:latin typeface="Open Sans"/>
              </a:rPr>
              <a:t> ним (ними) орган </a:t>
            </a:r>
            <a:r>
              <a:rPr lang="ru-RU" dirty="0" err="1">
                <a:solidFill>
                  <a:srgbClr val="333333"/>
                </a:solidFill>
                <a:latin typeface="Open Sans"/>
              </a:rPr>
              <a:t>може</a:t>
            </a:r>
            <a:r>
              <a:rPr lang="ru-RU" dirty="0">
                <a:solidFill>
                  <a:srgbClr val="333333"/>
                </a:solidFill>
                <a:latin typeface="Open Sans"/>
              </a:rPr>
              <a:t> (</a:t>
            </a:r>
            <a:r>
              <a:rPr lang="ru-RU" dirty="0" err="1">
                <a:solidFill>
                  <a:srgbClr val="333333"/>
                </a:solidFill>
                <a:latin typeface="Open Sans"/>
              </a:rPr>
              <a:t>можуть</a:t>
            </a:r>
            <a:r>
              <a:rPr lang="ru-RU" dirty="0">
                <a:solidFill>
                  <a:srgbClr val="333333"/>
                </a:solidFill>
                <a:latin typeface="Open Sans"/>
              </a:rPr>
              <a:t>) </a:t>
            </a:r>
            <a:r>
              <a:rPr lang="ru-RU" dirty="0" err="1">
                <a:solidFill>
                  <a:srgbClr val="333333"/>
                </a:solidFill>
                <a:latin typeface="Open Sans"/>
              </a:rPr>
              <a:t>делегувати</a:t>
            </a:r>
            <a:r>
              <a:rPr lang="ru-RU" dirty="0">
                <a:solidFill>
                  <a:srgbClr val="333333"/>
                </a:solidFill>
                <a:latin typeface="Open Sans"/>
              </a:rPr>
              <a:t> </a:t>
            </a:r>
            <a:r>
              <a:rPr lang="ru-RU" dirty="0" err="1">
                <a:solidFill>
                  <a:srgbClr val="333333"/>
                </a:solidFill>
                <a:latin typeface="Open Sans"/>
              </a:rPr>
              <a:t>окремі</a:t>
            </a:r>
            <a:r>
              <a:rPr lang="ru-RU" dirty="0">
                <a:solidFill>
                  <a:srgbClr val="333333"/>
                </a:solidFill>
                <a:latin typeface="Open Sans"/>
              </a:rPr>
              <a:t> </a:t>
            </a:r>
            <a:r>
              <a:rPr lang="ru-RU" dirty="0" err="1">
                <a:solidFill>
                  <a:srgbClr val="333333"/>
                </a:solidFill>
                <a:latin typeface="Open Sans"/>
              </a:rPr>
              <a:t>свої</a:t>
            </a:r>
            <a:r>
              <a:rPr lang="ru-RU" dirty="0">
                <a:solidFill>
                  <a:srgbClr val="333333"/>
                </a:solidFill>
                <a:latin typeface="Open Sans"/>
              </a:rPr>
              <a:t> </a:t>
            </a:r>
            <a:r>
              <a:rPr lang="ru-RU" dirty="0" err="1">
                <a:solidFill>
                  <a:srgbClr val="333333"/>
                </a:solidFill>
                <a:latin typeface="Open Sans"/>
              </a:rPr>
              <a:t>повноваження</a:t>
            </a:r>
            <a:r>
              <a:rPr lang="ru-RU" dirty="0">
                <a:solidFill>
                  <a:srgbClr val="333333"/>
                </a:solidFill>
                <a:latin typeface="Open Sans"/>
              </a:rPr>
              <a:t> </a:t>
            </a:r>
            <a:r>
              <a:rPr lang="ru-RU" dirty="0" err="1">
                <a:solidFill>
                  <a:srgbClr val="333333"/>
                </a:solidFill>
                <a:latin typeface="Open Sans"/>
              </a:rPr>
              <a:t>керівникові</a:t>
            </a:r>
            <a:r>
              <a:rPr lang="ru-RU" dirty="0">
                <a:solidFill>
                  <a:srgbClr val="333333"/>
                </a:solidFill>
                <a:latin typeface="Open Sans"/>
              </a:rPr>
              <a:t> </a:t>
            </a:r>
            <a:r>
              <a:rPr lang="ru-RU" dirty="0" err="1">
                <a:solidFill>
                  <a:srgbClr val="333333"/>
                </a:solidFill>
                <a:latin typeface="Open Sans"/>
              </a:rPr>
              <a:t>або</a:t>
            </a:r>
            <a:r>
              <a:rPr lang="ru-RU" dirty="0">
                <a:solidFill>
                  <a:srgbClr val="333333"/>
                </a:solidFill>
                <a:latin typeface="Open Sans"/>
              </a:rPr>
              <a:t> </a:t>
            </a:r>
            <a:r>
              <a:rPr lang="ru-RU" dirty="0" err="1">
                <a:solidFill>
                  <a:srgbClr val="333333"/>
                </a:solidFill>
                <a:latin typeface="Open Sans"/>
              </a:rPr>
              <a:t>іншому</a:t>
            </a:r>
            <a:r>
              <a:rPr lang="ru-RU" dirty="0">
                <a:solidFill>
                  <a:srgbClr val="333333"/>
                </a:solidFill>
                <a:latin typeface="Open Sans"/>
              </a:rPr>
              <a:t> органу </a:t>
            </a:r>
            <a:r>
              <a:rPr lang="ru-RU" dirty="0" err="1">
                <a:solidFill>
                  <a:srgbClr val="333333"/>
                </a:solidFill>
                <a:latin typeface="Open Sans"/>
              </a:rPr>
              <a:t>управління</a:t>
            </a:r>
            <a:r>
              <a:rPr lang="ru-RU" dirty="0">
                <a:solidFill>
                  <a:srgbClr val="333333"/>
                </a:solidFill>
                <a:latin typeface="Open Sans"/>
              </a:rPr>
              <a:t> закладу </a:t>
            </a:r>
            <a:r>
              <a:rPr lang="ru-RU" dirty="0" err="1">
                <a:solidFill>
                  <a:srgbClr val="333333"/>
                </a:solidFill>
                <a:latin typeface="Open Sans"/>
              </a:rPr>
              <a:t>вищої</a:t>
            </a:r>
            <a:r>
              <a:rPr lang="ru-RU" dirty="0">
                <a:solidFill>
                  <a:srgbClr val="333333"/>
                </a:solidFill>
                <a:latin typeface="Open Sans"/>
              </a:rPr>
              <a:t> </a:t>
            </a:r>
            <a:r>
              <a:rPr lang="ru-RU" dirty="0" err="1">
                <a:solidFill>
                  <a:srgbClr val="333333"/>
                </a:solidFill>
                <a:latin typeface="Open Sans"/>
              </a:rPr>
              <a:t>освіти</a:t>
            </a:r>
            <a:r>
              <a:rPr lang="ru-RU" dirty="0">
                <a:solidFill>
                  <a:srgbClr val="333333"/>
                </a:solidFill>
                <a:latin typeface="Open Sans"/>
              </a:rPr>
              <a:t>.</a:t>
            </a:r>
            <a:endParaRPr lang="ru-RU" b="0" i="0" dirty="0">
              <a:solidFill>
                <a:srgbClr val="333333"/>
              </a:solidFill>
              <a:effectLst/>
              <a:latin typeface="Open Sans"/>
            </a:endParaRPr>
          </a:p>
        </p:txBody>
      </p:sp>
      <p:pic>
        <p:nvPicPr>
          <p:cNvPr id="3" name="Рисунок 2"/>
          <p:cNvPicPr>
            <a:picLocks noChangeAspect="1"/>
          </p:cNvPicPr>
          <p:nvPr/>
        </p:nvPicPr>
        <p:blipFill>
          <a:blip r:embed="rId2"/>
          <a:stretch>
            <a:fillRect/>
          </a:stretch>
        </p:blipFill>
        <p:spPr>
          <a:xfrm>
            <a:off x="7451614" y="452671"/>
            <a:ext cx="4551610" cy="2209048"/>
          </a:xfrm>
          <a:prstGeom prst="rect">
            <a:avLst/>
          </a:prstGeom>
        </p:spPr>
      </p:pic>
      <p:pic>
        <p:nvPicPr>
          <p:cNvPr id="4" name="Рисунок 3"/>
          <p:cNvPicPr>
            <a:picLocks noChangeAspect="1"/>
          </p:cNvPicPr>
          <p:nvPr/>
        </p:nvPicPr>
        <p:blipFill>
          <a:blip r:embed="rId3"/>
          <a:stretch>
            <a:fillRect/>
          </a:stretch>
        </p:blipFill>
        <p:spPr>
          <a:xfrm>
            <a:off x="7672625" y="3349347"/>
            <a:ext cx="4330599" cy="2397094"/>
          </a:xfrm>
          <a:prstGeom prst="rect">
            <a:avLst/>
          </a:prstGeom>
        </p:spPr>
      </p:pic>
    </p:spTree>
    <p:extLst>
      <p:ext uri="{BB962C8B-B14F-4D97-AF65-F5344CB8AC3E}">
        <p14:creationId xmlns:p14="http://schemas.microsoft.com/office/powerpoint/2010/main" val="1773285289"/>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354</TotalTime>
  <Words>1011</Words>
  <Application>Microsoft Office PowerPoint</Application>
  <PresentationFormat>Широкий екран</PresentationFormat>
  <Paragraphs>138</Paragraphs>
  <Slides>29</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29</vt:i4>
      </vt:variant>
    </vt:vector>
  </HeadingPairs>
  <TitlesOfParts>
    <vt:vector size="34" baseType="lpstr">
      <vt:lpstr>Century Gothic</vt:lpstr>
      <vt:lpstr>Open Sans</vt:lpstr>
      <vt:lpstr>Roboto</vt:lpstr>
      <vt:lpstr>Wingdings 3</vt:lpstr>
      <vt:lpstr>Сектор</vt:lpstr>
      <vt:lpstr>Тема 7. Управління і забезпечення якості у сфері вищої освіти. Реформування вищої освіти в Україні.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 Підприємство та підприємництво як сфера професійної діяльності</dc:title>
  <dc:creator>Користувач Windows</dc:creator>
  <cp:lastModifiedBy>Користувач Windows</cp:lastModifiedBy>
  <cp:revision>36</cp:revision>
  <dcterms:created xsi:type="dcterms:W3CDTF">2021-09-18T05:40:09Z</dcterms:created>
  <dcterms:modified xsi:type="dcterms:W3CDTF">2021-11-09T19:38:19Z</dcterms:modified>
</cp:coreProperties>
</file>