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97" r:id="rId3"/>
    <p:sldId id="305" r:id="rId4"/>
    <p:sldId id="306" r:id="rId5"/>
    <p:sldId id="307" r:id="rId6"/>
    <p:sldId id="308" r:id="rId7"/>
    <p:sldId id="309" r:id="rId8"/>
    <p:sldId id="310" r:id="rId9"/>
    <p:sldId id="304" r:id="rId1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uk-UA" smtClean="0"/>
              <a:t>Зразок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34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CABF7721-2C8E-4C1B-97B4-D944AC9F4CFA}" type="datetimeFigureOut">
              <a:rPr lang="uk-UA" smtClean="0"/>
              <a:t>02.10.2021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255184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64087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uk-UA" smtClean="0"/>
              <a:t>Зразок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40890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078861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uk-UA" smtClean="0"/>
              <a:t>Зразок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smtClean="0"/>
              <a:t>Редагувати стиль зразка тексту</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91794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uk-UA" smtClean="0"/>
              <a:t>Зразок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smtClean="0"/>
              <a:t>Редагувати стиль зразка тексту</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1208956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826661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89317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nchor="ct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408581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80422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52539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CABF7721-2C8E-4C1B-97B4-D944AC9F4CFA}" type="datetimeFigureOut">
              <a:rPr lang="uk-UA" smtClean="0"/>
              <a:t>02.10.2021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554017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CABF7721-2C8E-4C1B-97B4-D944AC9F4CFA}" type="datetimeFigureOut">
              <a:rPr lang="uk-UA" smtClean="0"/>
              <a:t>02.10.2021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36615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F7721-2C8E-4C1B-97B4-D944AC9F4CFA}" type="datetimeFigureOut">
              <a:rPr lang="uk-UA" smtClean="0"/>
              <a:t>02.10.2021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062760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428981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uk-UA" smtClean="0"/>
              <a:t>Зразок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81188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BF7721-2C8E-4C1B-97B4-D944AC9F4CFA}" type="datetimeFigureOut">
              <a:rPr lang="uk-UA" smtClean="0"/>
              <a:t>02.10.2021</a:t>
            </a:fld>
            <a:endParaRPr lang="uk-U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uk-U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E84611-742B-4E99-9C22-3A4273070A0B}" type="slidenum">
              <a:rPr lang="uk-UA" smtClean="0"/>
              <a:t>‹№›</a:t>
            </a:fld>
            <a:endParaRPr lang="uk-UA"/>
          </a:p>
        </p:txBody>
      </p:sp>
    </p:spTree>
    <p:extLst>
      <p:ext uri="{BB962C8B-B14F-4D97-AF65-F5344CB8AC3E}">
        <p14:creationId xmlns:p14="http://schemas.microsoft.com/office/powerpoint/2010/main" val="2844424086"/>
      </p:ext>
    </p:extLst>
  </p:cSld>
  <p:clrMap bg1="dk1" tx1="lt1" bg2="dk2"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zakon.rada.gov.ua/laws/show/2145-19" TargetMode="External"/><Relationship Id="rId2" Type="http://schemas.openxmlformats.org/officeDocument/2006/relationships/hyperlink" Target="https://zakon.rada.gov.ua/laws/show/2704-19" TargetMode="External"/><Relationship Id="rId1" Type="http://schemas.openxmlformats.org/officeDocument/2006/relationships/slideLayout" Target="../slideLayouts/slideLayout7.xml"/><Relationship Id="rId4" Type="http://schemas.openxmlformats.org/officeDocument/2006/relationships/hyperlink" Target="https://elearn.nubip.edu.ua/mod/glossary/showentry.php?eid=160222&amp;displayformat=dictionar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elearn.nubip.edu.ua/mod/glossary/showentry.php?eid=160225&amp;displayformat=dictionary"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zakon.rada.gov.ua/laws/show/506-2015-%D0%BF#n12"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zakon.rada.gov.ua/laws/show/2145-19" TargetMode="External"/><Relationship Id="rId2" Type="http://schemas.openxmlformats.org/officeDocument/2006/relationships/hyperlink" Target="https://zakon.rada.gov.ua/laws/show/1556-18" TargetMode="External"/><Relationship Id="rId1" Type="http://schemas.openxmlformats.org/officeDocument/2006/relationships/slideLayout" Target="../slideLayouts/slideLayout7.xml"/><Relationship Id="rId5" Type="http://schemas.openxmlformats.org/officeDocument/2006/relationships/hyperlink" Target="https://nubip.edu.ua/node/12654" TargetMode="External"/><Relationship Id="rId4" Type="http://schemas.openxmlformats.org/officeDocument/2006/relationships/hyperlink" Target="https://zakon.rada.gov.ua/laws/show/392-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0737" y="371193"/>
            <a:ext cx="9718061" cy="4007838"/>
          </a:xfrm>
          <a:solidFill>
            <a:schemeClr val="accent4">
              <a:lumMod val="75000"/>
            </a:schemeClr>
          </a:solidFill>
        </p:spPr>
        <p:txBody>
          <a:bodyPr>
            <a:normAutofit fontScale="90000"/>
          </a:bodyPr>
          <a:lstStyle/>
          <a:p>
            <a:pPr algn="ctr"/>
            <a:r>
              <a:rPr lang="uk-UA" sz="5400" dirty="0" smtClean="0"/>
              <a:t>Тема </a:t>
            </a:r>
            <a:r>
              <a:rPr lang="uk-UA" sz="5400" dirty="0" smtClean="0"/>
              <a:t>8. </a:t>
            </a:r>
            <a:r>
              <a:rPr lang="uk-UA" dirty="0"/>
              <a:t>Управління і забезпечення якості у сфері вищої освіти. Реформування вищої освіти в Україні.</a:t>
            </a:r>
            <a:br>
              <a:rPr lang="uk-UA" dirty="0"/>
            </a:br>
            <a:endParaRPr lang="uk-UA" sz="5400" b="0" dirty="0">
              <a:effectLst/>
            </a:endParaRPr>
          </a:p>
        </p:txBody>
      </p:sp>
      <p:sp>
        <p:nvSpPr>
          <p:cNvPr id="3" name="Підзаголовок 2"/>
          <p:cNvSpPr>
            <a:spLocks noGrp="1"/>
          </p:cNvSpPr>
          <p:nvPr>
            <p:ph type="subTitle" idx="1"/>
          </p:nvPr>
        </p:nvSpPr>
        <p:spPr>
          <a:xfrm>
            <a:off x="1526147" y="4569150"/>
            <a:ext cx="8825658" cy="861420"/>
          </a:xfrm>
          <a:solidFill>
            <a:schemeClr val="bg2">
              <a:lumMod val="20000"/>
              <a:lumOff val="80000"/>
            </a:schemeClr>
          </a:solidFill>
        </p:spPr>
        <p:txBody>
          <a:bodyPr>
            <a:normAutofit fontScale="77500" lnSpcReduction="20000"/>
          </a:bodyPr>
          <a:lstStyle/>
          <a:p>
            <a:pPr algn="ctr"/>
            <a:r>
              <a:rPr lang="uk-UA" dirty="0" smtClean="0">
                <a:solidFill>
                  <a:schemeClr val="bg1"/>
                </a:solidFill>
              </a:rPr>
              <a:t>Лектор: доцент КАФЕДРИ ОРГАНІЗАЦІЇ ПІДПРИЄМНИЦТВА ТА БІРЖОВОЇ ДІЯЛЬНОСТІ</a:t>
            </a:r>
          </a:p>
          <a:p>
            <a:pPr algn="ctr"/>
            <a:r>
              <a:rPr lang="uk-UA" sz="2400" b="1" dirty="0" smtClean="0">
                <a:solidFill>
                  <a:schemeClr val="bg1"/>
                </a:solidFill>
              </a:rPr>
              <a:t>Яворська ВАЛЕНТИНА ОЛЕКСАНДРІВНА</a:t>
            </a:r>
            <a:endParaRPr lang="uk-UA" sz="2400" b="1" dirty="0">
              <a:solidFill>
                <a:schemeClr val="bg1"/>
              </a:solidFill>
            </a:endParaRPr>
          </a:p>
        </p:txBody>
      </p:sp>
    </p:spTree>
    <p:extLst>
      <p:ext uri="{BB962C8B-B14F-4D97-AF65-F5344CB8AC3E}">
        <p14:creationId xmlns:p14="http://schemas.microsoft.com/office/powerpoint/2010/main" val="1428198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640594" y="2116309"/>
            <a:ext cx="6096000" cy="1477328"/>
          </a:xfrm>
          <a:prstGeom prst="rect">
            <a:avLst/>
          </a:prstGeom>
          <a:solidFill>
            <a:schemeClr val="tx2">
              <a:lumMod val="60000"/>
              <a:lumOff val="40000"/>
            </a:schemeClr>
          </a:solidFill>
        </p:spPr>
        <p:txBody>
          <a:bodyPr>
            <a:spAutoFit/>
          </a:bodyPr>
          <a:lstStyle/>
          <a:p>
            <a:pPr algn="ctr"/>
            <a:r>
              <a:rPr lang="ru-RU" dirty="0" smtClean="0">
                <a:solidFill>
                  <a:srgbClr val="333333"/>
                </a:solidFill>
                <a:latin typeface="Open Sans"/>
              </a:rPr>
              <a:t>ЗМІСТ</a:t>
            </a:r>
          </a:p>
          <a:p>
            <a:pPr algn="ctr"/>
            <a:endParaRPr lang="ru-RU" dirty="0">
              <a:solidFill>
                <a:srgbClr val="333333"/>
              </a:solidFill>
              <a:latin typeface="Open Sans"/>
            </a:endParaRPr>
          </a:p>
          <a:p>
            <a:pPr algn="ctr"/>
            <a:r>
              <a:rPr lang="ru-RU" dirty="0" smtClean="0">
                <a:solidFill>
                  <a:srgbClr val="333333"/>
                </a:solidFill>
                <a:latin typeface="Open Sans"/>
              </a:rPr>
              <a:t>1</a:t>
            </a:r>
            <a:r>
              <a:rPr lang="ru-RU" dirty="0">
                <a:solidFill>
                  <a:srgbClr val="333333"/>
                </a:solidFill>
                <a:latin typeface="Open Sans"/>
              </a:rPr>
              <a:t>. </a:t>
            </a:r>
            <a:r>
              <a:rPr lang="ru-RU" dirty="0" err="1">
                <a:solidFill>
                  <a:srgbClr val="333333"/>
                </a:solidFill>
                <a:latin typeface="Open Sans"/>
              </a:rPr>
              <a:t>Освітній</a:t>
            </a:r>
            <a:r>
              <a:rPr lang="ru-RU" dirty="0">
                <a:solidFill>
                  <a:srgbClr val="333333"/>
                </a:solidFill>
                <a:latin typeface="Open Sans"/>
              </a:rPr>
              <a:t> </a:t>
            </a:r>
            <a:r>
              <a:rPr lang="ru-RU" dirty="0" err="1">
                <a:solidFill>
                  <a:srgbClr val="333333"/>
                </a:solidFill>
                <a:latin typeface="Open Sans"/>
              </a:rPr>
              <a:t>процес</a:t>
            </a:r>
            <a:r>
              <a:rPr lang="ru-RU" dirty="0">
                <a:solidFill>
                  <a:srgbClr val="333333"/>
                </a:solidFill>
                <a:latin typeface="Open Sans"/>
              </a:rPr>
              <a:t> у </a:t>
            </a:r>
            <a:r>
              <a:rPr lang="ru-RU" dirty="0" err="1">
                <a:solidFill>
                  <a:srgbClr val="333333"/>
                </a:solidFill>
                <a:latin typeface="Open Sans"/>
              </a:rPr>
              <a:t>вищих</a:t>
            </a:r>
            <a:r>
              <a:rPr lang="ru-RU" dirty="0">
                <a:solidFill>
                  <a:srgbClr val="333333"/>
                </a:solidFill>
                <a:latin typeface="Open Sans"/>
              </a:rPr>
              <a:t> </a:t>
            </a:r>
            <a:r>
              <a:rPr lang="ru-RU" dirty="0" err="1">
                <a:solidFill>
                  <a:srgbClr val="333333"/>
                </a:solidFill>
                <a:latin typeface="Open Sans"/>
              </a:rPr>
              <a:t>навчальних</a:t>
            </a:r>
            <a:r>
              <a:rPr lang="ru-RU" dirty="0">
                <a:solidFill>
                  <a:srgbClr val="333333"/>
                </a:solidFill>
                <a:latin typeface="Open Sans"/>
              </a:rPr>
              <a:t> закладах.</a:t>
            </a:r>
          </a:p>
          <a:p>
            <a:pPr algn="ctr"/>
            <a:r>
              <a:rPr lang="ru-RU" dirty="0">
                <a:solidFill>
                  <a:srgbClr val="333333"/>
                </a:solidFill>
                <a:latin typeface="Open Sans"/>
              </a:rPr>
              <a:t>2. </a:t>
            </a:r>
            <a:r>
              <a:rPr lang="ru-RU" dirty="0" err="1">
                <a:solidFill>
                  <a:srgbClr val="333333"/>
                </a:solidFill>
                <a:latin typeface="Open Sans"/>
              </a:rPr>
              <a:t>Учасники</a:t>
            </a:r>
            <a:r>
              <a:rPr lang="ru-RU" dirty="0">
                <a:solidFill>
                  <a:srgbClr val="333333"/>
                </a:solidFill>
                <a:latin typeface="Open Sans"/>
              </a:rPr>
              <a:t> </a:t>
            </a:r>
            <a:r>
              <a:rPr lang="ru-RU" dirty="0" err="1">
                <a:solidFill>
                  <a:srgbClr val="333333"/>
                </a:solidFill>
                <a:latin typeface="Open Sans"/>
              </a:rPr>
              <a:t>освітнього</a:t>
            </a:r>
            <a:r>
              <a:rPr lang="ru-RU" dirty="0">
                <a:solidFill>
                  <a:srgbClr val="333333"/>
                </a:solidFill>
                <a:latin typeface="Open Sans"/>
              </a:rPr>
              <a:t> </a:t>
            </a:r>
            <a:r>
              <a:rPr lang="ru-RU" dirty="0" err="1">
                <a:solidFill>
                  <a:srgbClr val="333333"/>
                </a:solidFill>
                <a:latin typeface="Open Sans"/>
              </a:rPr>
              <a:t>процесу</a:t>
            </a:r>
            <a:r>
              <a:rPr lang="ru-RU" dirty="0">
                <a:solidFill>
                  <a:srgbClr val="333333"/>
                </a:solidFill>
                <a:latin typeface="Open Sans"/>
              </a:rPr>
              <a:t>.</a:t>
            </a:r>
          </a:p>
          <a:p>
            <a:pPr algn="ctr"/>
            <a:r>
              <a:rPr lang="ru-RU" dirty="0">
                <a:solidFill>
                  <a:srgbClr val="333333"/>
                </a:solidFill>
                <a:latin typeface="Open Sans"/>
              </a:rPr>
              <a:t>3. Права та </a:t>
            </a:r>
            <a:r>
              <a:rPr lang="ru-RU" dirty="0" err="1">
                <a:solidFill>
                  <a:srgbClr val="333333"/>
                </a:solidFill>
                <a:latin typeface="Open Sans"/>
              </a:rPr>
              <a:t>обовязки</a:t>
            </a:r>
            <a:r>
              <a:rPr lang="ru-RU" dirty="0">
                <a:solidFill>
                  <a:srgbClr val="333333"/>
                </a:solidFill>
                <a:latin typeface="Open Sans"/>
              </a:rPr>
              <a:t> </a:t>
            </a:r>
            <a:r>
              <a:rPr lang="ru-RU" dirty="0" err="1">
                <a:solidFill>
                  <a:srgbClr val="333333"/>
                </a:solidFill>
                <a:latin typeface="Open Sans"/>
              </a:rPr>
              <a:t>здобувачів</a:t>
            </a:r>
            <a:r>
              <a:rPr lang="ru-RU" dirty="0">
                <a:solidFill>
                  <a:srgbClr val="333333"/>
                </a:solidFill>
                <a:latin typeface="Open Sans"/>
              </a:rPr>
              <a:t> </a:t>
            </a:r>
            <a:r>
              <a:rPr lang="ru-RU" dirty="0" err="1">
                <a:solidFill>
                  <a:srgbClr val="333333"/>
                </a:solidFill>
                <a:latin typeface="Open Sans"/>
              </a:rPr>
              <a:t>вищої</a:t>
            </a:r>
            <a:r>
              <a:rPr lang="ru-RU" dirty="0">
                <a:solidFill>
                  <a:srgbClr val="333333"/>
                </a:solidFill>
                <a:latin typeface="Open Sans"/>
              </a:rPr>
              <a:t> </a:t>
            </a:r>
            <a:r>
              <a:rPr lang="ru-RU" dirty="0" err="1">
                <a:solidFill>
                  <a:srgbClr val="333333"/>
                </a:solidFill>
                <a:latin typeface="Open Sans"/>
              </a:rPr>
              <a:t>освіти</a:t>
            </a:r>
            <a:r>
              <a:rPr lang="ru-RU" dirty="0">
                <a:solidFill>
                  <a:srgbClr val="333333"/>
                </a:solidFill>
                <a:latin typeface="Open Sans"/>
              </a:rPr>
              <a:t>.</a:t>
            </a:r>
            <a:endParaRPr lang="ru-RU" b="0" i="0" dirty="0">
              <a:solidFill>
                <a:srgbClr val="333333"/>
              </a:solidFill>
              <a:effectLst/>
              <a:latin typeface="Open Sans"/>
            </a:endParaRPr>
          </a:p>
        </p:txBody>
      </p:sp>
    </p:spTree>
    <p:extLst>
      <p:ext uri="{BB962C8B-B14F-4D97-AF65-F5344CB8AC3E}">
        <p14:creationId xmlns:p14="http://schemas.microsoft.com/office/powerpoint/2010/main" val="274265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660903" y="1408774"/>
            <a:ext cx="11135763" cy="4247317"/>
          </a:xfrm>
          <a:prstGeom prst="rect">
            <a:avLst/>
          </a:prstGeom>
        </p:spPr>
        <p:txBody>
          <a:bodyPr wrap="square">
            <a:spAutoFit/>
          </a:bodyPr>
          <a:lstStyle/>
          <a:p>
            <a:r>
              <a:rPr lang="uk-UA" b="1" dirty="0">
                <a:solidFill>
                  <a:srgbClr val="333333"/>
                </a:solidFill>
                <a:latin typeface="Open Sans"/>
              </a:rPr>
              <a:t>Освітній процес</a:t>
            </a:r>
            <a:r>
              <a:rPr lang="uk-UA" dirty="0">
                <a:solidFill>
                  <a:srgbClr val="333333"/>
                </a:solidFill>
                <a:latin typeface="Open Sans"/>
              </a:rPr>
              <a:t> - це інтелектуальна, творча діяльність у сфері вищої освіти і науки, що провадиться у закладі вищої освіти (науковій установі) через систему науково-методичних і педагогічних заходів та спрямована на передачу, засвоєння, примноження і використання знань, умінь та інших </a:t>
            </a:r>
            <a:r>
              <a:rPr lang="uk-UA" dirty="0" err="1">
                <a:solidFill>
                  <a:srgbClr val="333333"/>
                </a:solidFill>
                <a:latin typeface="Open Sans"/>
              </a:rPr>
              <a:t>компетентностей</a:t>
            </a:r>
            <a:r>
              <a:rPr lang="uk-UA" dirty="0">
                <a:solidFill>
                  <a:srgbClr val="333333"/>
                </a:solidFill>
                <a:latin typeface="Open Sans"/>
              </a:rPr>
              <a:t> у осіб, які навчаються, а також на формування гармонійно розвиненої особистості.</a:t>
            </a:r>
          </a:p>
          <a:p>
            <a:r>
              <a:rPr lang="uk-UA" dirty="0">
                <a:solidFill>
                  <a:srgbClr val="333333"/>
                </a:solidFill>
                <a:latin typeface="Open Sans"/>
              </a:rPr>
              <a:t>Положення про організацію освітнього процесу затверджується вченою радою закладу вищої освіти відповідно до законодавства.</a:t>
            </a:r>
          </a:p>
          <a:p>
            <a:r>
              <a:rPr lang="uk-UA" dirty="0">
                <a:solidFill>
                  <a:srgbClr val="333333"/>
                </a:solidFill>
                <a:latin typeface="Open Sans"/>
              </a:rPr>
              <a:t>Мова освітнього процесу в закладах вищої освіти</a:t>
            </a:r>
          </a:p>
          <a:p>
            <a:r>
              <a:rPr lang="uk-UA" dirty="0">
                <a:solidFill>
                  <a:srgbClr val="333333"/>
                </a:solidFill>
                <a:latin typeface="Open Sans"/>
              </a:rPr>
              <a:t>Мовою освітнього процесу в закладах вищої освіти є державна мова.</a:t>
            </a:r>
          </a:p>
          <a:p>
            <a:r>
              <a:rPr lang="uk-UA" dirty="0">
                <a:solidFill>
                  <a:srgbClr val="333333"/>
                </a:solidFill>
                <a:latin typeface="Open Sans"/>
              </a:rPr>
              <a:t> Застосування мов у закладах вищої освіти визначається законами України </a:t>
            </a:r>
            <a:r>
              <a:rPr lang="uk-UA" dirty="0">
                <a:solidFill>
                  <a:srgbClr val="083062"/>
                </a:solidFill>
                <a:latin typeface="Open Sans"/>
                <a:hlinkClick r:id="rId2"/>
              </a:rPr>
              <a:t>"Про забезпечення функціонування української мови як державної"</a:t>
            </a:r>
            <a:r>
              <a:rPr lang="uk-UA" dirty="0">
                <a:solidFill>
                  <a:srgbClr val="333333"/>
                </a:solidFill>
                <a:latin typeface="Open Sans"/>
              </a:rPr>
              <a:t> та </a:t>
            </a:r>
            <a:r>
              <a:rPr lang="uk-UA" dirty="0">
                <a:solidFill>
                  <a:srgbClr val="083062"/>
                </a:solidFill>
                <a:latin typeface="Open Sans"/>
                <a:hlinkClick r:id="rId3"/>
              </a:rPr>
              <a:t>"Про освіту"</a:t>
            </a:r>
            <a:r>
              <a:rPr lang="uk-UA" dirty="0">
                <a:solidFill>
                  <a:srgbClr val="333333"/>
                </a:solidFill>
                <a:latin typeface="Open Sans"/>
              </a:rPr>
              <a:t>.</a:t>
            </a:r>
          </a:p>
          <a:p>
            <a:r>
              <a:rPr lang="uk-UA" b="1" dirty="0">
                <a:solidFill>
                  <a:srgbClr val="083062"/>
                </a:solidFill>
                <a:latin typeface="Open Sans"/>
                <a:hlinkClick r:id="rId4" tooltip="Термінологічний словник: Заклад вищої освіти"/>
              </a:rPr>
              <a:t>Заклад вищої освіти</a:t>
            </a:r>
            <a:r>
              <a:rPr lang="uk-UA" dirty="0">
                <a:solidFill>
                  <a:srgbClr val="333333"/>
                </a:solidFill>
                <a:latin typeface="Open Sans"/>
              </a:rPr>
              <a:t> має право прийняти рішення про викладання однієї, кількох або всіх дисциплін, виконання індивідуальних завдань та проведення контрольних заходів англійською мовою, за умови що усі здобувачі освіти, які вивчають відповідні дисципліни, володіють англійською мовою. У разі якщо є письмове звернення від одного чи більше студентів, заклад вищої освіти забезпечує переклад державною мовою.</a:t>
            </a:r>
            <a:endParaRPr lang="uk-UA" b="0" i="0" dirty="0">
              <a:solidFill>
                <a:srgbClr val="333333"/>
              </a:solidFill>
              <a:effectLst/>
              <a:latin typeface="Open Sans"/>
            </a:endParaRPr>
          </a:p>
        </p:txBody>
      </p:sp>
    </p:spTree>
    <p:extLst>
      <p:ext uri="{BB962C8B-B14F-4D97-AF65-F5344CB8AC3E}">
        <p14:creationId xmlns:p14="http://schemas.microsoft.com/office/powerpoint/2010/main" val="109268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96570" y="182309"/>
            <a:ext cx="11817790" cy="6463308"/>
          </a:xfrm>
          <a:prstGeom prst="rect">
            <a:avLst/>
          </a:prstGeom>
        </p:spPr>
        <p:txBody>
          <a:bodyPr wrap="square">
            <a:spAutoFit/>
          </a:bodyPr>
          <a:lstStyle/>
          <a:p>
            <a:r>
              <a:rPr lang="uk-UA" b="1" u="sng" dirty="0">
                <a:solidFill>
                  <a:srgbClr val="339966"/>
                </a:solidFill>
                <a:latin typeface="Open Sans"/>
              </a:rPr>
              <a:t>Форми здобуття освіти в закладах вищої освіти</a:t>
            </a:r>
            <a:endParaRPr lang="uk-UA" dirty="0">
              <a:solidFill>
                <a:srgbClr val="333333"/>
              </a:solidFill>
              <a:latin typeface="Open Sans"/>
            </a:endParaRPr>
          </a:p>
          <a:p>
            <a:r>
              <a:rPr lang="uk-UA" dirty="0">
                <a:solidFill>
                  <a:srgbClr val="333333"/>
                </a:solidFill>
                <a:latin typeface="Open Sans"/>
              </a:rPr>
              <a:t>Особа має право здобувати вищу освіту в різних формах або поєднувати їх.</a:t>
            </a:r>
          </a:p>
          <a:p>
            <a:r>
              <a:rPr lang="uk-UA" b="1" u="sng" dirty="0">
                <a:solidFill>
                  <a:srgbClr val="339966"/>
                </a:solidFill>
                <a:latin typeface="Open Sans"/>
              </a:rPr>
              <a:t>Основними формами здобуття вищої освіти є:</a:t>
            </a:r>
            <a:endParaRPr lang="uk-UA" dirty="0">
              <a:solidFill>
                <a:srgbClr val="333333"/>
              </a:solidFill>
              <a:latin typeface="Open Sans"/>
            </a:endParaRPr>
          </a:p>
          <a:p>
            <a:r>
              <a:rPr lang="uk-UA" dirty="0">
                <a:solidFill>
                  <a:srgbClr val="333333"/>
                </a:solidFill>
                <a:latin typeface="Open Sans"/>
              </a:rPr>
              <a:t>інституційна (очна (денна, вечірня), заочна, дистанційна, мережева);</a:t>
            </a:r>
          </a:p>
          <a:p>
            <a:r>
              <a:rPr lang="uk-UA" dirty="0">
                <a:solidFill>
                  <a:srgbClr val="333333"/>
                </a:solidFill>
                <a:latin typeface="Open Sans"/>
              </a:rPr>
              <a:t>дуальна.</a:t>
            </a:r>
          </a:p>
          <a:p>
            <a:r>
              <a:rPr lang="uk-UA" dirty="0">
                <a:solidFill>
                  <a:srgbClr val="333333"/>
                </a:solidFill>
                <a:latin typeface="Open Sans"/>
              </a:rPr>
              <a:t> </a:t>
            </a:r>
            <a:r>
              <a:rPr lang="uk-UA" b="1" u="sng" dirty="0">
                <a:solidFill>
                  <a:srgbClr val="333333"/>
                </a:solidFill>
                <a:latin typeface="Open Sans"/>
              </a:rPr>
              <a:t>Очна (денна, вечірня) форма здобуття вищої освіти</a:t>
            </a:r>
            <a:r>
              <a:rPr lang="uk-UA" u="sng" dirty="0">
                <a:solidFill>
                  <a:srgbClr val="333333"/>
                </a:solidFill>
                <a:latin typeface="Open Sans"/>
              </a:rPr>
              <a:t> </a:t>
            </a:r>
            <a:r>
              <a:rPr lang="uk-UA" dirty="0">
                <a:solidFill>
                  <a:srgbClr val="333333"/>
                </a:solidFill>
                <a:latin typeface="Open Sans"/>
              </a:rPr>
              <a:t>- це спосіб організації навчання здобувачів вищої освіти, що передбачає проведення навчальних занять та практичної підготовки не менше 30 тижнів упродовж навчального року.</a:t>
            </a:r>
          </a:p>
          <a:p>
            <a:r>
              <a:rPr lang="uk-UA" b="1" u="sng" dirty="0">
                <a:solidFill>
                  <a:srgbClr val="333333"/>
                </a:solidFill>
                <a:latin typeface="Open Sans"/>
              </a:rPr>
              <a:t> Заочна форма здобуття вищої освіти</a:t>
            </a:r>
            <a:r>
              <a:rPr lang="uk-UA" u="sng" dirty="0">
                <a:solidFill>
                  <a:srgbClr val="333333"/>
                </a:solidFill>
                <a:latin typeface="Open Sans"/>
              </a:rPr>
              <a:t> </a:t>
            </a:r>
            <a:r>
              <a:rPr lang="uk-UA" dirty="0">
                <a:solidFill>
                  <a:srgbClr val="333333"/>
                </a:solidFill>
                <a:latin typeface="Open Sans"/>
              </a:rPr>
              <a:t>- це спосіб організації навчання здобувачів вищої освіти шляхом поєднання навчальних занять і контрольних заходів під час короткочасних сесій та самостійного оволодіння освітньою програмою в період між ними. Тривалість періоду між навчальними заняттями та контрольними заходами не може бути меншою, ніж один місяць.</a:t>
            </a:r>
          </a:p>
          <a:p>
            <a:r>
              <a:rPr lang="uk-UA" dirty="0">
                <a:solidFill>
                  <a:srgbClr val="333333"/>
                </a:solidFill>
                <a:latin typeface="Open Sans"/>
              </a:rPr>
              <a:t> </a:t>
            </a:r>
            <a:r>
              <a:rPr lang="uk-UA" b="1" u="sng" dirty="0">
                <a:solidFill>
                  <a:srgbClr val="333333"/>
                </a:solidFill>
                <a:latin typeface="Open Sans"/>
              </a:rPr>
              <a:t>Дистанційна форма здобуття освіти</a:t>
            </a:r>
            <a:r>
              <a:rPr lang="uk-UA" u="sng" dirty="0">
                <a:solidFill>
                  <a:srgbClr val="333333"/>
                </a:solidFill>
                <a:latin typeface="Open Sans"/>
              </a:rPr>
              <a:t> </a:t>
            </a:r>
            <a:r>
              <a:rPr lang="uk-UA" dirty="0">
                <a:solidFill>
                  <a:srgbClr val="333333"/>
                </a:solidFill>
                <a:latin typeface="Open Sans"/>
              </a:rPr>
              <a:t>- це індивідуалізований процес здобуття освіти, що відбувається в основному за опосередкованої взаємодії віддалених один від одного учасників освітнього процесу в спеціалізованому середовищі, що функціонує на основі сучасних психолого-педагогічних та інформаційно-комунікаційних технологій.</a:t>
            </a:r>
          </a:p>
          <a:p>
            <a:r>
              <a:rPr lang="uk-UA" b="1" u="sng" dirty="0">
                <a:solidFill>
                  <a:srgbClr val="333333"/>
                </a:solidFill>
                <a:latin typeface="Open Sans"/>
              </a:rPr>
              <a:t>Мережева форма здобуття вищої освіти</a:t>
            </a:r>
            <a:r>
              <a:rPr lang="uk-UA" dirty="0">
                <a:solidFill>
                  <a:srgbClr val="333333"/>
                </a:solidFill>
                <a:latin typeface="Open Sans"/>
              </a:rPr>
              <a:t> - це спосіб організації навчання здобувачів вищої освіти, завдяки якому оволодіння освітньою програмою відбувається за участю закладу вищої освіти та інших суб’єктів освітньої діяльності, що взаємодіють між собою на договірних засадах.</a:t>
            </a:r>
          </a:p>
          <a:p>
            <a:r>
              <a:rPr lang="uk-UA" dirty="0">
                <a:solidFill>
                  <a:srgbClr val="333333"/>
                </a:solidFill>
                <a:latin typeface="Open Sans"/>
              </a:rPr>
              <a:t> </a:t>
            </a:r>
            <a:r>
              <a:rPr lang="uk-UA" b="1" u="sng" dirty="0">
                <a:solidFill>
                  <a:srgbClr val="333333"/>
                </a:solidFill>
                <a:latin typeface="Open Sans"/>
              </a:rPr>
              <a:t>Дуальна форма здобуття вищої освіти</a:t>
            </a:r>
            <a:r>
              <a:rPr lang="uk-UA" dirty="0">
                <a:solidFill>
                  <a:srgbClr val="333333"/>
                </a:solidFill>
                <a:latin typeface="Open Sans"/>
              </a:rPr>
              <a:t> - це спосіб здобуття освіти здобувачами денної форми, що передбачає навчання на робочому місці на підприємствах, в установах та організаціях для набуття певної кваліфікації обсягом від 25 відсотків до 60 відсотків загального обсягу освітньої програми на основі договору. Навчання на робочому місці передбачає виконання посадових обов’язків відповідно до трудового договору.</a:t>
            </a:r>
            <a:endParaRPr lang="uk-UA" b="0" i="0" dirty="0">
              <a:solidFill>
                <a:srgbClr val="333333"/>
              </a:solidFill>
              <a:effectLst/>
              <a:latin typeface="Open Sans"/>
            </a:endParaRPr>
          </a:p>
        </p:txBody>
      </p:sp>
    </p:spTree>
    <p:extLst>
      <p:ext uri="{BB962C8B-B14F-4D97-AF65-F5344CB8AC3E}">
        <p14:creationId xmlns:p14="http://schemas.microsoft.com/office/powerpoint/2010/main" val="29951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325925" y="775993"/>
            <a:ext cx="11733291" cy="4801314"/>
          </a:xfrm>
          <a:prstGeom prst="rect">
            <a:avLst/>
          </a:prstGeom>
        </p:spPr>
        <p:txBody>
          <a:bodyPr wrap="square">
            <a:spAutoFit/>
          </a:bodyPr>
          <a:lstStyle/>
          <a:p>
            <a:r>
              <a:rPr lang="uk-UA" b="1" u="sng" dirty="0">
                <a:solidFill>
                  <a:srgbClr val="FF0000"/>
                </a:solidFill>
                <a:latin typeface="Roboto"/>
              </a:rPr>
              <a:t>Категорії учасників освітнього процесу</a:t>
            </a:r>
            <a:endParaRPr lang="uk-UA" b="1" dirty="0">
              <a:solidFill>
                <a:srgbClr val="333333"/>
              </a:solidFill>
              <a:latin typeface="Roboto"/>
            </a:endParaRPr>
          </a:p>
          <a:p>
            <a:r>
              <a:rPr lang="uk-UA" dirty="0">
                <a:solidFill>
                  <a:srgbClr val="333333"/>
                </a:solidFill>
                <a:latin typeface="Open Sans"/>
              </a:rPr>
              <a:t>Учасниками освітнього процесу у закладах вищої освіти є:</a:t>
            </a:r>
          </a:p>
          <a:p>
            <a:r>
              <a:rPr lang="uk-UA" dirty="0">
                <a:solidFill>
                  <a:srgbClr val="333333"/>
                </a:solidFill>
                <a:latin typeface="Open Sans"/>
              </a:rPr>
              <a:t>1) наукові, науково-педагогічні та педагогічні працівники;</a:t>
            </a:r>
          </a:p>
          <a:p>
            <a:r>
              <a:rPr lang="uk-UA" dirty="0">
                <a:solidFill>
                  <a:srgbClr val="333333"/>
                </a:solidFill>
                <a:latin typeface="Open Sans"/>
              </a:rPr>
              <a:t>2) </a:t>
            </a:r>
            <a:r>
              <a:rPr lang="uk-UA" b="1" dirty="0">
                <a:solidFill>
                  <a:srgbClr val="083062"/>
                </a:solidFill>
                <a:latin typeface="Open Sans"/>
                <a:hlinkClick r:id="rId2" tooltip="Термінологічний словник: Здобувачі вищої освіти"/>
              </a:rPr>
              <a:t>здобувачі вищої освіти</a:t>
            </a:r>
            <a:r>
              <a:rPr lang="uk-UA" dirty="0">
                <a:solidFill>
                  <a:srgbClr val="333333"/>
                </a:solidFill>
                <a:latin typeface="Open Sans"/>
              </a:rPr>
              <a:t> та інші особи, які навчаються у закладах вищої освіти;</a:t>
            </a:r>
          </a:p>
          <a:p>
            <a:r>
              <a:rPr lang="uk-UA" dirty="0">
                <a:solidFill>
                  <a:srgbClr val="333333"/>
                </a:solidFill>
                <a:latin typeface="Open Sans"/>
              </a:rPr>
              <a:t>3) фахівці-практики, які залучаються до освітнього процесу на освітньо-професійних програмах;</a:t>
            </a:r>
          </a:p>
          <a:p>
            <a:r>
              <a:rPr lang="uk-UA" dirty="0">
                <a:solidFill>
                  <a:srgbClr val="333333"/>
                </a:solidFill>
                <a:latin typeface="Open Sans"/>
              </a:rPr>
              <a:t>4) інші працівники закладів вищої освіти.</a:t>
            </a:r>
          </a:p>
          <a:p>
            <a:r>
              <a:rPr lang="uk-UA" dirty="0">
                <a:solidFill>
                  <a:srgbClr val="333333"/>
                </a:solidFill>
                <a:latin typeface="Open Sans"/>
              </a:rPr>
              <a:t>До освітнього процесу можуть залучатися роботодавці.</a:t>
            </a:r>
          </a:p>
          <a:p>
            <a:r>
              <a:rPr lang="uk-UA" dirty="0">
                <a:solidFill>
                  <a:srgbClr val="333333"/>
                </a:solidFill>
                <a:latin typeface="Open Sans"/>
              </a:rPr>
              <a:t>Науково-педагогічні, педагогічні та наукові працівники закладів вищої освіти</a:t>
            </a:r>
          </a:p>
          <a:p>
            <a:r>
              <a:rPr lang="uk-UA" b="1" u="sng" dirty="0">
                <a:solidFill>
                  <a:srgbClr val="333333"/>
                </a:solidFill>
                <a:latin typeface="Open Sans"/>
              </a:rPr>
              <a:t>Науково-педагогічні працівники</a:t>
            </a:r>
            <a:r>
              <a:rPr lang="uk-UA" dirty="0">
                <a:solidFill>
                  <a:srgbClr val="333333"/>
                </a:solidFill>
                <a:latin typeface="Open Sans"/>
              </a:rPr>
              <a:t> - це особи, які за основним місцем роботи у закладах вищої освіти провадять навчальну, методичну, наукову (науково-технічну, мистецьку) та організаційну діяльність.</a:t>
            </a:r>
          </a:p>
          <a:p>
            <a:r>
              <a:rPr lang="uk-UA" b="1" u="sng" dirty="0">
                <a:solidFill>
                  <a:srgbClr val="333333"/>
                </a:solidFill>
                <a:latin typeface="Open Sans"/>
              </a:rPr>
              <a:t>Педагогічні працівники</a:t>
            </a:r>
            <a:r>
              <a:rPr lang="uk-UA" u="sng" dirty="0">
                <a:solidFill>
                  <a:srgbClr val="333333"/>
                </a:solidFill>
                <a:latin typeface="Open Sans"/>
              </a:rPr>
              <a:t> </a:t>
            </a:r>
            <a:r>
              <a:rPr lang="uk-UA" dirty="0">
                <a:solidFill>
                  <a:srgbClr val="333333"/>
                </a:solidFill>
                <a:latin typeface="Open Sans"/>
              </a:rPr>
              <a:t>- це особи, які за основним місцем роботи у закладах вищої освіти провадять навчальну, методичну та організаційну діяльність.</a:t>
            </a:r>
          </a:p>
          <a:p>
            <a:r>
              <a:rPr lang="uk-UA" b="1" u="sng" dirty="0">
                <a:solidFill>
                  <a:srgbClr val="333333"/>
                </a:solidFill>
                <a:latin typeface="Open Sans"/>
              </a:rPr>
              <a:t>Наукові працівники</a:t>
            </a:r>
            <a:r>
              <a:rPr lang="uk-UA" dirty="0">
                <a:solidFill>
                  <a:srgbClr val="333333"/>
                </a:solidFill>
                <a:latin typeface="Open Sans"/>
              </a:rPr>
              <a:t> - це особи, які за основним місцем роботи та відповідно до трудового договору (контракту) </a:t>
            </a:r>
            <a:r>
              <a:rPr lang="uk-UA" dirty="0" err="1">
                <a:solidFill>
                  <a:srgbClr val="333333"/>
                </a:solidFill>
                <a:latin typeface="Open Sans"/>
              </a:rPr>
              <a:t>професійно</a:t>
            </a:r>
            <a:r>
              <a:rPr lang="uk-UA" dirty="0">
                <a:solidFill>
                  <a:srgbClr val="333333"/>
                </a:solidFill>
                <a:latin typeface="Open Sans"/>
              </a:rPr>
              <a:t> здійснюють наукову, науково-технічну або науково-організаційну діяльність та мають відповідну кваліфікацію незалежно від наявності наукового ступеня або вченого звання.</a:t>
            </a:r>
          </a:p>
          <a:p>
            <a:r>
              <a:rPr lang="uk-UA" dirty="0">
                <a:solidFill>
                  <a:srgbClr val="333333"/>
                </a:solidFill>
                <a:latin typeface="Open Sans"/>
              </a:rPr>
              <a:t>Наукова, науково-технічна та інноваційна діяльність науково-педагогічних працівників закладів вищої освіти регулюється законодавством про наукову і науково-технічну та інноваційну діяльність.</a:t>
            </a:r>
            <a:endParaRPr lang="uk-UA" b="0" i="0" dirty="0">
              <a:solidFill>
                <a:srgbClr val="333333"/>
              </a:solidFill>
              <a:effectLst/>
              <a:latin typeface="Open Sans"/>
            </a:endParaRPr>
          </a:p>
        </p:txBody>
      </p:sp>
    </p:spTree>
    <p:extLst>
      <p:ext uri="{BB962C8B-B14F-4D97-AF65-F5344CB8AC3E}">
        <p14:creationId xmlns:p14="http://schemas.microsoft.com/office/powerpoint/2010/main" val="240393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1539088" y="1643017"/>
            <a:ext cx="8455937" cy="2862322"/>
          </a:xfrm>
          <a:prstGeom prst="rect">
            <a:avLst/>
          </a:prstGeom>
        </p:spPr>
        <p:txBody>
          <a:bodyPr wrap="square">
            <a:spAutoFit/>
          </a:bodyPr>
          <a:lstStyle/>
          <a:p>
            <a:r>
              <a:rPr lang="uk-UA" b="1" u="sng" dirty="0">
                <a:solidFill>
                  <a:srgbClr val="333333"/>
                </a:solidFill>
                <a:latin typeface="Open Sans"/>
              </a:rPr>
              <a:t>Післядипломна освіта</a:t>
            </a:r>
            <a:r>
              <a:rPr lang="uk-UA" dirty="0">
                <a:solidFill>
                  <a:srgbClr val="333333"/>
                </a:solidFill>
                <a:latin typeface="Open Sans"/>
              </a:rPr>
              <a:t> - це спеціалізоване вдосконалення освіти та професійної підготовки особи шляхом поглиблення, розширення та оновлення її професійних знань, умінь та навичок або отримання іншої професії, спеціальності на основі здобутого раніше освітнього рівня та практичного досвіду.</a:t>
            </a:r>
          </a:p>
          <a:p>
            <a:r>
              <a:rPr lang="uk-UA" dirty="0">
                <a:solidFill>
                  <a:srgbClr val="333333"/>
                </a:solidFill>
                <a:latin typeface="Open Sans"/>
              </a:rPr>
              <a:t>Післядипломна освіта включає здобуття другої (наступної) вищої освіти - здобуття ступеня бакалавра (магістра) за іншою спеціальністю на основі здобутої вищої освіти не нижче ступеня бакалавра та практичного досвіду.</a:t>
            </a:r>
          </a:p>
          <a:p>
            <a:r>
              <a:rPr lang="uk-UA" dirty="0">
                <a:solidFill>
                  <a:srgbClr val="333333"/>
                </a:solidFill>
                <a:latin typeface="Open Sans"/>
              </a:rPr>
              <a:t> Післядипломну освіту здійснюють заклади післядипломної освіти або відповідні структурні підрозділи закладів вищої освіти і наукових установ.</a:t>
            </a:r>
            <a:endParaRPr lang="uk-UA" b="0" i="0" dirty="0">
              <a:solidFill>
                <a:srgbClr val="333333"/>
              </a:solidFill>
              <a:effectLst/>
              <a:latin typeface="Open Sans"/>
            </a:endParaRPr>
          </a:p>
        </p:txBody>
      </p:sp>
    </p:spTree>
    <p:extLst>
      <p:ext uri="{BB962C8B-B14F-4D97-AF65-F5344CB8AC3E}">
        <p14:creationId xmlns:p14="http://schemas.microsoft.com/office/powerpoint/2010/main" val="1773285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63374" y="97169"/>
            <a:ext cx="11841933" cy="6463308"/>
          </a:xfrm>
          <a:prstGeom prst="rect">
            <a:avLst/>
          </a:prstGeom>
        </p:spPr>
        <p:txBody>
          <a:bodyPr wrap="square">
            <a:spAutoFit/>
          </a:bodyPr>
          <a:lstStyle/>
          <a:p>
            <a:r>
              <a:rPr lang="uk-UA" b="1" u="sng" dirty="0">
                <a:solidFill>
                  <a:srgbClr val="FF0000"/>
                </a:solidFill>
                <a:latin typeface="Open Sans"/>
              </a:rPr>
              <a:t>Здобувачами вищої освіти є:</a:t>
            </a:r>
            <a:endParaRPr lang="uk-UA" dirty="0">
              <a:solidFill>
                <a:srgbClr val="333333"/>
              </a:solidFill>
              <a:latin typeface="Open Sans"/>
            </a:endParaRPr>
          </a:p>
          <a:p>
            <a:r>
              <a:rPr lang="uk-UA" dirty="0">
                <a:solidFill>
                  <a:srgbClr val="333333"/>
                </a:solidFill>
                <a:latin typeface="Open Sans"/>
              </a:rPr>
              <a:t>1) студент - особа, зарахована до закладу вищої освіти з метою здобуття вищої освіти ступеня молодшого бакалавра, бакалавра чи магістра;</a:t>
            </a:r>
          </a:p>
          <a:p>
            <a:r>
              <a:rPr lang="uk-UA" dirty="0">
                <a:solidFill>
                  <a:srgbClr val="333333"/>
                </a:solidFill>
                <a:latin typeface="Open Sans"/>
              </a:rPr>
              <a:t>2) курсант - особа, яка в установленому порядку зарахована до вищого військового навчального закладу (закладу вищої освіти із специфічними умовами навчання), військового інституту як підрозділу закладу вищої освіти і навчається з метою здобуття вищої освіти за певним ступенем та якій присвоєно військове звання рядового, сержантського і старшинського складу або спеціальне звання рядового, молодшого начальницького складу або таке звання вона мала під час вступу на навчання. Статус курсанта може надаватися окремим категоріям осіб, які навчаються у невійськових закладах вищої освіти, у </a:t>
            </a:r>
            <a:r>
              <a:rPr lang="uk-UA" dirty="0">
                <a:solidFill>
                  <a:srgbClr val="083062"/>
                </a:solidFill>
                <a:latin typeface="Open Sans"/>
                <a:hlinkClick r:id="rId2"/>
              </a:rPr>
              <a:t>порядку</a:t>
            </a:r>
            <a:r>
              <a:rPr lang="uk-UA" dirty="0">
                <a:solidFill>
                  <a:srgbClr val="333333"/>
                </a:solidFill>
                <a:latin typeface="Open Sans"/>
              </a:rPr>
              <a:t>, встановленому Кабінетом Міністрів України.</a:t>
            </a:r>
          </a:p>
          <a:p>
            <a:r>
              <a:rPr lang="uk-UA" dirty="0">
                <a:solidFill>
                  <a:srgbClr val="333333"/>
                </a:solidFill>
                <a:latin typeface="Open Sans"/>
              </a:rPr>
              <a:t>Особа, яка в установленому порядку зарахована до вищого військового навчального закладу (закладу вищої освіти із специфічними умовами навчання) з метою здобуття вищої освіти і має військове звання офіцерського складу або відповідне спеціальне звання середнього чи старшого начальницького складу, має статус слухача вищого військового навчального закладу (закладу вищої освіти із специфічними умовами навчання);</a:t>
            </a:r>
          </a:p>
          <a:p>
            <a:r>
              <a:rPr lang="uk-UA" dirty="0">
                <a:solidFill>
                  <a:srgbClr val="333333"/>
                </a:solidFill>
                <a:latin typeface="Open Sans"/>
              </a:rPr>
              <a:t>3) аспірант - особа, зарахована до закладу вищої освіти (наукової установи) для здобуття ступеня доктора філософії/доктора мистецтва;</a:t>
            </a:r>
          </a:p>
          <a:p>
            <a:r>
              <a:rPr lang="uk-UA" dirty="0">
                <a:solidFill>
                  <a:srgbClr val="333333"/>
                </a:solidFill>
                <a:latin typeface="Open Sans"/>
              </a:rPr>
              <a:t>4) ад’юнкт - особа, зарахована до вищого військового навчального закладу (закладу вищої освіти із специфічними умовами навчання) для здобуття ступеня доктора філософії;</a:t>
            </a:r>
          </a:p>
          <a:p>
            <a:r>
              <a:rPr lang="uk-UA" dirty="0">
                <a:solidFill>
                  <a:srgbClr val="333333"/>
                </a:solidFill>
                <a:latin typeface="Open Sans"/>
              </a:rPr>
              <a:t>5) докторант - особа, зарахована або прикріплена до закладу вищої освіти (наукової установи) для здобуття ступеня доктора наук;</a:t>
            </a:r>
          </a:p>
          <a:p>
            <a:r>
              <a:rPr lang="uk-UA" dirty="0">
                <a:solidFill>
                  <a:srgbClr val="333333"/>
                </a:solidFill>
                <a:latin typeface="Open Sans"/>
              </a:rPr>
              <a:t>6) асистент-стажист - особа, яка має вищу освіту ступеня магістра, навчається в </a:t>
            </a:r>
            <a:r>
              <a:rPr lang="uk-UA" dirty="0" err="1">
                <a:solidFill>
                  <a:srgbClr val="333333"/>
                </a:solidFill>
                <a:latin typeface="Open Sans"/>
              </a:rPr>
              <a:t>асистентурі</a:t>
            </a:r>
            <a:r>
              <a:rPr lang="uk-UA" dirty="0">
                <a:solidFill>
                  <a:srgbClr val="333333"/>
                </a:solidFill>
                <a:latin typeface="Open Sans"/>
              </a:rPr>
              <a:t>-стажуванні закладу вищої освіти за мистецькими спеціальностями з метою вдосконалення творчої майстерності.</a:t>
            </a:r>
            <a:endParaRPr lang="uk-UA" b="0" i="0" dirty="0">
              <a:solidFill>
                <a:srgbClr val="333333"/>
              </a:solidFill>
              <a:effectLst/>
              <a:latin typeface="Open Sans"/>
            </a:endParaRPr>
          </a:p>
        </p:txBody>
      </p:sp>
    </p:spTree>
    <p:extLst>
      <p:ext uri="{BB962C8B-B14F-4D97-AF65-F5344CB8AC3E}">
        <p14:creationId xmlns:p14="http://schemas.microsoft.com/office/powerpoint/2010/main" val="801412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614487" y="1724025"/>
            <a:ext cx="8963025" cy="3409950"/>
          </a:xfrm>
          <a:prstGeom prst="rect">
            <a:avLst/>
          </a:prstGeom>
        </p:spPr>
      </p:pic>
    </p:spTree>
    <p:extLst>
      <p:ext uri="{BB962C8B-B14F-4D97-AF65-F5344CB8AC3E}">
        <p14:creationId xmlns:p14="http://schemas.microsoft.com/office/powerpoint/2010/main" val="1650728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720840"/>
            <a:ext cx="6096000" cy="3416320"/>
          </a:xfrm>
          <a:prstGeom prst="rect">
            <a:avLst/>
          </a:prstGeom>
          <a:solidFill>
            <a:srgbClr val="FFFF00"/>
          </a:solidFill>
        </p:spPr>
        <p:txBody>
          <a:bodyPr>
            <a:spAutoFit/>
          </a:bodyPr>
          <a:lstStyle/>
          <a:p>
            <a:r>
              <a:rPr lang="uk-UA" dirty="0">
                <a:solidFill>
                  <a:srgbClr val="333333"/>
                </a:solidFill>
                <a:latin typeface="Roboto"/>
              </a:rPr>
              <a:t>Список використаних та рекомендованих джерел</a:t>
            </a:r>
          </a:p>
          <a:p>
            <a:pPr algn="ctr"/>
            <a:r>
              <a:rPr lang="uk-UA" b="1" dirty="0">
                <a:solidFill>
                  <a:srgbClr val="333333"/>
                </a:solidFill>
                <a:latin typeface="Open Sans"/>
              </a:rPr>
              <a:t> </a:t>
            </a:r>
            <a:endParaRPr lang="uk-UA" dirty="0">
              <a:solidFill>
                <a:srgbClr val="333333"/>
              </a:solidFill>
              <a:latin typeface="Open Sans"/>
            </a:endParaRPr>
          </a:p>
          <a:p>
            <a:pPr>
              <a:buFont typeface="+mj-lt"/>
              <a:buAutoNum type="arabicPeriod"/>
            </a:pPr>
            <a:r>
              <a:rPr lang="uk-UA" dirty="0">
                <a:solidFill>
                  <a:srgbClr val="333333"/>
                </a:solidFill>
                <a:latin typeface="Open Sans"/>
              </a:rPr>
              <a:t>Закон України «Про вищу освіту». </a:t>
            </a:r>
            <a:r>
              <a:rPr lang="en-US" dirty="0">
                <a:solidFill>
                  <a:srgbClr val="333333"/>
                </a:solidFill>
                <a:latin typeface="Open Sans"/>
              </a:rPr>
              <a:t>URL: </a:t>
            </a:r>
            <a:r>
              <a:rPr lang="en-US" dirty="0">
                <a:solidFill>
                  <a:srgbClr val="212529"/>
                </a:solidFill>
                <a:latin typeface="Open Sans"/>
                <a:hlinkClick r:id="rId2"/>
              </a:rPr>
              <a:t>https://zakon.rada.gov.ua/laws/show/1556-18</a:t>
            </a:r>
            <a:r>
              <a:rPr lang="en-US" dirty="0">
                <a:solidFill>
                  <a:srgbClr val="333333"/>
                </a:solidFill>
                <a:latin typeface="Open Sans"/>
              </a:rPr>
              <a:t>.</a:t>
            </a:r>
          </a:p>
          <a:p>
            <a:pPr>
              <a:buFont typeface="+mj-lt"/>
              <a:buAutoNum type="arabicPeriod"/>
            </a:pPr>
            <a:r>
              <a:rPr lang="uk-UA" dirty="0">
                <a:solidFill>
                  <a:srgbClr val="333333"/>
                </a:solidFill>
                <a:latin typeface="Open Sans"/>
              </a:rPr>
              <a:t>Закон України «Про освіту». </a:t>
            </a:r>
            <a:r>
              <a:rPr lang="en-US" dirty="0">
                <a:solidFill>
                  <a:srgbClr val="333333"/>
                </a:solidFill>
                <a:latin typeface="Open Sans"/>
              </a:rPr>
              <a:t>URL: </a:t>
            </a:r>
            <a:r>
              <a:rPr lang="en-US" dirty="0">
                <a:solidFill>
                  <a:srgbClr val="083062"/>
                </a:solidFill>
                <a:latin typeface="Open Sans"/>
                <a:hlinkClick r:id="rId3"/>
              </a:rPr>
              <a:t>https://zakon.rada.gov.ua/laws/show/2145-19</a:t>
            </a:r>
            <a:r>
              <a:rPr lang="en-US" dirty="0">
                <a:solidFill>
                  <a:srgbClr val="333333"/>
                </a:solidFill>
                <a:latin typeface="Open Sans"/>
              </a:rPr>
              <a:t>.</a:t>
            </a:r>
          </a:p>
          <a:p>
            <a:pPr>
              <a:buFont typeface="+mj-lt"/>
              <a:buAutoNum type="arabicPeriod"/>
            </a:pPr>
            <a:r>
              <a:rPr lang="uk-UA" dirty="0">
                <a:solidFill>
                  <a:srgbClr val="333333"/>
                </a:solidFill>
                <a:latin typeface="Open Sans"/>
              </a:rPr>
              <a:t>Закону України </a:t>
            </a:r>
            <a:r>
              <a:rPr lang="uk-UA" dirty="0">
                <a:solidFill>
                  <a:srgbClr val="083062"/>
                </a:solidFill>
                <a:latin typeface="Open Sans"/>
                <a:hlinkClick r:id="rId4"/>
              </a:rPr>
              <a:t>«Про внесення змін до деяких законів України щодо вдосконалення освітньої діяльності у сфері вищої освіти</a:t>
            </a:r>
            <a:r>
              <a:rPr lang="uk-UA" dirty="0">
                <a:solidFill>
                  <a:srgbClr val="333333"/>
                </a:solidFill>
                <a:latin typeface="Open Sans"/>
              </a:rPr>
              <a:t>» </a:t>
            </a:r>
            <a:r>
              <a:rPr lang="en-US" dirty="0">
                <a:solidFill>
                  <a:srgbClr val="333333"/>
                </a:solidFill>
                <a:latin typeface="Open Sans"/>
              </a:rPr>
              <a:t>URL: </a:t>
            </a:r>
            <a:r>
              <a:rPr lang="en-US" dirty="0">
                <a:solidFill>
                  <a:srgbClr val="083062"/>
                </a:solidFill>
                <a:latin typeface="Open Sans"/>
                <a:hlinkClick r:id="rId4"/>
              </a:rPr>
              <a:t>https://zakon.rada.gov.ua/laws/show/392-20</a:t>
            </a:r>
            <a:r>
              <a:rPr lang="en-US" dirty="0">
                <a:solidFill>
                  <a:srgbClr val="333333"/>
                </a:solidFill>
                <a:latin typeface="Open Sans"/>
              </a:rPr>
              <a:t>.</a:t>
            </a:r>
          </a:p>
          <a:p>
            <a:pPr>
              <a:buFont typeface="+mj-lt"/>
              <a:buAutoNum type="arabicPeriod"/>
            </a:pPr>
            <a:r>
              <a:rPr lang="uk-UA" dirty="0">
                <a:solidFill>
                  <a:srgbClr val="333333"/>
                </a:solidFill>
                <a:latin typeface="Open Sans"/>
              </a:rPr>
              <a:t>Інформаційний сайт НУБІП України. </a:t>
            </a:r>
            <a:r>
              <a:rPr lang="en-US" dirty="0">
                <a:solidFill>
                  <a:srgbClr val="333333"/>
                </a:solidFill>
                <a:latin typeface="Open Sans"/>
              </a:rPr>
              <a:t>URL: </a:t>
            </a:r>
            <a:r>
              <a:rPr lang="en-US" dirty="0">
                <a:solidFill>
                  <a:srgbClr val="083062"/>
                </a:solidFill>
                <a:latin typeface="Open Sans"/>
                <a:hlinkClick r:id="rId5"/>
              </a:rPr>
              <a:t>https://nubip.edu.ua/node/12654</a:t>
            </a:r>
            <a:r>
              <a:rPr lang="en-US" dirty="0">
                <a:solidFill>
                  <a:srgbClr val="333333"/>
                </a:solidFill>
                <a:latin typeface="Open Sans"/>
              </a:rPr>
              <a:t>.</a:t>
            </a:r>
            <a:endParaRPr lang="en-US" b="0" i="0" dirty="0">
              <a:solidFill>
                <a:srgbClr val="333333"/>
              </a:solidFill>
              <a:effectLst/>
              <a:latin typeface="Open Sans"/>
            </a:endParaRPr>
          </a:p>
        </p:txBody>
      </p:sp>
    </p:spTree>
    <p:extLst>
      <p:ext uri="{BB962C8B-B14F-4D97-AF65-F5344CB8AC3E}">
        <p14:creationId xmlns:p14="http://schemas.microsoft.com/office/powerpoint/2010/main" val="847326842"/>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292</TotalTime>
  <Words>249</Words>
  <Application>Microsoft Office PowerPoint</Application>
  <PresentationFormat>Широкий екран</PresentationFormat>
  <Paragraphs>53</Paragraphs>
  <Slides>9</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9</vt:i4>
      </vt:variant>
    </vt:vector>
  </HeadingPairs>
  <TitlesOfParts>
    <vt:vector size="14" baseType="lpstr">
      <vt:lpstr>Century Gothic</vt:lpstr>
      <vt:lpstr>Open Sans</vt:lpstr>
      <vt:lpstr>Roboto</vt:lpstr>
      <vt:lpstr>Wingdings 3</vt:lpstr>
      <vt:lpstr>Сектор</vt:lpstr>
      <vt:lpstr>Тема 8. Управління і забезпечення якості у сфері вищої освіти. Реформування вищої освіти в Україні.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Підприємство та підприємництво як сфера професійної діяльності</dc:title>
  <dc:creator>Користувач Windows</dc:creator>
  <cp:lastModifiedBy>Користувач Windows</cp:lastModifiedBy>
  <cp:revision>29</cp:revision>
  <dcterms:created xsi:type="dcterms:W3CDTF">2021-09-18T05:40:09Z</dcterms:created>
  <dcterms:modified xsi:type="dcterms:W3CDTF">2021-10-02T19:40:39Z</dcterms:modified>
</cp:coreProperties>
</file>