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64" r:id="rId2"/>
    <p:sldId id="274" r:id="rId3"/>
    <p:sldId id="261" r:id="rId4"/>
    <p:sldId id="276" r:id="rId5"/>
    <p:sldId id="306" r:id="rId6"/>
    <p:sldId id="269" r:id="rId7"/>
    <p:sldId id="279" r:id="rId8"/>
    <p:sldId id="308" r:id="rId9"/>
    <p:sldId id="280" r:id="rId10"/>
    <p:sldId id="273" r:id="rId11"/>
    <p:sldId id="281" r:id="rId12"/>
    <p:sldId id="282" r:id="rId13"/>
    <p:sldId id="283" r:id="rId14"/>
    <p:sldId id="317" r:id="rId15"/>
    <p:sldId id="286" r:id="rId16"/>
    <p:sldId id="320" r:id="rId17"/>
    <p:sldId id="27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60"/>
  </p:normalViewPr>
  <p:slideViewPr>
    <p:cSldViewPr>
      <p:cViewPr varScale="1">
        <p:scale>
          <a:sx n="67" d="100"/>
          <a:sy n="67" d="100"/>
        </p:scale>
        <p:origin x="151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461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666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5375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6968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0595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4303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984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15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47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62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156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068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193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949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771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009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9D3AF-0590-46A2-ABF8-353D8410B0E9}" type="datetimeFigureOut">
              <a:rPr lang="uk-UA" smtClean="0"/>
              <a:pPr/>
              <a:t>23.09.2020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368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7680960" cy="2438399"/>
          </a:xfrm>
        </p:spPr>
        <p:txBody>
          <a:bodyPr>
            <a:normAutofit/>
          </a:bodyPr>
          <a:lstStyle/>
          <a:p>
            <a:pPr algn="ctr"/>
            <a:r>
              <a:rPr lang="ru-RU" sz="6600" dirty="0" err="1" smtClean="0">
                <a:solidFill>
                  <a:schemeClr val="tx1"/>
                </a:solidFill>
              </a:rPr>
              <a:t>Місцеві</a:t>
            </a:r>
            <a:r>
              <a:rPr lang="ru-RU" sz="6600" dirty="0" smtClean="0">
                <a:solidFill>
                  <a:schemeClr val="tx1"/>
                </a:solidFill>
              </a:rPr>
              <a:t> </a:t>
            </a:r>
            <a:r>
              <a:rPr lang="ru-RU" sz="6600" dirty="0" err="1" smtClean="0">
                <a:solidFill>
                  <a:schemeClr val="tx1"/>
                </a:solidFill>
              </a:rPr>
              <a:t>податки</a:t>
            </a:r>
            <a:r>
              <a:rPr lang="ru-RU" sz="6600" dirty="0" smtClean="0">
                <a:solidFill>
                  <a:schemeClr val="tx1"/>
                </a:solidFill>
              </a:rPr>
              <a:t> та </a:t>
            </a:r>
            <a:r>
              <a:rPr lang="ru-RU" sz="6600" dirty="0" err="1" smtClean="0">
                <a:solidFill>
                  <a:schemeClr val="tx1"/>
                </a:solidFill>
              </a:rPr>
              <a:t>збори</a:t>
            </a: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779912" y="4941168"/>
            <a:ext cx="5004048" cy="172819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Викладач 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Тітенко</a:t>
            </a:r>
            <a:r>
              <a:rPr lang="uk-UA" dirty="0" smtClean="0">
                <a:solidFill>
                  <a:schemeClr val="tx1"/>
                </a:solidFill>
              </a:rPr>
              <a:t> З.М.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2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24677" y="1052736"/>
            <a:ext cx="8208912" cy="169366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" name="Группа 5"/>
          <p:cNvGrpSpPr/>
          <p:nvPr/>
        </p:nvGrpSpPr>
        <p:grpSpPr>
          <a:xfrm>
            <a:off x="251520" y="1196751"/>
            <a:ext cx="8424936" cy="3732447"/>
            <a:chOff x="5544614" y="1174498"/>
            <a:chExt cx="7272808" cy="1076829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544614" y="1174498"/>
              <a:ext cx="7272808" cy="984006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ru-RU" sz="320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3200" smtClean="0">
                  <a:latin typeface="Times New Roman" pitchFamily="18" charset="0"/>
                  <a:cs typeface="Times New Roman" pitchFamily="18" charset="0"/>
                </a:rPr>
                <a:t>Ставка податку встановлюється з розрахунку на календарний рік у розмірі 25 000 гривень за кожен легковий автомобіль.</a:t>
              </a:r>
              <a:endParaRPr lang="uk-UA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0" y="1071546"/>
            <a:ext cx="8208912" cy="1198320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" name="Группа 17"/>
          <p:cNvGrpSpPr/>
          <p:nvPr/>
        </p:nvGrpSpPr>
        <p:grpSpPr>
          <a:xfrm>
            <a:off x="-2" y="1357298"/>
            <a:ext cx="8358215" cy="3286148"/>
            <a:chOff x="5449274" y="899567"/>
            <a:chExt cx="3071538" cy="984006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5449274" y="899567"/>
              <a:ext cx="3071538" cy="984006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5"/>
            <p:cNvSpPr/>
            <p:nvPr/>
          </p:nvSpPr>
          <p:spPr>
            <a:xfrm>
              <a:off x="5449274" y="981568"/>
              <a:ext cx="2926321" cy="574003"/>
            </a:xfrm>
            <a:prstGeom prst="rect">
              <a:avLst/>
            </a:prstGeom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sz="320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3200" smtClean="0">
                  <a:latin typeface="Times New Roman" pitchFamily="18" charset="0"/>
                  <a:cs typeface="Times New Roman" pitchFamily="18" charset="0"/>
                </a:rPr>
                <a:t>Базовий податковий (звітний) період дорівнює </a:t>
              </a:r>
              <a:r>
                <a:rPr lang="ru-RU" sz="3200" b="1" smtClean="0">
                  <a:latin typeface="Times New Roman" pitchFamily="18" charset="0"/>
                  <a:cs typeface="Times New Roman" pitchFamily="18" charset="0"/>
                </a:rPr>
                <a:t>календарному року.</a:t>
              </a:r>
            </a:p>
            <a:p>
              <a:pPr indent="180000"/>
              <a:endParaRPr lang="uk-UA" sz="2400" kern="1200" cap="none" spc="0" dirty="0">
                <a:ln w="5080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ая прямоугольная выноска 3"/>
          <p:cNvSpPr/>
          <p:nvPr/>
        </p:nvSpPr>
        <p:spPr>
          <a:xfrm>
            <a:off x="500034" y="214290"/>
            <a:ext cx="7920880" cy="576064"/>
          </a:xfrm>
          <a:prstGeom prst="wedgeRoundRectCallout">
            <a:avLst>
              <a:gd name="adj1" fmla="val -49444"/>
              <a:gd name="adj2" fmla="val 84394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Транспортний податок сплачується: 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4677" y="1052736"/>
            <a:ext cx="8208912" cy="169366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" name="Группа 5"/>
          <p:cNvGrpSpPr/>
          <p:nvPr/>
        </p:nvGrpSpPr>
        <p:grpSpPr>
          <a:xfrm>
            <a:off x="285720" y="1142984"/>
            <a:ext cx="8858280" cy="4357718"/>
            <a:chOff x="5544614" y="1174499"/>
            <a:chExt cx="7646891" cy="245384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544614" y="1174499"/>
              <a:ext cx="7646891" cy="2453842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3200" smtClean="0">
                  <a:latin typeface="Times New Roman" pitchFamily="18" charset="0"/>
                  <a:cs typeface="Times New Roman" pitchFamily="18" charset="0"/>
                </a:rPr>
                <a:t>а) фізичними особами - протягом 60 днів з дня вручення податкового повідомлення-рішення;</a:t>
              </a:r>
            </a:p>
            <a:p>
              <a:r>
                <a:rPr lang="ru-RU" sz="3200" smtClean="0">
                  <a:latin typeface="Times New Roman" pitchFamily="18" charset="0"/>
                  <a:cs typeface="Times New Roman" pitchFamily="18" charset="0"/>
                </a:rPr>
                <a:t>б) юридичними особами - авансовими внесками щокварталу до 30 числа місяця, що наступає за звітним кварталом, які відображаються в річній податковій декларації";</a:t>
              </a:r>
            </a:p>
            <a:p>
              <a:pPr indent="180000"/>
              <a:endParaRPr lang="ru-RU" sz="3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Скругленный прямоугольник 5"/>
            <p:cNvSpPr/>
            <p:nvPr/>
          </p:nvSpPr>
          <p:spPr>
            <a:xfrm>
              <a:off x="5544614" y="1335406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агетная рамка 2"/>
          <p:cNvSpPr/>
          <p:nvPr/>
        </p:nvSpPr>
        <p:spPr>
          <a:xfrm>
            <a:off x="500034" y="714356"/>
            <a:ext cx="7643866" cy="5715040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2550" indent="0" algn="ctr">
              <a:buNone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Платниками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збору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громадяни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іноземці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особи без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прибувають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територію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адміністративно-територіальної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збору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"/>
          <p:cNvGrpSpPr/>
          <p:nvPr/>
        </p:nvGrpSpPr>
        <p:grpSpPr>
          <a:xfrm>
            <a:off x="214282" y="1500174"/>
            <a:ext cx="8424936" cy="3500464"/>
            <a:chOff x="5544614" y="1275450"/>
            <a:chExt cx="7272808" cy="1211433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544614" y="1275450"/>
              <a:ext cx="7272808" cy="1211433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ru-RU" sz="280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3200" b="1" smtClean="0">
                  <a:latin typeface="Times New Roman" pitchFamily="18" charset="0"/>
                  <a:cs typeface="Times New Roman" pitchFamily="18" charset="0"/>
                </a:rPr>
                <a:t>Базою справляння збору </a:t>
              </a:r>
              <a:r>
                <a:rPr lang="ru-RU" sz="3200" smtClean="0">
                  <a:latin typeface="Times New Roman" pitchFamily="18" charset="0"/>
                  <a:cs typeface="Times New Roman" pitchFamily="18" charset="0"/>
                </a:rPr>
                <a:t>є загальна кількість діб тимчасового розміщення у місцях проживання </a:t>
              </a:r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h_06661fbac03a3174386f83501b76d98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04813"/>
            <a:ext cx="1828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Багетная рамка 5"/>
          <p:cNvSpPr/>
          <p:nvPr/>
        </p:nvSpPr>
        <p:spPr>
          <a:xfrm>
            <a:off x="428596" y="1928802"/>
            <a:ext cx="7276892" cy="4357718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Базовий податковий (звітний) період дорівнює календарному кварталу</a:t>
            </a:r>
            <a:endParaRPr lang="uk-UA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24677" y="1052736"/>
            <a:ext cx="8208912" cy="169366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" name="Группа 5"/>
          <p:cNvGrpSpPr/>
          <p:nvPr/>
        </p:nvGrpSpPr>
        <p:grpSpPr>
          <a:xfrm>
            <a:off x="251520" y="1196751"/>
            <a:ext cx="8424936" cy="4804017"/>
            <a:chOff x="5544614" y="1174498"/>
            <a:chExt cx="7272808" cy="138598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544614" y="1174498"/>
              <a:ext cx="7272808" cy="1385982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uk-UA" sz="3200" b="1" dirty="0" smtClean="0">
                  <a:latin typeface="Times New Roman" pitchFamily="18" charset="0"/>
                  <a:cs typeface="Times New Roman" pitchFamily="18" charset="0"/>
                </a:rPr>
                <a:t>Платниками </a:t>
              </a:r>
              <a:r>
                <a:rPr lang="uk-UA" sz="3200" b="1" dirty="0" smtClean="0">
                  <a:latin typeface="Times New Roman" pitchFamily="18" charset="0"/>
                  <a:cs typeface="Times New Roman" pitchFamily="18" charset="0"/>
                </a:rPr>
                <a:t>збору за паркування транспортних </a:t>
              </a:r>
              <a:r>
                <a:rPr lang="uk-UA" sz="3200" b="1" dirty="0" err="1" smtClean="0">
                  <a:latin typeface="Times New Roman" pitchFamily="18" charset="0"/>
                  <a:cs typeface="Times New Roman" pitchFamily="18" charset="0"/>
                </a:rPr>
                <a:t>засабів</a:t>
              </a:r>
              <a:r>
                <a:rPr lang="uk-UA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3200" b="1" dirty="0" smtClean="0">
                  <a:latin typeface="Times New Roman" pitchFamily="18" charset="0"/>
                  <a:cs typeface="Times New Roman" pitchFamily="18" charset="0"/>
                </a:rPr>
                <a:t>є </a:t>
              </a:r>
              <a:r>
                <a:rPr lang="uk-UA" sz="3200" dirty="0" smtClean="0">
                  <a:latin typeface="Times New Roman" pitchFamily="18" charset="0"/>
                  <a:cs typeface="Times New Roman" pitchFamily="18" charset="0"/>
                </a:rPr>
                <a:t>юридичні особи, їх філії), фізичні особи - підприємці, які згідно з рішенням сільської, селищної, міської ради, організовують та провадять діяльність із забезпечення паркування транспортних засобів на майданчиках для платного паркування та спеціально відведених автостоянках.</a:t>
              </a:r>
              <a:endParaRPr lang="ru-RU" sz="3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32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2000240"/>
            <a:ext cx="6264696" cy="1015663"/>
          </a:xfrm>
          <a:prstGeom prst="rect">
            <a:avLst/>
          </a:prstGeom>
          <a:noFill/>
          <a:scene3d>
            <a:camera prst="orthographicFront"/>
            <a:lightRig rig="balanced" dir="t">
              <a:rot lat="0" lon="0" rev="21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Дякую</a:t>
            </a:r>
            <a:r>
              <a:rPr lang="ru-RU" sz="60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за </a:t>
            </a:r>
            <a:r>
              <a:rPr lang="ru-RU" sz="60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увагу</a:t>
            </a:r>
            <a:r>
              <a:rPr lang="ru-RU" sz="60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!</a:t>
            </a:r>
            <a:endParaRPr lang="ru-RU" sz="6000" b="1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5015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План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uk-UA" smtClean="0"/>
              <a:t>1.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Податок на нерухоме майно відмінне від земельних ділянок.</a:t>
            </a:r>
            <a:endParaRPr lang="ru-RU" sz="2800" i="1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2. Транспортний податок.</a:t>
            </a:r>
            <a:endParaRPr lang="ru-RU" sz="28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3. Туристичний збір.</a:t>
            </a:r>
            <a:endParaRPr lang="ru-RU" sz="28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4. Збір за паркування транспортних засобів.</a:t>
            </a:r>
            <a:endParaRPr lang="ru-RU" sz="28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i="1" smtClean="0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ертикальный свиток 6"/>
          <p:cNvSpPr/>
          <p:nvPr/>
        </p:nvSpPr>
        <p:spPr>
          <a:xfrm>
            <a:off x="0" y="1071546"/>
            <a:ext cx="8856984" cy="4320480"/>
          </a:xfrm>
          <a:prstGeom prst="verticalScroll">
            <a:avLst>
              <a:gd name="adj" fmla="val 55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 smtClean="0">
              <a:ln>
                <a:solidFill>
                  <a:srgbClr val="FFC000"/>
                </a:solidFill>
              </a:ln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>
              <a:ln>
                <a:solidFill>
                  <a:srgbClr val="FFC000"/>
                </a:solidFill>
              </a:ln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 smtClean="0">
              <a:ln>
                <a:solidFill>
                  <a:srgbClr val="FFC000"/>
                </a:solidFill>
              </a:ln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 smtClean="0">
              <a:ln>
                <a:solidFill>
                  <a:srgbClr val="FFC000"/>
                </a:solidFill>
              </a:ln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особи, в тому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нерезиденти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власниками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житлової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нежитлової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нерухомості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Clr>
                <a:schemeClr val="accent2">
                  <a:lumMod val="50000"/>
                </a:schemeClr>
              </a:buClr>
            </a:pPr>
            <a:endParaRPr lang="ru-RU" sz="3200" dirty="0">
              <a:ln>
                <a:solidFill>
                  <a:srgbClr val="FFC0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928662" y="1643050"/>
            <a:ext cx="7272808" cy="576064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Платниками податку є</a:t>
            </a:r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526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ертикальный свиток 6"/>
          <p:cNvSpPr/>
          <p:nvPr/>
        </p:nvSpPr>
        <p:spPr>
          <a:xfrm>
            <a:off x="0" y="1142984"/>
            <a:ext cx="8856984" cy="4526814"/>
          </a:xfrm>
          <a:prstGeom prst="verticalScroll">
            <a:avLst>
              <a:gd name="adj" fmla="val 55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 smtClean="0">
              <a:ln>
                <a:solidFill>
                  <a:srgbClr val="FFC000"/>
                </a:solidFill>
              </a:ln>
            </a:endParaRPr>
          </a:p>
          <a:p>
            <a:pPr algn="ctr">
              <a:buClr>
                <a:schemeClr val="accent2">
                  <a:lumMod val="50000"/>
                </a:schemeClr>
              </a:buClr>
            </a:pP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Об’єктом оподаткування є об’єкт житлової та нежитлової нерухомості, в тому числі його частка</a:t>
            </a:r>
            <a:endParaRPr lang="ru-RU" sz="3200" b="1" dirty="0">
              <a:ln>
                <a:solidFill>
                  <a:srgbClr val="FFC0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6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1403350" y="260350"/>
            <a:ext cx="7499350" cy="5953125"/>
          </a:xfrm>
        </p:spPr>
        <p:txBody>
          <a:bodyPr/>
          <a:lstStyle/>
          <a:p>
            <a:pPr marL="82550" indent="0" algn="ctr">
              <a:buNone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550" indent="0" algn="ctr">
              <a:buNone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500034" y="1000108"/>
            <a:ext cx="7276892" cy="4357718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Базою оподаткування є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загальна площа об’єкта житлової та нежитлової нерухомості, в тому числі його часток.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214282" y="260648"/>
            <a:ext cx="8572560" cy="1382402"/>
          </a:xfrm>
          <a:prstGeom prst="wedgeRoundRectCallout">
            <a:avLst>
              <a:gd name="adj1" fmla="val -46657"/>
              <a:gd name="adj2" fmla="val 98078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smtClean="0"/>
              <a:t>. 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 оподаткування об’єкта/об’єктів житлової нерухомості, в тому числі їх часток, що перебувають у власності фізичної особи - платника податку, зменшується:</a:t>
            </a:r>
          </a:p>
          <a:p>
            <a:pPr algn="ctr"/>
            <a:r>
              <a:rPr lang="ru-RU" sz="24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2214554"/>
            <a:ext cx="7300430" cy="98400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Группа 8"/>
          <p:cNvGrpSpPr/>
          <p:nvPr/>
        </p:nvGrpSpPr>
        <p:grpSpPr>
          <a:xfrm>
            <a:off x="785786" y="1785926"/>
            <a:ext cx="7272808" cy="1500198"/>
            <a:chOff x="5501676" y="1324963"/>
            <a:chExt cx="7272808" cy="1987116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501676" y="2138823"/>
              <a:ext cx="7272808" cy="1173256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ru-RU" sz="2400" smtClean="0">
                  <a:latin typeface="Times New Roman" pitchFamily="18" charset="0"/>
                  <a:cs typeface="Times New Roman" pitchFamily="18" charset="0"/>
                </a:rPr>
                <a:t>для квартири/квартир незалежно від їх кількості - на 60 кв. метрів</a:t>
              </a:r>
              <a:r>
                <a:rPr lang="ru-RU" sz="2400" smtClean="0"/>
                <a:t>;</a:t>
              </a:r>
              <a:r>
                <a:rPr lang="ru-RU" sz="2200" smtClean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uk-UA" sz="2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642910" y="3643314"/>
            <a:ext cx="7272808" cy="98400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Скругленный прямоугольник 18"/>
          <p:cNvSpPr/>
          <p:nvPr/>
        </p:nvSpPr>
        <p:spPr>
          <a:xfrm>
            <a:off x="642910" y="5143512"/>
            <a:ext cx="7272808" cy="98400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7" name="Группа 26"/>
          <p:cNvGrpSpPr/>
          <p:nvPr/>
        </p:nvGrpSpPr>
        <p:grpSpPr>
          <a:xfrm>
            <a:off x="642910" y="4000504"/>
            <a:ext cx="7487122" cy="994211"/>
            <a:chOff x="5401738" y="1482963"/>
            <a:chExt cx="7487122" cy="1300006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5616052" y="1482963"/>
              <a:ext cx="7272808" cy="984006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400" smtClean="0">
                  <a:latin typeface="Times New Roman" pitchFamily="18" charset="0"/>
                  <a:cs typeface="Times New Roman" pitchFamily="18" charset="0"/>
                </a:rPr>
                <a:t>) для житлового будинку/будинків незалежно від їх кількості - на 120 кв. метрів;</a:t>
              </a:r>
              <a:endParaRPr lang="uk-UA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Скругленный прямоугольник 5"/>
            <p:cNvSpPr/>
            <p:nvPr/>
          </p:nvSpPr>
          <p:spPr>
            <a:xfrm>
              <a:off x="5401738" y="1856605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30" name="Скругленный прямоугольник 29"/>
          <p:cNvSpPr/>
          <p:nvPr/>
        </p:nvSpPr>
        <p:spPr>
          <a:xfrm>
            <a:off x="857224" y="5429264"/>
            <a:ext cx="7272808" cy="857256"/>
          </a:xfrm>
          <a:prstGeom prst="roundRect">
            <a:avLst>
              <a:gd name="adj" fmla="val 10000"/>
            </a:avLst>
          </a:prstGeom>
          <a:solidFill>
            <a:schemeClr val="accent5">
              <a:lumMod val="60000"/>
              <a:lumOff val="4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) для різних типів об’єктів житлової нерухомості, в тому числі їх часток - на 180 кв. метрів.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1403350" y="260350"/>
            <a:ext cx="7499350" cy="5953125"/>
          </a:xfrm>
        </p:spPr>
        <p:txBody>
          <a:bodyPr/>
          <a:lstStyle/>
          <a:p>
            <a:pPr marL="82550" indent="0" algn="ctr">
              <a:buNone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550" indent="0" algn="ctr">
              <a:buNone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500034" y="1000108"/>
            <a:ext cx="7276892" cy="4357718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2550" indent="0" algn="ctr"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Базовий податковий (звітний) період дорівнює календарному року.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1403350" y="260350"/>
            <a:ext cx="7499350" cy="5953125"/>
          </a:xfrm>
        </p:spPr>
        <p:txBody>
          <a:bodyPr/>
          <a:lstStyle/>
          <a:p>
            <a:pPr marL="82550" indent="0" algn="ctr">
              <a:buNone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550" indent="0" algn="ctr">
              <a:buNone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500034" y="571480"/>
            <a:ext cx="7858180" cy="5715040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smtClean="0"/>
              <a:t>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Строки сплати податку</a:t>
            </a: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а) фізичними особами - протягом 60 днів з дня вручення податкового повідомлення-рішення;</a:t>
            </a:r>
          </a:p>
          <a:p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б) юридичними особами - авансовими внесками щокварталу до 30 числа місяця, що наступає за звітним кварталом, які відображаються в річній податковій декларації.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1403350" y="260350"/>
            <a:ext cx="7499350" cy="5953125"/>
          </a:xfrm>
        </p:spPr>
        <p:txBody>
          <a:bodyPr/>
          <a:lstStyle/>
          <a:p>
            <a:pPr marL="82550" indent="0" algn="ctr">
              <a:buNone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550" indent="0" algn="ctr">
              <a:buNone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500034" y="1000108"/>
            <a:ext cx="7500990" cy="4429156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2550" indent="0" algn="ctr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Базою оподаткування є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легковий автомобіль, що є об’єктом оподаткування.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883</TotalTime>
  <Words>415</Words>
  <Application>Microsoft Office PowerPoint</Application>
  <PresentationFormat>Экран (4:3)</PresentationFormat>
  <Paragraphs>42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Trebuchet MS</vt:lpstr>
      <vt:lpstr>Wingdings</vt:lpstr>
      <vt:lpstr>Wingdings 3</vt:lpstr>
      <vt:lpstr>Аспект</vt:lpstr>
      <vt:lpstr>Місцеві податки та збори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АГРАРНОЇ ПОЛІТИКИ ТА ПРОДОВОЛЬСТВА УКРАЇНИ  ВІННИЦЬКИЙ НАЦІОНАЛЬНИЙ АГРАРНИЙ УНІВЕРСИТЕТ ННІ АГРАРНОЇ ЕКОНОМІКИ Факультет обліку і аудиту                                   Кафедра обліку та аналізу Презентація  з курсу «Податкова система» на тему: «Податок на додану вартість» Виконав: студент групи 31-ОА денної форми навчання Казимір Р. А. Перевірила:</dc:title>
  <dc:creator>Ростик</dc:creator>
  <cp:lastModifiedBy>зоя</cp:lastModifiedBy>
  <cp:revision>74</cp:revision>
  <dcterms:created xsi:type="dcterms:W3CDTF">2014-02-24T13:18:56Z</dcterms:created>
  <dcterms:modified xsi:type="dcterms:W3CDTF">2020-09-23T06:36:58Z</dcterms:modified>
</cp:coreProperties>
</file>