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4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FA7-B7A8-47DF-92FB-5BABD6ACACA0}" type="datetimeFigureOut">
              <a:rPr lang="uk-UA" smtClean="0"/>
              <a:t>23.03.2021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B2FF-B675-4D79-BF77-815856DDA9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389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FA7-B7A8-47DF-92FB-5BABD6ACACA0}" type="datetimeFigureOut">
              <a:rPr lang="uk-UA" smtClean="0"/>
              <a:t>23.03.2021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B2FF-B675-4D79-BF77-815856DDA9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689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FA7-B7A8-47DF-92FB-5BABD6ACACA0}" type="datetimeFigureOut">
              <a:rPr lang="uk-UA" smtClean="0"/>
              <a:t>23.03.2021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B2FF-B675-4D79-BF77-815856DDA9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975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FA7-B7A8-47DF-92FB-5BABD6ACACA0}" type="datetimeFigureOut">
              <a:rPr lang="uk-UA" smtClean="0"/>
              <a:t>23.03.2021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B2FF-B675-4D79-BF77-815856DDA9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388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FA7-B7A8-47DF-92FB-5BABD6ACACA0}" type="datetimeFigureOut">
              <a:rPr lang="uk-UA" smtClean="0"/>
              <a:t>23.03.2021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B2FF-B675-4D79-BF77-815856DDA9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546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FA7-B7A8-47DF-92FB-5BABD6ACACA0}" type="datetimeFigureOut">
              <a:rPr lang="uk-UA" smtClean="0"/>
              <a:t>23.03.2021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B2FF-B675-4D79-BF77-815856DDA9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213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FA7-B7A8-47DF-92FB-5BABD6ACACA0}" type="datetimeFigureOut">
              <a:rPr lang="uk-UA" smtClean="0"/>
              <a:t>23.03.2021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B2FF-B675-4D79-BF77-815856DDA9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745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FA7-B7A8-47DF-92FB-5BABD6ACACA0}" type="datetimeFigureOut">
              <a:rPr lang="uk-UA" smtClean="0"/>
              <a:t>23.03.2021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B2FF-B675-4D79-BF77-815856DDA9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511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FA7-B7A8-47DF-92FB-5BABD6ACACA0}" type="datetimeFigureOut">
              <a:rPr lang="uk-UA" smtClean="0"/>
              <a:t>23.03.2021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B2FF-B675-4D79-BF77-815856DDA9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68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FA7-B7A8-47DF-92FB-5BABD6ACACA0}" type="datetimeFigureOut">
              <a:rPr lang="uk-UA" smtClean="0"/>
              <a:t>23.03.2021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B2FF-B675-4D79-BF77-815856DDA9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256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9FA7-B7A8-47DF-92FB-5BABD6ACACA0}" type="datetimeFigureOut">
              <a:rPr lang="uk-UA" smtClean="0"/>
              <a:t>23.03.2021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B2FF-B675-4D79-BF77-815856DDA9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69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09FA7-B7A8-47DF-92FB-5BABD6ACACA0}" type="datetimeFigureOut">
              <a:rPr lang="uk-UA" smtClean="0"/>
              <a:t>23.03.2021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FB2FF-B675-4D79-BF77-815856DDA9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890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#q2"/><Relationship Id="rId2" Type="http://schemas.openxmlformats.org/officeDocument/2006/relationships/hyperlink" Target="#q1"/><Relationship Id="rId1" Type="http://schemas.openxmlformats.org/officeDocument/2006/relationships/slideLayout" Target="../slideLayouts/slideLayout2.xml"/><Relationship Id="rId6" Type="http://schemas.openxmlformats.org/officeDocument/2006/relationships/hyperlink" Target="#q5"/><Relationship Id="rId5" Type="http://schemas.openxmlformats.org/officeDocument/2006/relationships/hyperlink" Target="#q4"/><Relationship Id="rId4" Type="http://schemas.openxmlformats.org/officeDocument/2006/relationships/hyperlink" Target="#q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#q1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erg.nauu.kiev.ua/mod/glossary/showentry.php?courseid=287&amp;concept=FB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nerg.nauu.kiev.ua/mod/glossary/showentry.php?courseid=287&amp;concept=S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erg.nauu.kiev.ua/mod/glossary/showentry.php?courseid=287&amp;concept=I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5301208"/>
            <a:ext cx="6400800" cy="1054968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Проектування програмного забезпечення ПЛК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027" name="Picture 3" descr="http://www.stroyiservice.ru/images/pp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652872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00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72000"/>
          </a:xfrm>
        </p:spPr>
        <p:txBody>
          <a:bodyPr/>
          <a:lstStyle/>
          <a:p>
            <a:r>
              <a:rPr lang="uk-UA" dirty="0" smtClean="0"/>
              <a:t>Встановлення необхідних </a:t>
            </a:r>
            <a:r>
              <a:rPr lang="en-AU" dirty="0"/>
              <a:t>Target-</a:t>
            </a:r>
            <a:r>
              <a:rPr lang="uk-UA" dirty="0" smtClean="0"/>
              <a:t>файлів</a:t>
            </a:r>
          </a:p>
          <a:p>
            <a:pPr marL="0" indent="0">
              <a:buNone/>
            </a:pPr>
            <a:r>
              <a:rPr lang="uk-UA" i="1" dirty="0"/>
              <a:t>Старт-меню </a:t>
            </a:r>
            <a:r>
              <a:rPr lang="en-AU" i="1" dirty="0"/>
              <a:t>Windows =&gt; </a:t>
            </a:r>
            <a:r>
              <a:rPr lang="uk-UA" i="1" dirty="0"/>
              <a:t>Програми ==&gt; 3</a:t>
            </a:r>
            <a:r>
              <a:rPr lang="en-AU" i="1" dirty="0"/>
              <a:t>S Software =&gt; </a:t>
            </a:r>
            <a:r>
              <a:rPr lang="en-AU" i="1" dirty="0" err="1"/>
              <a:t>CoDeSys</a:t>
            </a:r>
            <a:r>
              <a:rPr lang="en-AU" i="1" dirty="0"/>
              <a:t> V2.3 =&gt; Install Target</a:t>
            </a:r>
            <a:endParaRPr lang="uk-UA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Початок роботи</a:t>
            </a:r>
            <a:endParaRPr lang="uk-UA" dirty="0"/>
          </a:p>
        </p:txBody>
      </p:sp>
      <p:pic>
        <p:nvPicPr>
          <p:cNvPr id="2050" name="Picture 2" descr="C:\Users\ozon\Documents\Алексей\КИТ_бак АКIТ\SKADA\l5\11_5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968552" cy="408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owen.ua/media/product/99a/programmiruemyj-logicheskij-kontroller-oven-plk154-79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52936"/>
            <a:ext cx="3449960" cy="258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026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764704"/>
            <a:ext cx="8784976" cy="5331296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Програми =&gt; 3</a:t>
            </a:r>
            <a:r>
              <a:rPr lang="en-AU" dirty="0"/>
              <a:t>S Software =&gt; </a:t>
            </a:r>
            <a:r>
              <a:rPr lang="en-AU" dirty="0" err="1"/>
              <a:t>CoDeSys</a:t>
            </a:r>
            <a:r>
              <a:rPr lang="en-AU" dirty="0"/>
              <a:t> </a:t>
            </a:r>
            <a:r>
              <a:rPr lang="en-AU" dirty="0" smtClean="0"/>
              <a:t>V2.3</a:t>
            </a:r>
            <a:endParaRPr lang="uk-UA" dirty="0" smtClean="0"/>
          </a:p>
          <a:p>
            <a:pPr marL="514350" indent="-514350">
              <a:buAutoNum type="arabicPeriod"/>
            </a:pPr>
            <a:r>
              <a:rPr lang="uk-UA" dirty="0" smtClean="0"/>
              <a:t>Обрати </a:t>
            </a:r>
            <a:r>
              <a:rPr lang="uk-UA" dirty="0"/>
              <a:t>цільову </a:t>
            </a:r>
            <a:r>
              <a:rPr lang="uk-UA" dirty="0" smtClean="0"/>
              <a:t>платформу</a:t>
            </a:r>
          </a:p>
          <a:p>
            <a:pPr marL="514350" indent="-514350">
              <a:buAutoNum type="arabicPeriod"/>
            </a:pPr>
            <a:endParaRPr lang="uk-UA" dirty="0"/>
          </a:p>
          <a:p>
            <a:pPr marL="514350" indent="-514350">
              <a:buAutoNum type="arabicPeriod"/>
            </a:pPr>
            <a:endParaRPr lang="uk-UA" dirty="0" smtClean="0"/>
          </a:p>
          <a:p>
            <a:pPr marL="514350" indent="-514350">
              <a:buAutoNum type="arabicPeriod"/>
            </a:pPr>
            <a:endParaRPr lang="uk-UA" dirty="0"/>
          </a:p>
          <a:p>
            <a:pPr marL="514350" indent="-514350">
              <a:buAutoNum type="arabicPeriod"/>
            </a:pPr>
            <a:endParaRPr lang="uk-UA" dirty="0" smtClean="0"/>
          </a:p>
          <a:p>
            <a:pPr marL="514350" indent="-514350">
              <a:buAutoNum type="arabicPeriod"/>
            </a:pPr>
            <a:endParaRPr lang="uk-UA" dirty="0"/>
          </a:p>
          <a:p>
            <a:pPr marL="514350" indent="-514350">
              <a:buAutoNum type="arabicPeriod"/>
            </a:pPr>
            <a:endParaRPr lang="uk-UA" dirty="0" smtClean="0"/>
          </a:p>
          <a:p>
            <a:pPr marL="514350" indent="-514350">
              <a:buAutoNum type="arabicPeriod"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Запуск середовища програмування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94" y="1741184"/>
            <a:ext cx="6449126" cy="377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84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/>
              </a:rPr>
              <a:t>Створення нового програмного компоненту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766488" cy="433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08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effectLst/>
              </a:rPr>
              <a:t>Програмування на конкретному </a:t>
            </a:r>
            <a:r>
              <a:rPr lang="uk-UA" b="1" dirty="0" smtClean="0">
                <a:effectLst/>
              </a:rPr>
              <a:t>прикладі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3"/>
            <a:ext cx="4554991" cy="4554991"/>
          </a:xfrm>
          <a:prstGeom prst="rect">
            <a:avLst/>
          </a:prstGeom>
        </p:spPr>
      </p:pic>
      <p:pic>
        <p:nvPicPr>
          <p:cNvPr id="4098" name="Picture 2" descr="http://armakip.com.ua/uploads/ODE/combinedopene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899" y="822510"/>
            <a:ext cx="33337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3347864" y="1916833"/>
            <a:ext cx="3096344" cy="5040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://www.kosmodrom.com.ua/pic/KSL-100-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50" y="4365104"/>
            <a:ext cx="1530848" cy="153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004048" y="4221088"/>
            <a:ext cx="1944216" cy="57606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463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/>
              <a:t>Для використання створеної підпрограми </a:t>
            </a:r>
            <a:r>
              <a:rPr lang="en-AU" dirty="0" err="1"/>
              <a:t>Lev_one</a:t>
            </a:r>
            <a:r>
              <a:rPr lang="en-AU" dirty="0"/>
              <a:t> </a:t>
            </a:r>
            <a:r>
              <a:rPr lang="uk-UA" dirty="0" smtClean="0"/>
              <a:t> (ми так її назвали) потрібно </a:t>
            </a:r>
            <a:r>
              <a:rPr lang="uk-UA" dirty="0"/>
              <a:t>викликати її з головної програми </a:t>
            </a:r>
            <a:r>
              <a:rPr lang="en-AU" dirty="0"/>
              <a:t>PLC_PRG. </a:t>
            </a:r>
            <a:r>
              <a:rPr lang="uk-UA" dirty="0" smtClean="0"/>
              <a:t> Для </a:t>
            </a:r>
            <a:r>
              <a:rPr lang="uk-UA" dirty="0"/>
              <a:t>цього потрібно долати рядок «</a:t>
            </a:r>
            <a:r>
              <a:rPr lang="en-AU" dirty="0" err="1"/>
              <a:t>Lev_one</a:t>
            </a:r>
            <a:r>
              <a:rPr lang="en-AU" dirty="0"/>
              <a:t>;» </a:t>
            </a:r>
            <a:r>
              <a:rPr lang="uk-UA" dirty="0"/>
              <a:t>у вікні редагування коду головної програми.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r>
              <a:rPr lang="uk-UA" dirty="0"/>
              <a:t>Встановлення елементів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08720"/>
            <a:ext cx="5198576" cy="337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00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Онлайн-</a:t>
            </a:r>
            <a:r>
              <a:rPr lang="uk-UA" dirty="0" smtClean="0"/>
              <a:t>&gt; Режим </a:t>
            </a:r>
            <a:r>
              <a:rPr lang="uk-UA" dirty="0" err="1" smtClean="0"/>
              <a:t>эмуляции</a:t>
            </a:r>
            <a:r>
              <a:rPr lang="uk-UA" dirty="0" smtClean="0"/>
              <a:t>) під єднаємося до </a:t>
            </a:r>
            <a:r>
              <a:rPr lang="uk-UA" dirty="0" err="1" smtClean="0"/>
              <a:t>емульованого</a:t>
            </a:r>
            <a:r>
              <a:rPr lang="uk-UA" dirty="0" smtClean="0"/>
              <a:t> ПЛК та запустимо програму за допомогою вкладки </a:t>
            </a:r>
            <a:r>
              <a:rPr lang="uk-UA" dirty="0" err="1" smtClean="0"/>
              <a:t>Онлайн</a:t>
            </a:r>
            <a:r>
              <a:rPr lang="uk-UA" dirty="0" smtClean="0"/>
              <a:t> головного меню (або ALT+F8) та Старт (або F5).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Емуляція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12976"/>
            <a:ext cx="322374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01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Програмування</a:t>
            </a:r>
            <a:endParaRPr lang="uk-UA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23528" y="1340768"/>
            <a:ext cx="6115685" cy="3897724"/>
            <a:chOff x="323528" y="1340768"/>
            <a:chExt cx="6115685" cy="3897724"/>
          </a:xfrm>
        </p:grpSpPr>
        <p:pic>
          <p:nvPicPr>
            <p:cNvPr id="4" name="Рисунок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340768"/>
              <a:ext cx="6115685" cy="34436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95536" y="4869160"/>
              <a:ext cx="5904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Вибір цільової платформи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411760" y="1196752"/>
            <a:ext cx="3157890" cy="5541779"/>
            <a:chOff x="2257282" y="1196752"/>
            <a:chExt cx="3312368" cy="5541779"/>
          </a:xfrm>
        </p:grpSpPr>
        <p:pic>
          <p:nvPicPr>
            <p:cNvPr id="8" name="Рисунок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282" y="1196752"/>
              <a:ext cx="3312368" cy="51724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2569988" y="6369199"/>
              <a:ext cx="24340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dirty="0" smtClean="0"/>
                <a:t>Підключення </a:t>
              </a:r>
              <a:r>
                <a:rPr lang="uk-UA" dirty="0"/>
                <a:t>РКС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220072" y="1628800"/>
            <a:ext cx="2808313" cy="4905836"/>
            <a:chOff x="5220072" y="1628800"/>
            <a:chExt cx="2808313" cy="4905836"/>
          </a:xfrm>
        </p:grpSpPr>
        <p:pic>
          <p:nvPicPr>
            <p:cNvPr id="11" name="Рисунок 10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1628800"/>
              <a:ext cx="2808313" cy="4536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5569650" y="6165304"/>
              <a:ext cx="22427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err="1"/>
                <a:t>Візуалізація</a:t>
              </a:r>
              <a:r>
                <a:rPr lang="ru-RU" dirty="0"/>
                <a:t> </a:t>
              </a:r>
              <a:r>
                <a:rPr lang="ru-RU" dirty="0" smtClean="0"/>
                <a:t>РКС</a:t>
              </a:r>
              <a:endParaRPr lang="uk-UA" dirty="0"/>
            </a:p>
          </p:txBody>
        </p:sp>
      </p:grpSp>
    </p:spTree>
    <p:extLst>
      <p:ext uri="{BB962C8B-B14F-4D97-AF65-F5344CB8AC3E}">
        <p14:creationId xmlns:p14="http://schemas.microsoft.com/office/powerpoint/2010/main" val="61933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Мови програмування ПЛК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Sequential Function Chart</a:t>
            </a:r>
            <a:endParaRPr lang="en-US" dirty="0" smtClean="0"/>
          </a:p>
          <a:p>
            <a:r>
              <a:rPr lang="en-US" dirty="0" smtClean="0">
                <a:hlinkClick r:id="rId3" action="ppaction://hlinkfile"/>
              </a:rPr>
              <a:t>Ladder Diagram</a:t>
            </a:r>
            <a:endParaRPr lang="en-US" dirty="0" smtClean="0"/>
          </a:p>
          <a:p>
            <a:r>
              <a:rPr lang="en-US" dirty="0" smtClean="0">
                <a:hlinkClick r:id="rId4" action="ppaction://hlinkfile"/>
              </a:rPr>
              <a:t>Functional Block Diagram</a:t>
            </a:r>
            <a:endParaRPr lang="en-US" dirty="0" smtClean="0"/>
          </a:p>
          <a:p>
            <a:r>
              <a:rPr lang="en-US" dirty="0" smtClean="0">
                <a:hlinkClick r:id="rId5" action="ppaction://hlinkfile"/>
              </a:rPr>
              <a:t>Structured Text</a:t>
            </a:r>
            <a:endParaRPr lang="en-US" dirty="0" smtClean="0"/>
          </a:p>
          <a:p>
            <a:r>
              <a:rPr lang="en-US" dirty="0" smtClean="0">
                <a:hlinkClick r:id="rId6" action="ppaction://hlinkfile"/>
              </a:rPr>
              <a:t>Instruction List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5328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 action="ppaction://hlinkfile"/>
              </a:rPr>
              <a:t>Sequential Function Chart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330824" cy="456510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 smtClean="0"/>
              <a:t>графічний мова, яка використовується для опису алгоритму у вигляді набору пов'язаних пар: крок (</a:t>
            </a:r>
            <a:r>
              <a:rPr lang="en-US" dirty="0" smtClean="0"/>
              <a:t>step) </a:t>
            </a:r>
            <a:r>
              <a:rPr lang="uk-UA" dirty="0" smtClean="0"/>
              <a:t>і перехід (</a:t>
            </a:r>
            <a:r>
              <a:rPr lang="en-US" dirty="0" smtClean="0"/>
              <a:t>transition). </a:t>
            </a:r>
            <a:r>
              <a:rPr lang="uk-UA" dirty="0" smtClean="0"/>
              <a:t>Крок являє собою набір операцій над змінними. Перехід - набір логічних умовних виразів, що визначає передачу управління до наступній парі крок-перехід. За зовнішнім виглядом опис мовою </a:t>
            </a:r>
            <a:r>
              <a:rPr lang="en-US" dirty="0" smtClean="0"/>
              <a:t>SFC </a:t>
            </a:r>
            <a:r>
              <a:rPr lang="uk-UA" dirty="0" smtClean="0"/>
              <a:t>нагадує добре відомі логічні блок-схеми алгоритмів. </a:t>
            </a:r>
            <a:r>
              <a:rPr lang="en-US" dirty="0" smtClean="0"/>
              <a:t>SFC </a:t>
            </a:r>
            <a:r>
              <a:rPr lang="uk-UA" dirty="0" smtClean="0"/>
              <a:t>має можливість </a:t>
            </a:r>
            <a:r>
              <a:rPr lang="uk-UA" dirty="0" err="1" smtClean="0"/>
              <a:t>розпаралелювання</a:t>
            </a:r>
            <a:r>
              <a:rPr lang="uk-UA" dirty="0" smtClean="0"/>
              <a:t> алгоритму. Однак, </a:t>
            </a:r>
            <a:r>
              <a:rPr lang="en-US" dirty="0" smtClean="0"/>
              <a:t>SFC </a:t>
            </a:r>
            <a:r>
              <a:rPr lang="uk-UA" dirty="0" smtClean="0"/>
              <a:t>не має засобів для опису кроків і переходів, які можуть бути виражені тільки засобами інших мов стандарту. Походження цієї мови - </a:t>
            </a:r>
            <a:r>
              <a:rPr lang="en-US" dirty="0" err="1" smtClean="0"/>
              <a:t>Grafcet</a:t>
            </a:r>
            <a:r>
              <a:rPr lang="en-US" dirty="0" smtClean="0"/>
              <a:t> (</a:t>
            </a:r>
            <a:r>
              <a:rPr lang="en-US" dirty="0" err="1" smtClean="0"/>
              <a:t>Telemechanique-Groupe</a:t>
            </a:r>
            <a:r>
              <a:rPr lang="en-US" dirty="0" smtClean="0"/>
              <a:t> Schneider).</a:t>
            </a:r>
          </a:p>
          <a:p>
            <a:endParaRPr lang="uk-UA" dirty="0"/>
          </a:p>
        </p:txBody>
      </p:sp>
      <p:pic>
        <p:nvPicPr>
          <p:cNvPr id="2050" name="Picture 2" descr="http://habrastorage.org/getpro/habr/post_images/010/85b/60b/01085b60bd835b9821e7a93bfa596b5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398235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962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4330824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графічна мова програмування, що є стандартизованим варіантом класу мов релейно-контактних схем. Логічні вирази на цій мові описуються у вигляді реле, які широко застосовувалися в області автоматизації в 60-х роках. Зважаючи на свої обмежені можливості мову доповнили привнесеними засобами: таймерами, лічильниками тощо. Походження: різні варіанти мови релейно-контактних схем (</a:t>
            </a:r>
            <a:r>
              <a:rPr lang="en-US" dirty="0" smtClean="0"/>
              <a:t>Allen-Bradley, AEG Schneider Automation, GE-Fanuc, Siemens)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LD</a:t>
            </a:r>
            <a:r>
              <a:rPr lang="en-US" dirty="0" smtClean="0"/>
              <a:t> (Ladder Diagram)</a:t>
            </a:r>
            <a:endParaRPr lang="uk-UA" dirty="0"/>
          </a:p>
        </p:txBody>
      </p:sp>
      <p:pic>
        <p:nvPicPr>
          <p:cNvPr id="3074" name="Picture 2" descr="http://autoworks.com.ua/wp-content/uploads/2012/03/Ladder_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403172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00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2" tooltip="Глосарій: FBD"/>
              </a:rPr>
              <a:t>FBD</a:t>
            </a:r>
            <a:r>
              <a:rPr lang="en-US" dirty="0" smtClean="0"/>
              <a:t> (Functional Block Diagram)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9251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графічна мова за своєю суттю схожа на </a:t>
            </a:r>
            <a:r>
              <a:rPr lang="en-US" dirty="0" smtClean="0"/>
              <a:t>LD. </a:t>
            </a:r>
            <a:r>
              <a:rPr lang="uk-UA" dirty="0" smtClean="0"/>
              <a:t>Замість реле в цій мові використовуються функціональні блоки, за зовнішнім виглядом - мікросхеми. Алгоритм роботи деякого пристрою на цій мові виглядає як функціональна схема електронного пристрою: елементи типу "логічне І", "логічне АБО"тощо, з'єднані лініями. Походження: варіант </a:t>
            </a:r>
            <a:r>
              <a:rPr lang="en-US" dirty="0" smtClean="0"/>
              <a:t>G- </a:t>
            </a:r>
            <a:r>
              <a:rPr lang="uk-UA" dirty="0" smtClean="0"/>
              <a:t>мови програмування </a:t>
            </a:r>
            <a:r>
              <a:rPr lang="en-US" dirty="0" err="1" smtClean="0"/>
              <a:t>LabView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098" name="Picture 2" descr="http://autoworks.com.ua/wp-content/uploads/2012/03/fb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439102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111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2" tooltip="Глосарій: ST"/>
              </a:rPr>
              <a:t>ST</a:t>
            </a:r>
            <a:r>
              <a:rPr lang="en-US" dirty="0" smtClean="0"/>
              <a:t> (Structured Text)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8531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/>
              <a:t>текстова </a:t>
            </a:r>
            <a:r>
              <a:rPr lang="uk-UA" dirty="0" err="1" smtClean="0"/>
              <a:t>високорівнева</a:t>
            </a:r>
            <a:r>
              <a:rPr lang="uk-UA" dirty="0" smtClean="0"/>
              <a:t> мова загального призначення, по синтаксису орієнтована на Паскаль. Самостійного значення не має: використовується тільки спільно з </a:t>
            </a:r>
            <a:r>
              <a:rPr lang="en-US" dirty="0" smtClean="0"/>
              <a:t>SFC. </a:t>
            </a:r>
            <a:r>
              <a:rPr lang="uk-UA" dirty="0" smtClean="0"/>
              <a:t>Походження: </a:t>
            </a:r>
            <a:r>
              <a:rPr lang="en-US" dirty="0" err="1" smtClean="0"/>
              <a:t>Grafcet</a:t>
            </a:r>
            <a:r>
              <a:rPr lang="en-US" dirty="0" smtClean="0"/>
              <a:t> (</a:t>
            </a:r>
            <a:r>
              <a:rPr lang="en-US" dirty="0" err="1" smtClean="0"/>
              <a:t>Telemechanique-Groupe</a:t>
            </a:r>
            <a:r>
              <a:rPr lang="en-US" dirty="0" smtClean="0"/>
              <a:t> Schneider).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122" name="Picture 2" descr="http://autoworks.com.ua/wp-content/uploads/2012/04/structured-tex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41048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29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2" tooltip="Глосарій: IL"/>
              </a:rPr>
              <a:t>IL</a:t>
            </a:r>
            <a:r>
              <a:rPr lang="en-US" dirty="0" smtClean="0"/>
              <a:t> (Instruction List)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186808" cy="44930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Текстова мова низького рівня. Виглядає як типова мова Асемблера, що пояснюється її походженням: для деяких моделей ПЛК фірми </a:t>
            </a:r>
            <a:r>
              <a:rPr lang="en-US" dirty="0" smtClean="0"/>
              <a:t>Siemens </a:t>
            </a:r>
            <a:r>
              <a:rPr lang="uk-UA" dirty="0" smtClean="0"/>
              <a:t>є мовою програмування є Асемблер. В рамках стандарту </a:t>
            </a:r>
            <a:r>
              <a:rPr lang="en-US" dirty="0" smtClean="0"/>
              <a:t>IEC 1131-3 </a:t>
            </a:r>
            <a:r>
              <a:rPr lang="uk-UA" dirty="0" smtClean="0"/>
              <a:t>до архітектури конкретного процесора мова не прив'язана. Самостійного значення не має: використовується тільки спільно з </a:t>
            </a:r>
            <a:r>
              <a:rPr lang="en-US" dirty="0" smtClean="0"/>
              <a:t>SFC. </a:t>
            </a:r>
            <a:r>
              <a:rPr lang="uk-UA" dirty="0" smtClean="0"/>
              <a:t>Походження - </a:t>
            </a:r>
            <a:r>
              <a:rPr lang="en-US" dirty="0" smtClean="0"/>
              <a:t>STEP 5 (Siemens).</a:t>
            </a:r>
            <a:endParaRPr lang="en-US" dirty="0"/>
          </a:p>
        </p:txBody>
      </p:sp>
      <p:pic>
        <p:nvPicPr>
          <p:cNvPr id="6146" name="Picture 2" descr="http://autoworks.com.ua/wp-content/uploads/2012/04/Instruction-L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54" y="1988840"/>
            <a:ext cx="432176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13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LD- програма релейного схеми</a:t>
            </a:r>
            <a:endParaRPr lang="uk-UA" dirty="0"/>
          </a:p>
        </p:txBody>
      </p:sp>
      <p:pic>
        <p:nvPicPr>
          <p:cNvPr id="7170" name="Picture 2" descr="l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116000" cy="326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l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674" y="2600908"/>
            <a:ext cx="394968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6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Moeller. </a:t>
            </a:r>
            <a:r>
              <a:rPr lang="en-AU" dirty="0" err="1"/>
              <a:t>Festo</a:t>
            </a:r>
            <a:r>
              <a:rPr lang="en-AU" dirty="0"/>
              <a:t>. </a:t>
            </a:r>
            <a:r>
              <a:rPr lang="en-AU" dirty="0" err="1"/>
              <a:t>Wago</a:t>
            </a:r>
            <a:r>
              <a:rPr lang="en-AU" dirty="0"/>
              <a:t> (</a:t>
            </a:r>
            <a:r>
              <a:rPr lang="uk-UA" dirty="0"/>
              <a:t>Німеччина). </a:t>
            </a:r>
            <a:endParaRPr lang="uk-UA" dirty="0" smtClean="0"/>
          </a:p>
          <a:p>
            <a:r>
              <a:rPr lang="en-AU" dirty="0" smtClean="0"/>
              <a:t>Parker </a:t>
            </a:r>
            <a:r>
              <a:rPr lang="en-AU" dirty="0"/>
              <a:t>Hannifin (</a:t>
            </a:r>
            <a:r>
              <a:rPr lang="uk-UA" dirty="0"/>
              <a:t>США). </a:t>
            </a:r>
            <a:endParaRPr lang="uk-UA" dirty="0" smtClean="0"/>
          </a:p>
          <a:p>
            <a:r>
              <a:rPr lang="en-AU" dirty="0" smtClean="0"/>
              <a:t>Mitsubishi </a:t>
            </a:r>
            <a:r>
              <a:rPr lang="en-AU" dirty="0"/>
              <a:t>Electric (</a:t>
            </a:r>
            <a:r>
              <a:rPr lang="uk-UA" dirty="0"/>
              <a:t>Японія). </a:t>
            </a:r>
            <a:endParaRPr lang="uk-UA" dirty="0" smtClean="0"/>
          </a:p>
          <a:p>
            <a:r>
              <a:rPr lang="en-AU" dirty="0" smtClean="0"/>
              <a:t>ABB </a:t>
            </a:r>
            <a:r>
              <a:rPr lang="en-AU" dirty="0"/>
              <a:t>(</a:t>
            </a:r>
            <a:r>
              <a:rPr lang="uk-UA" dirty="0"/>
              <a:t>Швеція. Швейцарія). </a:t>
            </a:r>
            <a:endParaRPr lang="uk-UA" dirty="0" smtClean="0"/>
          </a:p>
          <a:p>
            <a:r>
              <a:rPr lang="uk-UA" dirty="0" smtClean="0"/>
              <a:t>ОВЕН </a:t>
            </a:r>
            <a:r>
              <a:rPr lang="uk-UA" dirty="0"/>
              <a:t>(Російська </a:t>
            </a:r>
            <a:r>
              <a:rPr lang="uk-UA" dirty="0" smtClean="0"/>
              <a:t>Федерація</a:t>
            </a:r>
            <a:r>
              <a:rPr lang="uk-UA" dirty="0"/>
              <a:t>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ПЗ використовується для </a:t>
            </a:r>
            <a:r>
              <a:rPr lang="uk-UA" dirty="0" err="1" smtClean="0"/>
              <a:t>наступнийх</a:t>
            </a:r>
            <a:r>
              <a:rPr lang="uk-UA" dirty="0" smtClean="0"/>
              <a:t> контролерів </a:t>
            </a:r>
            <a:endParaRPr lang="uk-UA" dirty="0"/>
          </a:p>
        </p:txBody>
      </p:sp>
      <p:pic>
        <p:nvPicPr>
          <p:cNvPr id="3074" name="Picture 2" descr="https://kilowatt.by/components/com_jshopping/files/img_products/full_EASY700_min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776"/>
            <a:ext cx="3076972" cy="252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Картинки по запросу контроллеры Parker Hannif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6" descr="Картинки по запросу контроллеры Parker Hannif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80" name="Picture 8" descr="http://img.directindustry.com.ru/images_di/photo-mg/7002-313121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5575" y="4077072"/>
            <a:ext cx="28575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avtomatika.info/wp-content/uploads/2013/04/compact-plc-12225-28103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7072"/>
            <a:ext cx="3554928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com-sol.ru/katalog/kontrollery/abb/img/ac500ec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8412"/>
            <a:ext cx="1537014" cy="200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614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508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Мови програмування ПЛК</vt:lpstr>
      <vt:lpstr>Sequential Function Chart</vt:lpstr>
      <vt:lpstr>LD (Ladder Diagram)</vt:lpstr>
      <vt:lpstr>FBD (Functional Block Diagram)</vt:lpstr>
      <vt:lpstr>ST (Structured Text)</vt:lpstr>
      <vt:lpstr>IL (Instruction List)</vt:lpstr>
      <vt:lpstr>LD- програма релейного схеми</vt:lpstr>
      <vt:lpstr>ПЗ використовується для наступнийх контролерів </vt:lpstr>
      <vt:lpstr>Початок роботи</vt:lpstr>
      <vt:lpstr>Запуск середовища програмування</vt:lpstr>
      <vt:lpstr>Створення нового програмного компоненту</vt:lpstr>
      <vt:lpstr>Програмування на конкретному прикладі</vt:lpstr>
      <vt:lpstr>Встановлення елементів</vt:lpstr>
      <vt:lpstr>Емуляція</vt:lpstr>
      <vt:lpstr>Програмування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ozon</dc:creator>
  <cp:lastModifiedBy>Oprishko</cp:lastModifiedBy>
  <cp:revision>5</cp:revision>
  <dcterms:created xsi:type="dcterms:W3CDTF">2015-05-13T11:59:58Z</dcterms:created>
  <dcterms:modified xsi:type="dcterms:W3CDTF">2021-03-23T13:26:57Z</dcterms:modified>
</cp:coreProperties>
</file>