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75" r:id="rId6"/>
    <p:sldId id="287" r:id="rId7"/>
    <p:sldId id="271" r:id="rId8"/>
    <p:sldId id="272" r:id="rId9"/>
    <p:sldId id="288" r:id="rId10"/>
    <p:sldId id="289" r:id="rId11"/>
    <p:sldId id="290" r:id="rId12"/>
    <p:sldId id="291" r:id="rId13"/>
    <p:sldId id="292" r:id="rId14"/>
    <p:sldId id="282" r:id="rId15"/>
    <p:sldId id="277" r:id="rId16"/>
    <p:sldId id="276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8" autoAdjust="0"/>
  </p:normalViewPr>
  <p:slideViewPr>
    <p:cSldViewPr>
      <p:cViewPr varScale="1">
        <p:scale>
          <a:sx n="107" d="100"/>
          <a:sy n="107" d="100"/>
        </p:scale>
        <p:origin x="165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ОСНОВИ СГ ФЮЧЕРСНОЇ ТОРГІВЛІ</a:t>
            </a: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1752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КУРС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СІЛЬСЬКОГОСПОДАРСЬКЕ ХЕДЖУВАННЯ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4365104"/>
            <a:ext cx="7992888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В.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Яворська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Доцент кафедри організації підприємництва та </a:t>
            </a:r>
            <a:r>
              <a:rPr kumimoji="0" lang="uk-UA" sz="2400" b="1" i="0" u="none" strike="noStrike" kern="1200" cap="none" spc="0" normalizeH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біржової діяльності НУБІП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919162"/>
            <a:ext cx="66960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9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620688"/>
            <a:ext cx="6572250" cy="58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1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019175"/>
            <a:ext cx="62960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14475"/>
            <a:ext cx="61722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43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435280" cy="51845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Сучасні</a:t>
            </a:r>
            <a:r>
              <a:rPr lang="ru-RU" dirty="0" smtClean="0"/>
              <a:t> </a:t>
            </a:r>
            <a:r>
              <a:rPr lang="ru-RU" dirty="0" err="1" smtClean="0"/>
              <a:t>біржі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</a:t>
            </a:r>
            <a:r>
              <a:rPr lang="ru-RU" dirty="0" err="1" smtClean="0"/>
              <a:t>п’ятивікову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.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вони </a:t>
            </a:r>
            <a:r>
              <a:rPr lang="ru-RU" dirty="0" err="1" smtClean="0"/>
              <a:t>пройшли</a:t>
            </a:r>
            <a:r>
              <a:rPr lang="ru-RU" dirty="0" smtClean="0"/>
              <a:t> ряд </a:t>
            </a:r>
            <a:r>
              <a:rPr lang="ru-RU" dirty="0" err="1" smtClean="0"/>
              <a:t>етапів</a:t>
            </a:r>
            <a:r>
              <a:rPr lang="ru-RU" dirty="0" smtClean="0"/>
              <a:t> –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форм оптового до </a:t>
            </a:r>
            <a:r>
              <a:rPr lang="ru-RU" dirty="0" err="1" smtClean="0"/>
              <a:t>сучасного</a:t>
            </a:r>
            <a:r>
              <a:rPr lang="ru-RU" dirty="0" smtClean="0"/>
              <a:t> ринку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інженерії</a:t>
            </a:r>
            <a:r>
              <a:rPr lang="ru-RU" dirty="0" smtClean="0"/>
              <a:t>,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змінювався</a:t>
            </a:r>
            <a:r>
              <a:rPr lang="ru-RU" dirty="0" smtClean="0"/>
              <a:t> характер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економічна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та </a:t>
            </a:r>
            <a:r>
              <a:rPr lang="ru-RU" dirty="0" err="1" smtClean="0"/>
              <a:t>організаційна</a:t>
            </a:r>
            <a:r>
              <a:rPr lang="ru-RU" dirty="0" smtClean="0"/>
              <a:t> структура (рис. 1,2).</a:t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332656"/>
            <a:ext cx="8229600" cy="1152128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1.2. 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Історія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еволюція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розвитку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біржового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ринку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деривативів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8753291" cy="46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Роль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деривативів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ринковій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економіці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27280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4507032" cy="3002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5" y="2564904"/>
            <a:ext cx="5076056" cy="40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94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709612"/>
            <a:ext cx="63531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11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862012"/>
            <a:ext cx="651510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4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502148"/>
            <a:ext cx="7785742" cy="48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Ключові слова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>
            <a:normAutofit/>
          </a:bodyPr>
          <a:lstStyle/>
          <a:p>
            <a:r>
              <a:rPr lang="uk-UA" dirty="0" smtClean="0"/>
              <a:t>Строковий ринок</a:t>
            </a:r>
            <a:endParaRPr lang="en-US" dirty="0" smtClean="0"/>
          </a:p>
          <a:p>
            <a:r>
              <a:rPr lang="uk-UA" dirty="0" smtClean="0"/>
              <a:t>Ринок деривативів</a:t>
            </a:r>
            <a:endParaRPr lang="en-US" dirty="0" smtClean="0"/>
          </a:p>
          <a:p>
            <a:r>
              <a:rPr lang="uk-UA" dirty="0" smtClean="0"/>
              <a:t>Деривативи </a:t>
            </a:r>
            <a:endParaRPr lang="en-US" dirty="0" smtClean="0"/>
          </a:p>
          <a:p>
            <a:r>
              <a:rPr lang="uk-UA" dirty="0" smtClean="0"/>
              <a:t>Фінансові деривативи</a:t>
            </a:r>
          </a:p>
          <a:p>
            <a:r>
              <a:rPr lang="uk-UA" dirty="0" smtClean="0"/>
              <a:t>Товарні деривативи</a:t>
            </a:r>
            <a:endParaRPr lang="en-US" dirty="0" smtClean="0"/>
          </a:p>
          <a:p>
            <a:r>
              <a:rPr lang="uk-UA" dirty="0" smtClean="0"/>
              <a:t>Форвард</a:t>
            </a:r>
          </a:p>
          <a:p>
            <a:r>
              <a:rPr lang="uk-UA" dirty="0" err="1" smtClean="0"/>
              <a:t>Фючерс</a:t>
            </a:r>
            <a:r>
              <a:rPr lang="uk-UA" dirty="0" smtClean="0"/>
              <a:t> </a:t>
            </a:r>
          </a:p>
          <a:p>
            <a:r>
              <a:rPr lang="uk-UA" dirty="0" smtClean="0"/>
              <a:t>Опціон </a:t>
            </a:r>
          </a:p>
          <a:p>
            <a:r>
              <a:rPr lang="uk-UA" dirty="0" err="1" smtClean="0"/>
              <a:t>Своп</a:t>
            </a: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3703368" cy="27357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573016"/>
            <a:ext cx="642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25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681037"/>
            <a:ext cx="66770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6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43025"/>
            <a:ext cx="64008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64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819150"/>
            <a:ext cx="60864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9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3688207" cy="2444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764704"/>
            <a:ext cx="3968105" cy="2978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15" y="3139135"/>
            <a:ext cx="4596913" cy="374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4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2" y="548681"/>
            <a:ext cx="3754249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63685"/>
            <a:ext cx="5295411" cy="49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8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881062"/>
            <a:ext cx="71723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463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1052512"/>
            <a:ext cx="70008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62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3733602" cy="2477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44" y="1340768"/>
            <a:ext cx="4971470" cy="486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34126"/>
            <a:ext cx="5184576" cy="62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2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uk-UA" dirty="0" smtClean="0"/>
          </a:p>
          <a:p>
            <a:endParaRPr lang="uk-UA" dirty="0" smtClean="0"/>
          </a:p>
          <a:p>
            <a:r>
              <a:rPr lang="uk-UA" dirty="0"/>
              <a:t> </a:t>
            </a:r>
          </a:p>
          <a:p>
            <a:r>
              <a:rPr lang="uk-UA" dirty="0" smtClean="0"/>
              <a:t>2.1</a:t>
            </a:r>
            <a:r>
              <a:rPr lang="uk-UA" dirty="0"/>
              <a:t>. Економічна сутність строкових біржових інструментів.</a:t>
            </a:r>
          </a:p>
          <a:p>
            <a:r>
              <a:rPr lang="uk-UA" dirty="0" smtClean="0"/>
              <a:t>2.2</a:t>
            </a:r>
            <a:r>
              <a:rPr lang="uk-UA" dirty="0"/>
              <a:t>. Класифікація строкових біржових інструментів.</a:t>
            </a:r>
          </a:p>
          <a:p>
            <a:r>
              <a:rPr lang="uk-UA" dirty="0" smtClean="0"/>
              <a:t>2.3</a:t>
            </a:r>
            <a:r>
              <a:rPr lang="uk-UA" dirty="0"/>
              <a:t>. Особливості регулювання біржової торгівлі строковими інструментами</a:t>
            </a:r>
          </a:p>
          <a:p>
            <a:r>
              <a:rPr lang="uk-UA" dirty="0" smtClean="0"/>
              <a:t>2.4</a:t>
            </a:r>
            <a:r>
              <a:rPr lang="uk-UA" dirty="0"/>
              <a:t>. Тенденції міжнародної торгівлі строковими біржовими </a:t>
            </a:r>
            <a:r>
              <a:rPr lang="uk-UA" dirty="0" smtClean="0"/>
              <a:t>інструментами.</a:t>
            </a:r>
            <a:endParaRPr lang="uk-UA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4608512" cy="5044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090613"/>
            <a:ext cx="3960440" cy="392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74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908720"/>
            <a:ext cx="5763543" cy="535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22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3847351" cy="3100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123" y="1484784"/>
            <a:ext cx="5059878" cy="52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8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48680"/>
            <a:ext cx="590465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73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16632"/>
            <a:ext cx="5976664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44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6257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326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504825"/>
            <a:ext cx="49149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38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419100"/>
            <a:ext cx="59245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0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830" y="116632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2.1. </a:t>
            </a:r>
            <a:r>
              <a:rPr lang="uk-UA" b="1" dirty="0"/>
              <a:t>Економічна сутність строкових біржових інструментів</a:t>
            </a:r>
            <a:endParaRPr lang="en-GB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84817"/>
            <a:ext cx="6057900" cy="56731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3225"/>
            <a:ext cx="8568952" cy="63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3871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268760"/>
            <a:ext cx="8229600" cy="4968552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r>
              <a:rPr lang="ru-RU" sz="4000" dirty="0" smtClean="0"/>
              <a:t>За </a:t>
            </a:r>
            <a:r>
              <a:rPr lang="ru-RU" sz="4000" dirty="0" err="1" smtClean="0"/>
              <a:t>економічним</a:t>
            </a:r>
            <a:r>
              <a:rPr lang="ru-RU" sz="4000" dirty="0" smtClean="0"/>
              <a:t> </a:t>
            </a:r>
            <a:r>
              <a:rPr lang="ru-RU" sz="4000" dirty="0" err="1" smtClean="0"/>
              <a:t>змістом</a:t>
            </a:r>
            <a:r>
              <a:rPr lang="ru-RU" sz="4000" dirty="0" smtClean="0"/>
              <a:t> </a:t>
            </a:r>
            <a:r>
              <a:rPr lang="ru-RU" sz="4000" dirty="0" err="1" smtClean="0"/>
              <a:t>ринок</a:t>
            </a:r>
            <a:r>
              <a:rPr lang="ru-RU" sz="4000" dirty="0" smtClean="0"/>
              <a:t> </a:t>
            </a:r>
            <a:r>
              <a:rPr lang="ru-RU" sz="4000" dirty="0" err="1" smtClean="0"/>
              <a:t>фінансових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деривативів</a:t>
            </a:r>
            <a:r>
              <a:rPr lang="ru-RU" sz="4000" dirty="0" smtClean="0"/>
              <a:t> -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сукупність</a:t>
            </a:r>
            <a:r>
              <a:rPr lang="ru-RU" sz="4000" dirty="0" smtClean="0"/>
              <a:t> </a:t>
            </a:r>
            <a:r>
              <a:rPr lang="ru-RU" sz="4000" dirty="0" err="1" smtClean="0"/>
              <a:t>економічних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відносин</a:t>
            </a:r>
            <a:r>
              <a:rPr lang="ru-RU" sz="4000" dirty="0" smtClean="0"/>
              <a:t> </a:t>
            </a:r>
            <a:r>
              <a:rPr lang="ru-RU" sz="4000" dirty="0" err="1" smtClean="0"/>
              <a:t>щодо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перерозподілу</a:t>
            </a:r>
            <a:r>
              <a:rPr lang="ru-RU" sz="4000" dirty="0" smtClean="0"/>
              <a:t> </a:t>
            </a:r>
            <a:r>
              <a:rPr lang="ru-RU" sz="4000" dirty="0" err="1" smtClean="0"/>
              <a:t>ризиків</a:t>
            </a:r>
            <a:r>
              <a:rPr lang="ru-RU" sz="4000" dirty="0" smtClean="0"/>
              <a:t>, </a:t>
            </a:r>
            <a:r>
              <a:rPr lang="ru-RU" sz="4000" dirty="0" err="1" smtClean="0"/>
              <a:t>які</a:t>
            </a:r>
            <a:r>
              <a:rPr lang="ru-RU" sz="4000" dirty="0" smtClean="0"/>
              <a:t> </a:t>
            </a:r>
            <a:r>
              <a:rPr lang="ru-RU" sz="4000" dirty="0" err="1" smtClean="0"/>
              <a:t>виникають</a:t>
            </a:r>
            <a:r>
              <a:rPr lang="ru-RU" sz="4000" dirty="0" smtClean="0"/>
              <a:t> у </a:t>
            </a:r>
            <a:r>
              <a:rPr lang="ru-RU" sz="4000" dirty="0" err="1" smtClean="0"/>
              <a:t>процесі</a:t>
            </a:r>
            <a:r>
              <a:rPr lang="ru-RU" sz="4000" dirty="0" smtClean="0"/>
              <a:t> </a:t>
            </a:r>
            <a:r>
              <a:rPr lang="ru-RU" sz="4000" dirty="0" err="1" smtClean="0"/>
              <a:t>обміну</a:t>
            </a:r>
            <a:r>
              <a:rPr lang="ru-RU" sz="4000" dirty="0" smtClean="0"/>
              <a:t> </a:t>
            </a:r>
            <a:r>
              <a:rPr lang="ru-RU" sz="4000" dirty="0" err="1" smtClean="0"/>
              <a:t>фінансовими</a:t>
            </a:r>
            <a:r>
              <a:rPr lang="ru-RU" sz="4000" dirty="0" smtClean="0"/>
              <a:t> </a:t>
            </a:r>
            <a:r>
              <a:rPr lang="ru-RU" sz="4000" dirty="0" err="1" smtClean="0"/>
              <a:t>інструментами</a:t>
            </a:r>
            <a:r>
              <a:rPr lang="ru-RU" sz="4000" dirty="0" smtClean="0"/>
              <a:t> </a:t>
            </a:r>
            <a:r>
              <a:rPr lang="ru-RU" sz="4000" dirty="0" err="1" smtClean="0"/>
              <a:t>чи</a:t>
            </a:r>
            <a:r>
              <a:rPr lang="ru-RU" sz="4000" dirty="0" smtClean="0"/>
              <a:t> товарами.</a:t>
            </a:r>
          </a:p>
          <a:p>
            <a:endParaRPr lang="ru-RU" sz="4000" dirty="0" smtClean="0"/>
          </a:p>
          <a:p>
            <a:r>
              <a:rPr lang="ru-RU" sz="4000" dirty="0" smtClean="0"/>
              <a:t>При </a:t>
            </a:r>
            <a:r>
              <a:rPr lang="ru-RU" sz="4000" dirty="0" err="1" smtClean="0"/>
              <a:t>цьому</a:t>
            </a:r>
            <a:r>
              <a:rPr lang="ru-RU" sz="4000" dirty="0" smtClean="0"/>
              <a:t> </a:t>
            </a:r>
            <a:r>
              <a:rPr lang="ru-RU" sz="4000" dirty="0" err="1" smtClean="0"/>
              <a:t>фінансові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деривативи</a:t>
            </a:r>
            <a:r>
              <a:rPr lang="ru-RU" sz="4000" dirty="0" smtClean="0"/>
              <a:t>  - </a:t>
            </a: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 err="1" smtClean="0"/>
              <a:t>інструменти</a:t>
            </a:r>
            <a:r>
              <a:rPr lang="ru-RU" sz="4000" dirty="0" smtClean="0"/>
              <a:t>, </a:t>
            </a:r>
            <a:r>
              <a:rPr lang="ru-RU" sz="4000" dirty="0" err="1" smtClean="0"/>
              <a:t>механізм</a:t>
            </a:r>
            <a:r>
              <a:rPr lang="ru-RU" sz="4000" dirty="0" smtClean="0"/>
              <a:t> </a:t>
            </a:r>
            <a:r>
              <a:rPr lang="ru-RU" sz="4000" dirty="0" err="1" smtClean="0"/>
              <a:t>випуску</a:t>
            </a:r>
            <a:r>
              <a:rPr lang="ru-RU" sz="4000" dirty="0" smtClean="0"/>
              <a:t> та </a:t>
            </a:r>
            <a:r>
              <a:rPr lang="ru-RU" sz="4000" dirty="0" err="1" smtClean="0"/>
              <a:t>обігу</a:t>
            </a:r>
            <a:r>
              <a:rPr lang="ru-RU" sz="4000" dirty="0" smtClean="0"/>
              <a:t> </a:t>
            </a:r>
            <a:r>
              <a:rPr lang="ru-RU" sz="4000" dirty="0" err="1" smtClean="0"/>
              <a:t>яких</a:t>
            </a:r>
            <a:r>
              <a:rPr lang="ru-RU" sz="4000" dirty="0" smtClean="0"/>
              <a:t> </a:t>
            </a:r>
            <a:r>
              <a:rPr lang="ru-RU" sz="4000" dirty="0" err="1" smtClean="0"/>
              <a:t>пов'язаний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купівлею-продажем</a:t>
            </a:r>
            <a:r>
              <a:rPr lang="ru-RU" sz="4000" dirty="0" smtClean="0"/>
              <a:t> </a:t>
            </a:r>
            <a:r>
              <a:rPr lang="ru-RU" sz="4000" dirty="0" err="1" smtClean="0"/>
              <a:t>певних</a:t>
            </a:r>
            <a:r>
              <a:rPr lang="ru-RU" sz="4000" dirty="0" smtClean="0"/>
              <a:t> </a:t>
            </a:r>
            <a:r>
              <a:rPr lang="ru-RU" sz="4000" dirty="0" err="1" smtClean="0"/>
              <a:t>фінансових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чи</a:t>
            </a:r>
            <a:r>
              <a:rPr lang="ru-RU" sz="4000" dirty="0" smtClean="0"/>
              <a:t> </a:t>
            </a:r>
            <a:r>
              <a:rPr lang="ru-RU" sz="4000" dirty="0" err="1" smtClean="0"/>
              <a:t>матеріальних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активів</a:t>
            </a:r>
            <a:r>
              <a:rPr lang="ru-RU" sz="4000" dirty="0" smtClean="0"/>
              <a:t>. </a:t>
            </a:r>
            <a:r>
              <a:rPr lang="ru-RU" sz="4000" dirty="0" err="1" smtClean="0"/>
              <a:t>Крім</a:t>
            </a:r>
            <a:r>
              <a:rPr lang="ru-RU" sz="4000" dirty="0" smtClean="0"/>
              <a:t> того, </a:t>
            </a:r>
            <a:r>
              <a:rPr lang="ru-RU" sz="4000" dirty="0" err="1" smtClean="0"/>
              <a:t>їх</a:t>
            </a:r>
            <a:r>
              <a:rPr lang="ru-RU" sz="4000" dirty="0" smtClean="0"/>
              <a:t> </a:t>
            </a:r>
            <a:r>
              <a:rPr lang="ru-RU" sz="4000" dirty="0" err="1" smtClean="0"/>
              <a:t>можна</a:t>
            </a:r>
            <a:r>
              <a:rPr lang="ru-RU" sz="4000" dirty="0" smtClean="0"/>
              <a:t> </a:t>
            </a:r>
            <a:r>
              <a:rPr lang="ru-RU" sz="4000" dirty="0" err="1" smtClean="0"/>
              <a:t>визначити</a:t>
            </a:r>
            <a:r>
              <a:rPr lang="ru-RU" sz="4000" dirty="0" smtClean="0"/>
              <a:t> як </a:t>
            </a:r>
            <a:r>
              <a:rPr lang="ru-RU" sz="4000" dirty="0" err="1" smtClean="0"/>
              <a:t>контракти</a:t>
            </a:r>
            <a:r>
              <a:rPr lang="ru-RU" sz="4000" dirty="0" smtClean="0"/>
              <a:t>, </a:t>
            </a:r>
            <a:r>
              <a:rPr lang="ru-RU" sz="4000" dirty="0" err="1" smtClean="0"/>
              <a:t>що</a:t>
            </a:r>
            <a:r>
              <a:rPr lang="ru-RU" sz="4000" dirty="0" smtClean="0"/>
              <a:t> </a:t>
            </a:r>
            <a:r>
              <a:rPr lang="ru-RU" sz="4000" dirty="0" err="1" smtClean="0"/>
              <a:t>укладаються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метою </a:t>
            </a:r>
            <a:r>
              <a:rPr lang="ru-RU" sz="4000" dirty="0" err="1" smtClean="0"/>
              <a:t>перерозподілу</a:t>
            </a:r>
            <a:r>
              <a:rPr lang="ru-RU" sz="4000" dirty="0" smtClean="0"/>
              <a:t> </a:t>
            </a:r>
            <a:r>
              <a:rPr lang="ru-RU" sz="4000" dirty="0" err="1" smtClean="0"/>
              <a:t>фінансових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ризиків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передбачають</a:t>
            </a:r>
            <a:r>
              <a:rPr lang="ru-RU" sz="4000" dirty="0" smtClean="0"/>
              <a:t> </a:t>
            </a:r>
            <a:r>
              <a:rPr lang="ru-RU" sz="4000" dirty="0" err="1" smtClean="0"/>
              <a:t>фіксацію</a:t>
            </a:r>
            <a:r>
              <a:rPr lang="ru-RU" sz="4000" dirty="0" smtClean="0"/>
              <a:t> </a:t>
            </a:r>
            <a:r>
              <a:rPr lang="ru-RU" sz="4000" dirty="0" err="1" smtClean="0"/>
              <a:t>всіх</a:t>
            </a:r>
            <a:r>
              <a:rPr lang="ru-RU" sz="4000" dirty="0" smtClean="0"/>
              <a:t> умов </a:t>
            </a:r>
            <a:r>
              <a:rPr lang="ru-RU" sz="4000" dirty="0" err="1" smtClean="0"/>
              <a:t>проведення</a:t>
            </a:r>
            <a:r>
              <a:rPr lang="ru-RU" sz="4000" dirty="0" smtClean="0"/>
              <a:t> в </a:t>
            </a:r>
            <a:r>
              <a:rPr lang="ru-RU" sz="4000" dirty="0" err="1" smtClean="0"/>
              <a:t>майбутньому</a:t>
            </a:r>
            <a:r>
              <a:rPr lang="ru-RU" sz="4000" dirty="0" smtClean="0"/>
              <a:t> </a:t>
            </a:r>
            <a:r>
              <a:rPr lang="ru-RU" sz="4000" dirty="0" err="1" smtClean="0"/>
              <a:t>певної</a:t>
            </a:r>
            <a:r>
              <a:rPr lang="ru-RU" sz="4000" dirty="0" smtClean="0"/>
              <a:t> </a:t>
            </a:r>
            <a:r>
              <a:rPr lang="ru-RU" sz="4000" dirty="0" err="1" smtClean="0"/>
              <a:t>операції</a:t>
            </a:r>
            <a:r>
              <a:rPr lang="ru-RU" sz="4000" dirty="0" smtClean="0"/>
              <a:t> (</a:t>
            </a:r>
            <a:r>
              <a:rPr lang="ru-RU" sz="4000" dirty="0" err="1" smtClean="0"/>
              <a:t>купівлі</a:t>
            </a:r>
            <a:r>
              <a:rPr lang="ru-RU" sz="4000" dirty="0" smtClean="0"/>
              <a:t>, продажу, </a:t>
            </a:r>
            <a:r>
              <a:rPr lang="ru-RU" sz="4000" dirty="0" err="1" smtClean="0"/>
              <a:t>обміну</a:t>
            </a:r>
            <a:r>
              <a:rPr lang="ru-RU" sz="4000" dirty="0" smtClean="0"/>
              <a:t>, </a:t>
            </a:r>
            <a:r>
              <a:rPr lang="ru-RU" sz="4000" dirty="0" err="1" smtClean="0"/>
              <a:t>емісії</a:t>
            </a:r>
            <a:r>
              <a:rPr lang="ru-RU" sz="4000" dirty="0" smtClean="0"/>
              <a:t>)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інструментом</a:t>
            </a:r>
            <a:r>
              <a:rPr lang="ru-RU" sz="4000" dirty="0" smtClean="0"/>
              <a:t>, </a:t>
            </a:r>
            <a:r>
              <a:rPr lang="ru-RU" sz="4000" dirty="0" err="1" smtClean="0"/>
              <a:t>який</a:t>
            </a:r>
            <a:r>
              <a:rPr lang="ru-RU" sz="4000" dirty="0" smtClean="0"/>
              <a:t> </a:t>
            </a:r>
            <a:r>
              <a:rPr lang="ru-RU" sz="4000" dirty="0" err="1" smtClean="0"/>
              <a:t>є</a:t>
            </a:r>
            <a:r>
              <a:rPr lang="ru-RU" sz="4000" dirty="0" smtClean="0"/>
              <a:t> предметом угоди.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620688"/>
            <a:ext cx="5940152" cy="5904656"/>
          </a:xfrm>
          <a:prstGeom prst="rect">
            <a:avLst/>
          </a:prstGeom>
        </p:spPr>
        <p:txBody>
          <a:bodyPr vert="horz" anchor="ctr">
            <a:normAutofit fontScale="70000" lnSpcReduction="20000"/>
          </a:bodyPr>
          <a:lstStyle/>
          <a:p>
            <a:r>
              <a:rPr lang="ru-RU" sz="4000" dirty="0" err="1" smtClean="0"/>
              <a:t>Біржовий</a:t>
            </a:r>
            <a:r>
              <a:rPr lang="ru-RU" sz="4000" dirty="0" smtClean="0"/>
              <a:t> </a:t>
            </a:r>
            <a:r>
              <a:rPr lang="ru-RU" sz="4000" dirty="0" err="1" smtClean="0"/>
              <a:t>ринок</a:t>
            </a:r>
            <a:r>
              <a:rPr lang="ru-RU" sz="4000" dirty="0" smtClean="0"/>
              <a:t> </a:t>
            </a:r>
            <a:r>
              <a:rPr lang="ru-RU" sz="4000" dirty="0" err="1" smtClean="0"/>
              <a:t>деривативів</a:t>
            </a:r>
            <a:r>
              <a:rPr lang="ru-RU" sz="4000" dirty="0" smtClean="0"/>
              <a:t> </a:t>
            </a:r>
            <a:r>
              <a:rPr lang="ru-RU" sz="4000" dirty="0" err="1" smtClean="0"/>
              <a:t>нині</a:t>
            </a:r>
            <a:r>
              <a:rPr lang="ru-RU" sz="4000" dirty="0" smtClean="0"/>
              <a:t> у </a:t>
            </a:r>
            <a:r>
              <a:rPr lang="ru-RU" sz="4000" dirty="0" err="1" smtClean="0"/>
              <a:t>світовій</a:t>
            </a:r>
            <a:r>
              <a:rPr lang="ru-RU" sz="4000" dirty="0" smtClean="0"/>
              <a:t> </a:t>
            </a:r>
            <a:r>
              <a:rPr lang="ru-RU" sz="4000" dirty="0" err="1" smtClean="0"/>
              <a:t>економіці</a:t>
            </a:r>
            <a:r>
              <a:rPr lang="ru-RU" sz="4000" dirty="0" smtClean="0"/>
              <a:t> є </a:t>
            </a:r>
            <a:r>
              <a:rPr lang="ru-RU" sz="4000" dirty="0" err="1" smtClean="0"/>
              <a:t>невід’ємною</a:t>
            </a:r>
            <a:r>
              <a:rPr lang="ru-RU" sz="4000" dirty="0" smtClean="0"/>
              <a:t> </a:t>
            </a:r>
            <a:r>
              <a:rPr lang="ru-RU" sz="4000" dirty="0" err="1" smtClean="0"/>
              <a:t>частиною</a:t>
            </a:r>
            <a:r>
              <a:rPr lang="ru-RU" sz="4000" dirty="0" smtClean="0"/>
              <a:t> міжнародних </a:t>
            </a:r>
            <a:r>
              <a:rPr lang="ru-RU" sz="4000" dirty="0" err="1" smtClean="0"/>
              <a:t>товарних</a:t>
            </a:r>
            <a:r>
              <a:rPr lang="ru-RU" sz="4000" dirty="0" smtClean="0"/>
              <a:t> і </a:t>
            </a:r>
            <a:r>
              <a:rPr lang="ru-RU" sz="4000" dirty="0" err="1" smtClean="0"/>
              <a:t>фінансових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ринків</a:t>
            </a:r>
            <a:r>
              <a:rPr lang="ru-RU" sz="4000" dirty="0" smtClean="0"/>
              <a:t>. </a:t>
            </a:r>
            <a:r>
              <a:rPr lang="ru-RU" sz="4000" dirty="0" err="1" smtClean="0"/>
              <a:t>Сучасний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біржовий</a:t>
            </a:r>
            <a:r>
              <a:rPr lang="ru-RU" sz="4000" dirty="0" smtClean="0"/>
              <a:t> </a:t>
            </a:r>
            <a:r>
              <a:rPr lang="ru-RU" sz="4000" dirty="0" err="1" smtClean="0"/>
              <a:t>ринок</a:t>
            </a:r>
            <a:r>
              <a:rPr lang="ru-RU" sz="4000" dirty="0" smtClean="0"/>
              <a:t> в </a:t>
            </a:r>
            <a:r>
              <a:rPr lang="ru-RU" sz="4000" dirty="0" err="1" smtClean="0"/>
              <a:t>цілому</a:t>
            </a:r>
            <a:r>
              <a:rPr lang="ru-RU" sz="4000" dirty="0" smtClean="0"/>
              <a:t>  – </a:t>
            </a:r>
            <a:r>
              <a:rPr lang="ru-RU" sz="4000" dirty="0" err="1" smtClean="0"/>
              <a:t>це</a:t>
            </a:r>
            <a:r>
              <a:rPr lang="ru-RU" sz="4000" dirty="0" smtClean="0"/>
              <a:t> результат </a:t>
            </a:r>
            <a:r>
              <a:rPr lang="ru-RU" sz="4000" dirty="0" err="1" smtClean="0"/>
              <a:t>довготривалої</a:t>
            </a:r>
            <a:r>
              <a:rPr lang="ru-RU" sz="4000" dirty="0" smtClean="0"/>
              <a:t> </a:t>
            </a:r>
            <a:r>
              <a:rPr lang="ru-RU" sz="4000" dirty="0" err="1" smtClean="0"/>
              <a:t>еволюції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оптової</a:t>
            </a:r>
            <a:r>
              <a:rPr lang="ru-RU" sz="4000" dirty="0" smtClean="0"/>
              <a:t> до </a:t>
            </a:r>
            <a:r>
              <a:rPr lang="ru-RU" sz="4000" dirty="0" err="1" smtClean="0"/>
              <a:t>організованої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форми</a:t>
            </a:r>
            <a:r>
              <a:rPr lang="ru-RU" sz="4000" dirty="0" smtClean="0"/>
              <a:t> </a:t>
            </a:r>
            <a:r>
              <a:rPr lang="ru-RU" sz="4000" dirty="0" err="1" smtClean="0"/>
              <a:t>торгівлі</a:t>
            </a:r>
            <a:r>
              <a:rPr lang="ru-RU" sz="4000" dirty="0" smtClean="0"/>
              <a:t>. Тому </a:t>
            </a:r>
            <a:r>
              <a:rPr lang="ru-RU" sz="4000" dirty="0" err="1" smtClean="0"/>
              <a:t>процес</a:t>
            </a:r>
            <a:r>
              <a:rPr lang="ru-RU" sz="4000" dirty="0" smtClean="0"/>
              <a:t> </a:t>
            </a:r>
            <a:r>
              <a:rPr lang="ru-RU" sz="4000" dirty="0" err="1" smtClean="0"/>
              <a:t>становлення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біржового</a:t>
            </a:r>
            <a:r>
              <a:rPr lang="ru-RU" sz="4000" dirty="0" smtClean="0"/>
              <a:t> ринку в </a:t>
            </a:r>
            <a:r>
              <a:rPr lang="ru-RU" sz="4000" dirty="0" err="1" smtClean="0"/>
              <a:t>розвинених</a:t>
            </a:r>
            <a:r>
              <a:rPr lang="ru-RU" sz="4000" dirty="0" smtClean="0"/>
              <a:t> </a:t>
            </a:r>
            <a:r>
              <a:rPr lang="ru-RU" sz="4000" dirty="0" err="1" smtClean="0"/>
              <a:t>країнах</a:t>
            </a:r>
            <a:r>
              <a:rPr lang="ru-RU" sz="4000" dirty="0" smtClean="0"/>
              <a:t> </a:t>
            </a:r>
            <a:r>
              <a:rPr lang="ru-RU" sz="4000" dirty="0" err="1" smtClean="0"/>
              <a:t>нараховує</a:t>
            </a:r>
            <a:r>
              <a:rPr lang="ru-RU" sz="4000" dirty="0" smtClean="0"/>
              <a:t> </a:t>
            </a:r>
            <a:r>
              <a:rPr lang="ru-RU" sz="4000" dirty="0" err="1" smtClean="0"/>
              <a:t>багатовікову</a:t>
            </a:r>
            <a:r>
              <a:rPr lang="ru-RU" sz="4000" dirty="0" smtClean="0"/>
              <a:t> </a:t>
            </a:r>
            <a:r>
              <a:rPr lang="ru-RU" sz="4000" dirty="0" err="1" smtClean="0"/>
              <a:t>історію</a:t>
            </a:r>
            <a:r>
              <a:rPr lang="ru-RU" sz="4000" dirty="0" smtClean="0"/>
              <a:t>, </a:t>
            </a:r>
            <a:r>
              <a:rPr lang="ru-RU" sz="4000" dirty="0" err="1" smtClean="0"/>
              <a:t>розвиток</a:t>
            </a:r>
            <a:r>
              <a:rPr lang="ru-RU" sz="4000" dirty="0" smtClean="0"/>
              <a:t>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становлення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його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пов’язані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поетапним</a:t>
            </a:r>
            <a:r>
              <a:rPr lang="ru-RU" sz="4000" dirty="0" smtClean="0"/>
              <a:t> </a:t>
            </a:r>
            <a:r>
              <a:rPr lang="ru-RU" sz="4000" dirty="0" err="1" smtClean="0"/>
              <a:t>виникненням</a:t>
            </a:r>
            <a:r>
              <a:rPr lang="ru-RU" sz="4000" dirty="0" smtClean="0"/>
              <a:t> </a:t>
            </a:r>
            <a:r>
              <a:rPr lang="ru-RU" sz="4000" dirty="0" err="1" smtClean="0"/>
              <a:t>різних</a:t>
            </a:r>
            <a:r>
              <a:rPr lang="ru-RU" sz="4000" dirty="0" smtClean="0"/>
              <a:t> форм </a:t>
            </a:r>
            <a:r>
              <a:rPr lang="ru-RU" sz="4000" dirty="0" err="1" smtClean="0"/>
              <a:t>оптової</a:t>
            </a:r>
            <a:r>
              <a:rPr lang="ru-RU" sz="4000" dirty="0" smtClean="0"/>
              <a:t> </a:t>
            </a:r>
            <a:r>
              <a:rPr lang="ru-RU" sz="4000" dirty="0" err="1" smtClean="0"/>
              <a:t>торгівлі</a:t>
            </a:r>
            <a:r>
              <a:rPr lang="ru-RU" sz="4000" dirty="0" smtClean="0"/>
              <a:t>.</a:t>
            </a:r>
          </a:p>
          <a:p>
            <a:endParaRPr lang="ru-RU" sz="4000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33478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334786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332656"/>
            <a:ext cx="8229600" cy="504056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1.1. Поняття ринку деривативів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62050"/>
            <a:ext cx="6400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9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159</TotalTime>
  <Words>139</Words>
  <Application>Microsoft Office PowerPoint</Application>
  <PresentationFormat>Екран (4:3)</PresentationFormat>
  <Paragraphs>32</Paragraphs>
  <Slides>37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37</vt:i4>
      </vt:variant>
    </vt:vector>
  </HeadingPairs>
  <TitlesOfParts>
    <vt:vector size="41" baseType="lpstr">
      <vt:lpstr>Georgia</vt:lpstr>
      <vt:lpstr>Trebuchet MS</vt:lpstr>
      <vt:lpstr>Wingdings 2</vt:lpstr>
      <vt:lpstr>Городская</vt:lpstr>
      <vt:lpstr>ОСНОВИ СГ ФЮЧЕРСНОЇ ТОРГІВЛІ</vt:lpstr>
      <vt:lpstr>Ключові слова:</vt:lpstr>
      <vt:lpstr>Презентація PowerPoint</vt:lpstr>
      <vt:lpstr>2.1. Економічна сутність строкових біржових інструментів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Сучасні біржі мають понад п’ятивікову історію. У своєму розвитку вони пройшли ряд етапів – від звичайних форм оптового до сучасного ринку інструментів фінансової інженерії, у процесі яких змінювався характер угод, їх економічна сутність та організаційна структура (рис. 1,2). </vt:lpstr>
      <vt:lpstr>Роль деривативів у ринковій економіці.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LECTION 1. The history of stock exchange market</dc:title>
  <dc:creator>Коля</dc:creator>
  <cp:lastModifiedBy>Користувач Windows</cp:lastModifiedBy>
  <cp:revision>9</cp:revision>
  <dcterms:modified xsi:type="dcterms:W3CDTF">2022-09-13T14:04:35Z</dcterms:modified>
</cp:coreProperties>
</file>