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0" r:id="rId4"/>
    <p:sldId id="277" r:id="rId5"/>
    <p:sldId id="287" r:id="rId6"/>
    <p:sldId id="278" r:id="rId7"/>
    <p:sldId id="286" r:id="rId8"/>
    <p:sldId id="288" r:id="rId9"/>
    <p:sldId id="289" r:id="rId10"/>
    <p:sldId id="281" r:id="rId11"/>
    <p:sldId id="282" r:id="rId12"/>
    <p:sldId id="284" r:id="rId13"/>
    <p:sldId id="285" r:id="rId14"/>
    <p:sldId id="283" r:id="rId15"/>
    <p:sldId id="276" r:id="rId1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878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933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659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5416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4906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3500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3846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3184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7039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 rtlCol="0">
            <a:normAutofit/>
          </a:bodyPr>
          <a:lstStyle/>
          <a:p>
            <a:pPr lvl="0"/>
            <a:endParaRPr lang="en-GB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BBA1A-7107-4FE3-A39E-43A6D8254FA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34659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270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608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882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779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644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605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13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92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280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2672" y="2018252"/>
            <a:ext cx="11090495" cy="2677648"/>
          </a:xfrm>
        </p:spPr>
        <p:txBody>
          <a:bodyPr/>
          <a:lstStyle/>
          <a:p>
            <a:pPr algn="ctr"/>
            <a:r>
              <a:rPr lang="uk-UA" sz="4400" dirty="0" smtClean="0"/>
              <a:t>Сільськогосподарське хеджування </a:t>
            </a:r>
            <a:br>
              <a:rPr lang="uk-UA" sz="4400" dirty="0" smtClean="0"/>
            </a:br>
            <a:r>
              <a:rPr lang="uk-UA" sz="4400" dirty="0" smtClean="0"/>
              <a:t>курс лекцій</a:t>
            </a:r>
            <a:br>
              <a:rPr lang="uk-UA" sz="4400" dirty="0" smtClean="0"/>
            </a:br>
            <a:r>
              <a:rPr lang="uk-UA" sz="4400" dirty="0" smtClean="0"/>
              <a:t>Лекція 4. Базис і його роль у хеджуванні</a:t>
            </a:r>
            <a:endParaRPr lang="uk-UA" sz="44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Лектор: ЯВОРСЬКА ВАЛЕНТИНА ОЛЕКСАНДРІВНА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Доцент кафедри організації підприємництва та біржової діяльності</a:t>
            </a:r>
            <a:endParaRPr lang="uk-U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274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542" y="1258431"/>
            <a:ext cx="9864156" cy="4446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051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862" y="266700"/>
            <a:ext cx="829627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39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0773" y="295275"/>
            <a:ext cx="6484450" cy="656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10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1553" y="236348"/>
            <a:ext cx="5738765" cy="662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60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50614" y="1656784"/>
            <a:ext cx="11072387" cy="398327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Солодкий М.О.,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Резнік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Н.П., Яворська В.О. Основи біржової діяльності: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посіб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Київ: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Компринт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, 2017. 450 с.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Солодкий М.О. Біржовий товарний ринок :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посіб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Київ: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Компринт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, 2017. − 576 с.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Солодкий М.О. Біржовий ринок: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посіб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Kиїв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: Аграрна освіта, 2012. 565 с.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Сохацька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О.М. Біржова справа: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навч.посіб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Тернопіль: Карт-бланш, 2008. 632с.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Дегтярева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О.И.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Биржевое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дело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учеб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Москва: Магистр-M.,2007. С. 286-310.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Деривативы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Курс для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начинающих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Москва: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Альпина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Паблишер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, 2012. 200с.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Коннолли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К. Б. Покупка и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продажа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волатильности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Москва: ЧК «Атлантика», 2016. 264с.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Эррера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С.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Торговля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фьючерсами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опционами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рынке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энергоносителей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Москва: ЗАО «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Олимп-Бизнес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», 2013. 304с.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Навчальний курс з використання товарних ф’ючерсів. Київ: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Кемонікс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Інтереншинал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, 1996. 450с.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571500" algn="l"/>
                <a:tab pos="685800" algn="l"/>
                <a:tab pos="800100" algn="l"/>
              </a:tabLst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СМЕ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Group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. Управління ціновими ризиками.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Kиїв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: USAID, 2012. 232с</a:t>
            </a:r>
            <a:r>
              <a:rPr lang="uk-UA" sz="1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uk-UA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3054620" y="622008"/>
            <a:ext cx="5430910" cy="507831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Список використаних те рекомендованих джерел:</a:t>
            </a: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299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109" y="3083125"/>
            <a:ext cx="8761413" cy="706964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Дякую за увагу!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81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3038946" y="2598066"/>
            <a:ext cx="6096000" cy="25853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Термінологічні поняття.</a:t>
            </a:r>
            <a:endParaRPr lang="uk-UA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1.2. Історичні передумови формування біржового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ринку товарних деривативів.</a:t>
            </a:r>
            <a:endParaRPr lang="uk-UA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1.3. Функції біржового ринку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товарних деривативів в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контексті економічної глобалізації.</a:t>
            </a:r>
            <a:endParaRPr lang="uk-UA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562" y="959667"/>
            <a:ext cx="8524875" cy="439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2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725" y="460130"/>
            <a:ext cx="8349087" cy="641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6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719" y="502331"/>
            <a:ext cx="7254184" cy="607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05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1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uk-UA" altLang="uk-UA" dirty="0">
                <a:solidFill>
                  <a:schemeClr val="bg1"/>
                </a:solidFill>
              </a:rPr>
              <a:t>Розрахунки базису</a:t>
            </a:r>
            <a:r>
              <a:rPr lang="en-US" altLang="uk-UA" dirty="0">
                <a:solidFill>
                  <a:schemeClr val="bg1"/>
                </a:solidFill>
              </a:rPr>
              <a:t/>
            </a:r>
            <a:br>
              <a:rPr lang="en-US" altLang="uk-UA" dirty="0">
                <a:solidFill>
                  <a:schemeClr val="bg1"/>
                </a:solidFill>
              </a:rPr>
            </a:br>
            <a:endParaRPr lang="ru-RU" altLang="uk-UA" dirty="0">
              <a:solidFill>
                <a:schemeClr val="bg1"/>
              </a:solidFill>
            </a:endParaRPr>
          </a:p>
        </p:txBody>
      </p:sp>
      <p:graphicFrame>
        <p:nvGraphicFramePr>
          <p:cNvPr id="11318" name="Group 5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43894444"/>
              </p:ext>
            </p:extLst>
          </p:nvPr>
        </p:nvGraphicFramePr>
        <p:xfrm>
          <a:off x="2209800" y="1981200"/>
          <a:ext cx="7772400" cy="4541838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6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350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                                         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Corn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Feeder Cattle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69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Local Cash Price (spot)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$2.83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$72.36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699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Less </a:t>
                      </a: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Futures Market Price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$2.96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$70.98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69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----------------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-------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-------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169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Basis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-$0.13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$1.38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414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753" y="697117"/>
            <a:ext cx="7288616" cy="5445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768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89" y="692150"/>
            <a:ext cx="7337425" cy="527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431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783276"/>
              </p:ext>
            </p:extLst>
          </p:nvPr>
        </p:nvGraphicFramePr>
        <p:xfrm>
          <a:off x="1343936" y="1398676"/>
          <a:ext cx="9788808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468">
                  <a:extLst>
                    <a:ext uri="{9D8B030D-6E8A-4147-A177-3AD203B41FA5}">
                      <a16:colId xmlns:a16="http://schemas.microsoft.com/office/drawing/2014/main" val="4047356682"/>
                    </a:ext>
                  </a:extLst>
                </a:gridCol>
                <a:gridCol w="1631468">
                  <a:extLst>
                    <a:ext uri="{9D8B030D-6E8A-4147-A177-3AD203B41FA5}">
                      <a16:colId xmlns:a16="http://schemas.microsoft.com/office/drawing/2014/main" val="3361722211"/>
                    </a:ext>
                  </a:extLst>
                </a:gridCol>
                <a:gridCol w="1286934">
                  <a:extLst>
                    <a:ext uri="{9D8B030D-6E8A-4147-A177-3AD203B41FA5}">
                      <a16:colId xmlns:a16="http://schemas.microsoft.com/office/drawing/2014/main" val="3236256062"/>
                    </a:ext>
                  </a:extLst>
                </a:gridCol>
                <a:gridCol w="1683944">
                  <a:extLst>
                    <a:ext uri="{9D8B030D-6E8A-4147-A177-3AD203B41FA5}">
                      <a16:colId xmlns:a16="http://schemas.microsoft.com/office/drawing/2014/main" val="356575257"/>
                    </a:ext>
                  </a:extLst>
                </a:gridCol>
                <a:gridCol w="1874068">
                  <a:extLst>
                    <a:ext uri="{9D8B030D-6E8A-4147-A177-3AD203B41FA5}">
                      <a16:colId xmlns:a16="http://schemas.microsoft.com/office/drawing/2014/main" val="2143809517"/>
                    </a:ext>
                  </a:extLst>
                </a:gridCol>
                <a:gridCol w="1680926">
                  <a:extLst>
                    <a:ext uri="{9D8B030D-6E8A-4147-A177-3AD203B41FA5}">
                      <a16:colId xmlns:a16="http://schemas.microsoft.com/office/drawing/2014/main" val="387328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Спотова</a:t>
                      </a:r>
                      <a:r>
                        <a:rPr lang="uk-UA" baseline="0" dirty="0" smtClean="0"/>
                        <a:t> ціна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Ф'ючерсна ціна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Базис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Зміна базису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Довге хеджування (покупець)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Коротке хеджування (продавець)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015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125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955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130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посилення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Базисний збиток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Базисний прибуток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426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25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125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140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128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послаблення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Базисний прибуток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Базисний збиток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648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513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957230"/>
                  </a:ext>
                </a:extLst>
              </a:tr>
            </a:tbl>
          </a:graphicData>
        </a:graphic>
      </p:graphicFrame>
      <p:sp>
        <p:nvSpPr>
          <p:cNvPr id="3" name="Rectangle 51"/>
          <p:cNvSpPr txBox="1">
            <a:spLocks noChangeArrowheads="1"/>
          </p:cNvSpPr>
          <p:nvPr/>
        </p:nvSpPr>
        <p:spPr>
          <a:xfrm>
            <a:off x="769545" y="156927"/>
            <a:ext cx="10363200" cy="1143000"/>
          </a:xfrm>
          <a:prstGeom prst="rect">
            <a:avLst/>
          </a:prstGeom>
          <a:solidFill>
            <a:schemeClr val="accent2"/>
          </a:solidFill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uk-UA" altLang="uk-UA" dirty="0" smtClean="0">
                <a:solidFill>
                  <a:schemeClr val="bg1"/>
                </a:solidFill>
              </a:rPr>
              <a:t>Приклад 1 (Нормальний ринок)</a:t>
            </a:r>
            <a:endParaRPr lang="ru-RU" alt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095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360059"/>
              </p:ext>
            </p:extLst>
          </p:nvPr>
        </p:nvGraphicFramePr>
        <p:xfrm>
          <a:off x="1343936" y="1398676"/>
          <a:ext cx="9788808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468">
                  <a:extLst>
                    <a:ext uri="{9D8B030D-6E8A-4147-A177-3AD203B41FA5}">
                      <a16:colId xmlns:a16="http://schemas.microsoft.com/office/drawing/2014/main" val="4047356682"/>
                    </a:ext>
                  </a:extLst>
                </a:gridCol>
                <a:gridCol w="1631468">
                  <a:extLst>
                    <a:ext uri="{9D8B030D-6E8A-4147-A177-3AD203B41FA5}">
                      <a16:colId xmlns:a16="http://schemas.microsoft.com/office/drawing/2014/main" val="3361722211"/>
                    </a:ext>
                  </a:extLst>
                </a:gridCol>
                <a:gridCol w="1286934">
                  <a:extLst>
                    <a:ext uri="{9D8B030D-6E8A-4147-A177-3AD203B41FA5}">
                      <a16:colId xmlns:a16="http://schemas.microsoft.com/office/drawing/2014/main" val="3236256062"/>
                    </a:ext>
                  </a:extLst>
                </a:gridCol>
                <a:gridCol w="1683944">
                  <a:extLst>
                    <a:ext uri="{9D8B030D-6E8A-4147-A177-3AD203B41FA5}">
                      <a16:colId xmlns:a16="http://schemas.microsoft.com/office/drawing/2014/main" val="356575257"/>
                    </a:ext>
                  </a:extLst>
                </a:gridCol>
                <a:gridCol w="1874068">
                  <a:extLst>
                    <a:ext uri="{9D8B030D-6E8A-4147-A177-3AD203B41FA5}">
                      <a16:colId xmlns:a16="http://schemas.microsoft.com/office/drawing/2014/main" val="2143809517"/>
                    </a:ext>
                  </a:extLst>
                </a:gridCol>
                <a:gridCol w="1680926">
                  <a:extLst>
                    <a:ext uri="{9D8B030D-6E8A-4147-A177-3AD203B41FA5}">
                      <a16:colId xmlns:a16="http://schemas.microsoft.com/office/drawing/2014/main" val="3873282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Спотова</a:t>
                      </a:r>
                      <a:r>
                        <a:rPr lang="uk-UA" baseline="0" dirty="0" smtClean="0"/>
                        <a:t> ціна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Ф'ючерсна ціна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Базис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Зміна базису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Довге хеджування (покупець)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Коротке хеджування (продавець)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015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141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955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143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послаблення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Базисний прибуток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Базисний збиток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426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250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141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140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150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посилення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Базисний збиток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Базисний прибуток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648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513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957230"/>
                  </a:ext>
                </a:extLst>
              </a:tr>
            </a:tbl>
          </a:graphicData>
        </a:graphic>
      </p:graphicFrame>
      <p:sp>
        <p:nvSpPr>
          <p:cNvPr id="3" name="Rectangle 51"/>
          <p:cNvSpPr txBox="1">
            <a:spLocks noChangeArrowheads="1"/>
          </p:cNvSpPr>
          <p:nvPr/>
        </p:nvSpPr>
        <p:spPr>
          <a:xfrm>
            <a:off x="769545" y="156927"/>
            <a:ext cx="10363200" cy="1143000"/>
          </a:xfrm>
          <a:prstGeom prst="rect">
            <a:avLst/>
          </a:prstGeom>
          <a:solidFill>
            <a:schemeClr val="accent2"/>
          </a:solidFill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uk-UA" altLang="uk-UA" dirty="0" smtClean="0">
                <a:solidFill>
                  <a:schemeClr val="bg1"/>
                </a:solidFill>
              </a:rPr>
              <a:t>Приклад 1 (Перевернутий ринок)</a:t>
            </a:r>
            <a:endParaRPr lang="ru-RU" alt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454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64</TotalTime>
  <Words>206</Words>
  <Application>Microsoft Office PowerPoint</Application>
  <PresentationFormat>Широкий екран</PresentationFormat>
  <Paragraphs>89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Зал засідань</vt:lpstr>
      <vt:lpstr>Сільськогосподарське хеджування  курс лекцій Лекція 4. Базис і його роль у хеджуванні</vt:lpstr>
      <vt:lpstr>Презентація PowerPoint</vt:lpstr>
      <vt:lpstr>Презентація PowerPoint</vt:lpstr>
      <vt:lpstr>Презентація PowerPoint</vt:lpstr>
      <vt:lpstr>Розрахунки базису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Сільськогосподарське хеджування  курс лекцій Лекція 1. Біржовий ринок товарних деривативів</dc:title>
  <dc:creator>Користувач Windows</dc:creator>
  <cp:lastModifiedBy>Користувач Windows</cp:lastModifiedBy>
  <cp:revision>9</cp:revision>
  <dcterms:created xsi:type="dcterms:W3CDTF">2021-01-23T06:04:21Z</dcterms:created>
  <dcterms:modified xsi:type="dcterms:W3CDTF">2022-09-13T14:09:16Z</dcterms:modified>
</cp:coreProperties>
</file>