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80" r:id="rId4"/>
    <p:sldId id="277" r:id="rId5"/>
    <p:sldId id="287" r:id="rId6"/>
    <p:sldId id="278" r:id="rId7"/>
    <p:sldId id="286" r:id="rId8"/>
    <p:sldId id="288" r:id="rId9"/>
    <p:sldId id="289" r:id="rId10"/>
    <p:sldId id="281" r:id="rId11"/>
    <p:sldId id="282" r:id="rId12"/>
    <p:sldId id="284" r:id="rId13"/>
    <p:sldId id="285" r:id="rId14"/>
    <p:sldId id="283" r:id="rId15"/>
    <p:sldId id="276" r:id="rId1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38782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09339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96592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75416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14906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535001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638467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31842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470393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 rtlCol="0">
            <a:normAutofit/>
          </a:bodyPr>
          <a:lstStyle/>
          <a:p>
            <a:pPr lvl="0"/>
            <a:endParaRPr lang="en-GB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BBA1A-7107-4FE3-A39E-43A6D8254FA1}" type="slidenum">
              <a:rPr lang="ru-RU" altLang="uk-UA"/>
              <a:pPr>
                <a:defRPr/>
              </a:pPr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346593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92704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96081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38829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87792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96447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36055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8132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7920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0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92805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2672" y="2018252"/>
            <a:ext cx="11090495" cy="2677648"/>
          </a:xfrm>
        </p:spPr>
        <p:txBody>
          <a:bodyPr/>
          <a:lstStyle/>
          <a:p>
            <a:pPr algn="ctr"/>
            <a:r>
              <a:rPr lang="uk-UA" sz="4400" dirty="0" smtClean="0"/>
              <a:t>Сільськогосподарське хеджування </a:t>
            </a:r>
            <a:br>
              <a:rPr lang="uk-UA" sz="4400" dirty="0" smtClean="0"/>
            </a:br>
            <a:r>
              <a:rPr lang="uk-UA" sz="4400" dirty="0" smtClean="0"/>
              <a:t>курс лекцій</a:t>
            </a:r>
            <a:br>
              <a:rPr lang="uk-UA" sz="4400" dirty="0" smtClean="0"/>
            </a:br>
            <a:r>
              <a:rPr lang="uk-UA" sz="4400" dirty="0" smtClean="0"/>
              <a:t>Лекція 4. Базис і його роль у хеджуванні</a:t>
            </a:r>
            <a:endParaRPr lang="uk-UA" sz="4400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chemeClr val="bg1"/>
                </a:solidFill>
              </a:rPr>
              <a:t>Лектор: ЯВОРСЬКА ВАЛЕНТИНА ОЛЕКСАНДРІВНА</a:t>
            </a:r>
          </a:p>
          <a:p>
            <a:pPr algn="ctr"/>
            <a:r>
              <a:rPr lang="uk-UA" b="1" dirty="0" smtClean="0">
                <a:solidFill>
                  <a:schemeClr val="bg1"/>
                </a:solidFill>
              </a:rPr>
              <a:t>Доцент кафедри організації підприємництва та біржової діяльності</a:t>
            </a:r>
            <a:endParaRPr lang="uk-UA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274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9542" y="1258431"/>
            <a:ext cx="9864156" cy="4446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051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7862" y="266700"/>
            <a:ext cx="8296275" cy="632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239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0773" y="295275"/>
            <a:ext cx="6484450" cy="656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105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1553" y="236348"/>
            <a:ext cx="5738765" cy="6621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60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950614" y="1656784"/>
            <a:ext cx="11072387" cy="398327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  <a:tabLst>
                <a:tab pos="571500" algn="l"/>
                <a:tab pos="685800" algn="l"/>
                <a:tab pos="800100" algn="l"/>
              </a:tabLst>
            </a:pP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Солодкий М.О.,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Резнік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 Н.П., Яворська В.О. Основи біржової діяльності: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навч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посіб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. Київ: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Компринт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, 2017. 450 с.</a:t>
            </a:r>
            <a:endParaRPr lang="uk-UA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  <a:tabLst>
                <a:tab pos="571500" algn="l"/>
                <a:tab pos="685800" algn="l"/>
                <a:tab pos="800100" algn="l"/>
              </a:tabLst>
            </a:pP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Солодкий М.О. Біржовий товарний ринок :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навч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посіб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. Київ: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Компринт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, 2017. − 576 с.</a:t>
            </a:r>
            <a:endParaRPr lang="uk-UA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  <a:tabLst>
                <a:tab pos="571500" algn="l"/>
                <a:tab pos="685800" algn="l"/>
                <a:tab pos="800100" algn="l"/>
              </a:tabLst>
            </a:pP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Солодкий М.О. Біржовий ринок: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навч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посіб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Kиїв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: Аграрна освіта, 2012. 565 с.</a:t>
            </a:r>
            <a:endParaRPr lang="uk-UA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  <a:tabLst>
                <a:tab pos="571500" algn="l"/>
                <a:tab pos="685800" algn="l"/>
                <a:tab pos="800100" algn="l"/>
              </a:tabLst>
            </a:pP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Сохацька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 О.М. Біржова справа: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навч.посіб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. Тернопіль: Карт-бланш, 2008. 632с.</a:t>
            </a:r>
            <a:endParaRPr lang="uk-UA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  <a:tabLst>
                <a:tab pos="571500" algn="l"/>
                <a:tab pos="685800" algn="l"/>
                <a:tab pos="800100" algn="l"/>
              </a:tabLst>
            </a:pP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Дегтярева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 О.И.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Биржевое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дело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учеб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. Москва: Магистр-M.,2007. С. 286-310.</a:t>
            </a:r>
            <a:endParaRPr lang="uk-UA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  <a:tabLst>
                <a:tab pos="571500" algn="l"/>
                <a:tab pos="685800" algn="l"/>
                <a:tab pos="800100" algn="l"/>
              </a:tabLst>
            </a:pP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Деривативы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. Курс для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начинающих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. Москва: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Альпина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Паблишер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, 2012. 200с.</a:t>
            </a:r>
            <a:endParaRPr lang="uk-UA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  <a:tabLst>
                <a:tab pos="571500" algn="l"/>
                <a:tab pos="685800" algn="l"/>
                <a:tab pos="800100" algn="l"/>
              </a:tabLst>
            </a:pP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Коннолли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 К. Б. Покупка и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продажа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волатильности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. Москва: ЧК «Атлантика», 2016. 264с.</a:t>
            </a:r>
            <a:endParaRPr lang="uk-UA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  <a:tabLst>
                <a:tab pos="571500" algn="l"/>
                <a:tab pos="685800" algn="l"/>
                <a:tab pos="800100" algn="l"/>
              </a:tabLst>
            </a:pP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Эррера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 С.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Торговля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фьючерсами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 и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опционами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 на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рынке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энергоносителей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. Москва: ЗАО «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Олимп-Бизнес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», 2013. 304с.</a:t>
            </a:r>
            <a:endParaRPr lang="uk-UA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  <a:tabLst>
                <a:tab pos="571500" algn="l"/>
                <a:tab pos="685800" algn="l"/>
                <a:tab pos="800100" algn="l"/>
              </a:tabLst>
            </a:pP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Навчальний курс з використання товарних ф’ючерсів. Київ: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Кемонікс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Інтереншинал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, 1996. 450с.</a:t>
            </a:r>
            <a:endParaRPr lang="uk-UA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  <a:tabLst>
                <a:tab pos="571500" algn="l"/>
                <a:tab pos="685800" algn="l"/>
                <a:tab pos="800100" algn="l"/>
              </a:tabLst>
            </a:pP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СМЕ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Group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. Управління ціновими ризиками.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Kиїв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: USAID, 2012. 232с</a:t>
            </a:r>
            <a:r>
              <a:rPr lang="uk-UA" sz="1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uk-UA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uk-UA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кутник 2"/>
          <p:cNvSpPr/>
          <p:nvPr/>
        </p:nvSpPr>
        <p:spPr>
          <a:xfrm>
            <a:off x="3054620" y="622008"/>
            <a:ext cx="5430910" cy="507831"/>
          </a:xfrm>
          <a:prstGeom prst="rect">
            <a:avLst/>
          </a:prstGeom>
          <a:solidFill>
            <a:schemeClr val="accent2"/>
          </a:solidFill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Список використаних те рекомендованих джерел:</a:t>
            </a:r>
            <a:endParaRPr lang="uk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2998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9109" y="3083125"/>
            <a:ext cx="8761413" cy="706964"/>
          </a:xfr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Дякую за увагу!</a:t>
            </a: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281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3038946" y="2598066"/>
            <a:ext cx="6096000" cy="258532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indent="540385"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..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Термінологічні поняття.</a:t>
            </a:r>
            <a:endParaRPr lang="uk-UA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1.2. Історичні передумови формування біржового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ринку товарних деривативів.</a:t>
            </a:r>
            <a:endParaRPr lang="uk-UA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1.3. Функції біржового ринку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товарних деривативів в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контексті економічної глобалізації.</a:t>
            </a:r>
            <a:endParaRPr lang="uk-UA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uk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3562" y="959667"/>
            <a:ext cx="8524875" cy="439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127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9725" y="460130"/>
            <a:ext cx="8349087" cy="6416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6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0719" y="502331"/>
            <a:ext cx="7254184" cy="6070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059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1"/>
          <p:cNvSpPr>
            <a:spLocks noGrp="1" noChangeArrowheads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uk-UA" altLang="uk-UA" dirty="0">
                <a:solidFill>
                  <a:schemeClr val="bg1"/>
                </a:solidFill>
              </a:rPr>
              <a:t>Розрахунки базису</a:t>
            </a:r>
            <a:r>
              <a:rPr lang="en-US" altLang="uk-UA" dirty="0">
                <a:solidFill>
                  <a:schemeClr val="bg1"/>
                </a:solidFill>
              </a:rPr>
              <a:t/>
            </a:r>
            <a:br>
              <a:rPr lang="en-US" altLang="uk-UA" dirty="0">
                <a:solidFill>
                  <a:schemeClr val="bg1"/>
                </a:solidFill>
              </a:rPr>
            </a:br>
            <a:endParaRPr lang="ru-RU" altLang="uk-UA" dirty="0">
              <a:solidFill>
                <a:schemeClr val="bg1"/>
              </a:solidFill>
            </a:endParaRPr>
          </a:p>
        </p:txBody>
      </p:sp>
      <p:graphicFrame>
        <p:nvGraphicFramePr>
          <p:cNvPr id="11318" name="Group 5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043894444"/>
              </p:ext>
            </p:extLst>
          </p:nvPr>
        </p:nvGraphicFramePr>
        <p:xfrm>
          <a:off x="2209800" y="1981200"/>
          <a:ext cx="7772400" cy="4541838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6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5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71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3504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                                                  </a:t>
                      </a:r>
                    </a:p>
                  </a:txBody>
                  <a:tcPr marT="45721" marB="45721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Corn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1" marB="4572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Feeder Cattle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1" marB="4572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169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T="45721" marB="45721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Local Cash Price (spot)</a:t>
                      </a:r>
                    </a:p>
                  </a:txBody>
                  <a:tcPr marT="45721" marB="4572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$2.83</a:t>
                      </a:r>
                    </a:p>
                  </a:txBody>
                  <a:tcPr marT="45721" marB="4572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$72.36</a:t>
                      </a:r>
                    </a:p>
                  </a:txBody>
                  <a:tcPr marT="45721" marB="45721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1699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Less </a:t>
                      </a:r>
                    </a:p>
                  </a:txBody>
                  <a:tcPr marT="45721" marB="45721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Futures Market Price</a:t>
                      </a:r>
                    </a:p>
                  </a:txBody>
                  <a:tcPr marT="45721" marB="4572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$2.96</a:t>
                      </a:r>
                    </a:p>
                  </a:txBody>
                  <a:tcPr marT="45721" marB="4572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$70.98</a:t>
                      </a:r>
                    </a:p>
                  </a:txBody>
                  <a:tcPr marT="45721" marB="45721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169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T="45721" marB="45721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----------------</a:t>
                      </a:r>
                    </a:p>
                  </a:txBody>
                  <a:tcPr marT="45721" marB="4572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-------</a:t>
                      </a:r>
                    </a:p>
                  </a:txBody>
                  <a:tcPr marT="45721" marB="4572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-------</a:t>
                      </a:r>
                    </a:p>
                  </a:txBody>
                  <a:tcPr marT="45721" marB="45721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169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T="45721" marB="45721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Basis</a:t>
                      </a:r>
                    </a:p>
                  </a:txBody>
                  <a:tcPr marT="45721" marB="4572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-$0.13</a:t>
                      </a:r>
                    </a:p>
                  </a:txBody>
                  <a:tcPr marT="45721" marB="4572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$1.38</a:t>
                      </a:r>
                    </a:p>
                  </a:txBody>
                  <a:tcPr marT="45721" marB="45721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3414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5753" y="697117"/>
            <a:ext cx="7288616" cy="5445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768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589" y="692150"/>
            <a:ext cx="7337425" cy="527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6431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783276"/>
              </p:ext>
            </p:extLst>
          </p:nvPr>
        </p:nvGraphicFramePr>
        <p:xfrm>
          <a:off x="1343936" y="1398676"/>
          <a:ext cx="9788808" cy="404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1468">
                  <a:extLst>
                    <a:ext uri="{9D8B030D-6E8A-4147-A177-3AD203B41FA5}">
                      <a16:colId xmlns:a16="http://schemas.microsoft.com/office/drawing/2014/main" val="4047356682"/>
                    </a:ext>
                  </a:extLst>
                </a:gridCol>
                <a:gridCol w="1631468">
                  <a:extLst>
                    <a:ext uri="{9D8B030D-6E8A-4147-A177-3AD203B41FA5}">
                      <a16:colId xmlns:a16="http://schemas.microsoft.com/office/drawing/2014/main" val="3361722211"/>
                    </a:ext>
                  </a:extLst>
                </a:gridCol>
                <a:gridCol w="1286934">
                  <a:extLst>
                    <a:ext uri="{9D8B030D-6E8A-4147-A177-3AD203B41FA5}">
                      <a16:colId xmlns:a16="http://schemas.microsoft.com/office/drawing/2014/main" val="3236256062"/>
                    </a:ext>
                  </a:extLst>
                </a:gridCol>
                <a:gridCol w="1683944">
                  <a:extLst>
                    <a:ext uri="{9D8B030D-6E8A-4147-A177-3AD203B41FA5}">
                      <a16:colId xmlns:a16="http://schemas.microsoft.com/office/drawing/2014/main" val="356575257"/>
                    </a:ext>
                  </a:extLst>
                </a:gridCol>
                <a:gridCol w="1874068">
                  <a:extLst>
                    <a:ext uri="{9D8B030D-6E8A-4147-A177-3AD203B41FA5}">
                      <a16:colId xmlns:a16="http://schemas.microsoft.com/office/drawing/2014/main" val="2143809517"/>
                    </a:ext>
                  </a:extLst>
                </a:gridCol>
                <a:gridCol w="1680926">
                  <a:extLst>
                    <a:ext uri="{9D8B030D-6E8A-4147-A177-3AD203B41FA5}">
                      <a16:colId xmlns:a16="http://schemas.microsoft.com/office/drawing/2014/main" val="38732820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Спотова</a:t>
                      </a:r>
                      <a:r>
                        <a:rPr lang="uk-UA" baseline="0" dirty="0" smtClean="0"/>
                        <a:t> ціна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Ф'ючерсна ціна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Базис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Зміна базису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Довге хеджування (покупець)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Коротке хеджування (продавець)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015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125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136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-11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39551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130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137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-7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посилення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Базисний збиток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Базисний прибуток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34268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250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125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136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-11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3140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128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141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-13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послаблення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Базисний прибуток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Базисний збиток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648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9513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0957230"/>
                  </a:ext>
                </a:extLst>
              </a:tr>
            </a:tbl>
          </a:graphicData>
        </a:graphic>
      </p:graphicFrame>
      <p:sp>
        <p:nvSpPr>
          <p:cNvPr id="3" name="Rectangle 51"/>
          <p:cNvSpPr txBox="1">
            <a:spLocks noChangeArrowheads="1"/>
          </p:cNvSpPr>
          <p:nvPr/>
        </p:nvSpPr>
        <p:spPr>
          <a:xfrm>
            <a:off x="769545" y="156927"/>
            <a:ext cx="10363200" cy="1143000"/>
          </a:xfrm>
          <a:prstGeom prst="rect">
            <a:avLst/>
          </a:prstGeom>
          <a:solidFill>
            <a:schemeClr val="accent2"/>
          </a:solidFill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uk-UA" altLang="uk-UA" dirty="0" smtClean="0">
                <a:solidFill>
                  <a:schemeClr val="bg1"/>
                </a:solidFill>
              </a:rPr>
              <a:t>Приклад 1 (Нормальний ринок)</a:t>
            </a:r>
            <a:endParaRPr lang="ru-RU" alt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095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360059"/>
              </p:ext>
            </p:extLst>
          </p:nvPr>
        </p:nvGraphicFramePr>
        <p:xfrm>
          <a:off x="1343936" y="1398676"/>
          <a:ext cx="9788808" cy="404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1468">
                  <a:extLst>
                    <a:ext uri="{9D8B030D-6E8A-4147-A177-3AD203B41FA5}">
                      <a16:colId xmlns:a16="http://schemas.microsoft.com/office/drawing/2014/main" val="4047356682"/>
                    </a:ext>
                  </a:extLst>
                </a:gridCol>
                <a:gridCol w="1631468">
                  <a:extLst>
                    <a:ext uri="{9D8B030D-6E8A-4147-A177-3AD203B41FA5}">
                      <a16:colId xmlns:a16="http://schemas.microsoft.com/office/drawing/2014/main" val="3361722211"/>
                    </a:ext>
                  </a:extLst>
                </a:gridCol>
                <a:gridCol w="1286934">
                  <a:extLst>
                    <a:ext uri="{9D8B030D-6E8A-4147-A177-3AD203B41FA5}">
                      <a16:colId xmlns:a16="http://schemas.microsoft.com/office/drawing/2014/main" val="3236256062"/>
                    </a:ext>
                  </a:extLst>
                </a:gridCol>
                <a:gridCol w="1683944">
                  <a:extLst>
                    <a:ext uri="{9D8B030D-6E8A-4147-A177-3AD203B41FA5}">
                      <a16:colId xmlns:a16="http://schemas.microsoft.com/office/drawing/2014/main" val="356575257"/>
                    </a:ext>
                  </a:extLst>
                </a:gridCol>
                <a:gridCol w="1874068">
                  <a:extLst>
                    <a:ext uri="{9D8B030D-6E8A-4147-A177-3AD203B41FA5}">
                      <a16:colId xmlns:a16="http://schemas.microsoft.com/office/drawing/2014/main" val="2143809517"/>
                    </a:ext>
                  </a:extLst>
                </a:gridCol>
                <a:gridCol w="1680926">
                  <a:extLst>
                    <a:ext uri="{9D8B030D-6E8A-4147-A177-3AD203B41FA5}">
                      <a16:colId xmlns:a16="http://schemas.microsoft.com/office/drawing/2014/main" val="38732820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Спотова</a:t>
                      </a:r>
                      <a:r>
                        <a:rPr lang="uk-UA" baseline="0" dirty="0" smtClean="0"/>
                        <a:t> ціна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Ф'ючерсна ціна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Базис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Зміна базису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Довге хеджування (покупець)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Коротке хеджування (продавець)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015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141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135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6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39551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143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139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послаблення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Базисний прибуток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Базисний збиток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34268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250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141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135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6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3140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150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140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посилення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Базисний збиток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Базисний прибуток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648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9513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0957230"/>
                  </a:ext>
                </a:extLst>
              </a:tr>
            </a:tbl>
          </a:graphicData>
        </a:graphic>
      </p:graphicFrame>
      <p:sp>
        <p:nvSpPr>
          <p:cNvPr id="3" name="Rectangle 51"/>
          <p:cNvSpPr txBox="1">
            <a:spLocks noChangeArrowheads="1"/>
          </p:cNvSpPr>
          <p:nvPr/>
        </p:nvSpPr>
        <p:spPr>
          <a:xfrm>
            <a:off x="769545" y="156927"/>
            <a:ext cx="10363200" cy="1143000"/>
          </a:xfrm>
          <a:prstGeom prst="rect">
            <a:avLst/>
          </a:prstGeom>
          <a:solidFill>
            <a:schemeClr val="accent2"/>
          </a:solidFill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uk-UA" altLang="uk-UA" dirty="0" smtClean="0">
                <a:solidFill>
                  <a:schemeClr val="bg1"/>
                </a:solidFill>
              </a:rPr>
              <a:t>Приклад 1 (Перевернутий ринок)</a:t>
            </a:r>
            <a:endParaRPr lang="ru-RU" alt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4544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Зал засідань">
  <a:themeElements>
    <a:clrScheme name="Зал засідань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Зал засідань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Зал засідань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64</TotalTime>
  <Words>206</Words>
  <Application>Microsoft Office PowerPoint</Application>
  <PresentationFormat>Широкий екран</PresentationFormat>
  <Paragraphs>89</Paragraphs>
  <Slides>15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Century Gothic</vt:lpstr>
      <vt:lpstr>Times New Roman</vt:lpstr>
      <vt:lpstr>Wingdings 3</vt:lpstr>
      <vt:lpstr>Зал засідань</vt:lpstr>
      <vt:lpstr>Сільськогосподарське хеджування  курс лекцій Лекція 4. Базис і його роль у хеджуванні</vt:lpstr>
      <vt:lpstr>Презентація PowerPoint</vt:lpstr>
      <vt:lpstr>Презентація PowerPoint</vt:lpstr>
      <vt:lpstr>Презентація PowerPoint</vt:lpstr>
      <vt:lpstr>Розрахунки базису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Дякую за увагу!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Сільськогосподарське хеджування  курс лекцій Лекція 1. Біржовий ринок товарних деривативів</dc:title>
  <dc:creator>Користувач Windows</dc:creator>
  <cp:lastModifiedBy>Користувач Windows</cp:lastModifiedBy>
  <cp:revision>9</cp:revision>
  <dcterms:created xsi:type="dcterms:W3CDTF">2021-01-23T06:04:21Z</dcterms:created>
  <dcterms:modified xsi:type="dcterms:W3CDTF">2022-09-13T14:09:16Z</dcterms:modified>
</cp:coreProperties>
</file>