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0" r:id="rId4"/>
    <p:sldId id="277" r:id="rId5"/>
    <p:sldId id="287" r:id="rId6"/>
    <p:sldId id="278" r:id="rId7"/>
    <p:sldId id="286" r:id="rId8"/>
    <p:sldId id="281" r:id="rId9"/>
    <p:sldId id="284" r:id="rId10"/>
    <p:sldId id="285" r:id="rId11"/>
    <p:sldId id="291" r:id="rId12"/>
    <p:sldId id="295" r:id="rId13"/>
    <p:sldId id="293" r:id="rId14"/>
    <p:sldId id="294" r:id="rId15"/>
    <p:sldId id="276" r:id="rId16"/>
    <p:sldId id="290" r:id="rId17"/>
    <p:sldId id="283"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113878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0D50E950-32F1-41A5-919B-59384878EA5A}" type="datetimeFigureOut">
              <a:rPr lang="uk-UA" smtClean="0"/>
              <a:t>13.09.2022</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420933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409659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smtClean="0"/>
              <a:t>Зразок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387541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421490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50E950-32F1-41A5-919B-59384878EA5A}" type="datetimeFigureOut">
              <a:rPr lang="uk-UA" smtClean="0"/>
              <a:t>13.09.2022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55350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50E950-32F1-41A5-919B-59384878EA5A}" type="datetimeFigureOut">
              <a:rPr lang="uk-UA" smtClean="0"/>
              <a:t>13.09.2022</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106384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2813184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647039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smtClean="0"/>
              <a:t>Образец заголовка</a:t>
            </a:r>
            <a:endParaRPr lang="en-GB"/>
          </a:p>
        </p:txBody>
      </p:sp>
      <p:sp>
        <p:nvSpPr>
          <p:cNvPr id="3" name="Таблица 2"/>
          <p:cNvSpPr>
            <a:spLocks noGrp="1"/>
          </p:cNvSpPr>
          <p:nvPr>
            <p:ph type="tbl" idx="1"/>
          </p:nvPr>
        </p:nvSpPr>
        <p:spPr>
          <a:xfrm>
            <a:off x="914400" y="1981200"/>
            <a:ext cx="10363200" cy="4114800"/>
          </a:xfrm>
        </p:spPr>
        <p:txBody>
          <a:bodyPr rtlCol="0">
            <a:normAutofit/>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FFBBA1A-7107-4FE3-A39E-43A6D8254FA1}" type="slidenum">
              <a:rPr lang="ru-RU" altLang="uk-UA"/>
              <a:pPr>
                <a:defRPr/>
              </a:pPr>
              <a:t>‹№›</a:t>
            </a:fld>
            <a:endParaRPr lang="ru-RU" altLang="uk-UA"/>
          </a:p>
        </p:txBody>
      </p:sp>
    </p:spTree>
    <p:extLst>
      <p:ext uri="{BB962C8B-B14F-4D97-AF65-F5344CB8AC3E}">
        <p14:creationId xmlns:p14="http://schemas.microsoft.com/office/powerpoint/2010/main" val="23465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69270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D50E950-32F1-41A5-919B-59384878EA5A}" type="datetimeFigureOut">
              <a:rPr lang="uk-UA" smtClean="0"/>
              <a:t>13.09.2022</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419608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D50E950-32F1-41A5-919B-59384878EA5A}" type="datetimeFigureOut">
              <a:rPr lang="uk-UA" smtClean="0"/>
              <a:t>13.09.2022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293882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0D50E950-32F1-41A5-919B-59384878EA5A}" type="datetimeFigureOut">
              <a:rPr lang="uk-UA" smtClean="0"/>
              <a:t>13.09.2022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178779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0D50E950-32F1-41A5-919B-59384878EA5A}" type="datetimeFigureOut">
              <a:rPr lang="uk-UA" smtClean="0"/>
              <a:t>13.09.2022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419644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0E950-32F1-41A5-919B-59384878EA5A}" type="datetimeFigureOut">
              <a:rPr lang="uk-UA" smtClean="0"/>
              <a:t>13.09.2022</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243605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0D50E950-32F1-41A5-919B-59384878EA5A}" type="datetimeFigureOut">
              <a:rPr lang="uk-UA" smtClean="0"/>
              <a:t>13.09.2022</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36813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0D50E950-32F1-41A5-919B-59384878EA5A}" type="datetimeFigureOut">
              <a:rPr lang="uk-UA" smtClean="0"/>
              <a:t>13.09.2022</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81E89A-022E-4B14-B819-94642A0E0D1E}" type="slidenum">
              <a:rPr lang="uk-UA" smtClean="0"/>
              <a:t>‹№›</a:t>
            </a:fld>
            <a:endParaRPr lang="uk-UA"/>
          </a:p>
        </p:txBody>
      </p:sp>
    </p:spTree>
    <p:extLst>
      <p:ext uri="{BB962C8B-B14F-4D97-AF65-F5344CB8AC3E}">
        <p14:creationId xmlns:p14="http://schemas.microsoft.com/office/powerpoint/2010/main" val="32792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D50E950-32F1-41A5-919B-59384878EA5A}" type="datetimeFigureOut">
              <a:rPr lang="uk-UA" smtClean="0"/>
              <a:t>13.09.2022</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481E89A-022E-4B14-B819-94642A0E0D1E}" type="slidenum">
              <a:rPr lang="uk-UA" smtClean="0"/>
              <a:t>‹№›</a:t>
            </a:fld>
            <a:endParaRPr lang="uk-UA"/>
          </a:p>
        </p:txBody>
      </p:sp>
    </p:spTree>
    <p:extLst>
      <p:ext uri="{BB962C8B-B14F-4D97-AF65-F5344CB8AC3E}">
        <p14:creationId xmlns:p14="http://schemas.microsoft.com/office/powerpoint/2010/main" val="3792805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2672" y="851026"/>
            <a:ext cx="11090495" cy="3844874"/>
          </a:xfrm>
        </p:spPr>
        <p:txBody>
          <a:bodyPr/>
          <a:lstStyle/>
          <a:p>
            <a:pPr algn="ctr"/>
            <a:r>
              <a:rPr lang="uk-UA" sz="4400" dirty="0" smtClean="0"/>
              <a:t>Сільськогосподарське хеджування </a:t>
            </a:r>
            <a:br>
              <a:rPr lang="uk-UA" sz="4400" dirty="0" smtClean="0"/>
            </a:br>
            <a:r>
              <a:rPr lang="uk-UA" sz="4400" dirty="0" smtClean="0"/>
              <a:t>курс лекцій</a:t>
            </a:r>
            <a:br>
              <a:rPr lang="uk-UA" sz="4400" dirty="0" smtClean="0"/>
            </a:br>
            <a:r>
              <a:rPr lang="uk-UA" sz="4400" dirty="0" smtClean="0"/>
              <a:t>Лекція 4. </a:t>
            </a:r>
            <a:r>
              <a:rPr lang="ru-RU" dirty="0" err="1"/>
              <a:t>Хеджувальні</a:t>
            </a:r>
            <a:r>
              <a:rPr lang="ru-RU" dirty="0"/>
              <a:t> </a:t>
            </a:r>
            <a:r>
              <a:rPr lang="ru-RU" dirty="0" err="1"/>
              <a:t>стратегії</a:t>
            </a:r>
            <a:r>
              <a:rPr lang="ru-RU" dirty="0"/>
              <a:t> </a:t>
            </a:r>
            <a:r>
              <a:rPr lang="ru-RU" dirty="0" err="1"/>
              <a:t>ф’ючерсами</a:t>
            </a:r>
            <a:r>
              <a:rPr lang="ru-RU" dirty="0"/>
              <a:t> на </a:t>
            </a:r>
            <a:r>
              <a:rPr lang="ru-RU" dirty="0" err="1"/>
              <a:t>с.г</a:t>
            </a:r>
            <a:r>
              <a:rPr lang="ru-RU" dirty="0"/>
              <a:t>. </a:t>
            </a:r>
            <a:r>
              <a:rPr lang="ru-RU" dirty="0" err="1"/>
              <a:t>продукцію</a:t>
            </a:r>
            <a:r>
              <a:rPr lang="ru-RU" dirty="0"/>
              <a:t/>
            </a:r>
            <a:br>
              <a:rPr lang="ru-RU" dirty="0"/>
            </a:br>
            <a:endParaRPr lang="uk-UA" sz="4400" dirty="0"/>
          </a:p>
        </p:txBody>
      </p:sp>
      <p:sp>
        <p:nvSpPr>
          <p:cNvPr id="3" name="Підзаголовок 2"/>
          <p:cNvSpPr>
            <a:spLocks noGrp="1"/>
          </p:cNvSpPr>
          <p:nvPr>
            <p:ph type="subTitle" idx="1"/>
          </p:nvPr>
        </p:nvSpPr>
        <p:spPr/>
        <p:txBody>
          <a:bodyPr/>
          <a:lstStyle/>
          <a:p>
            <a:pPr algn="ctr"/>
            <a:r>
              <a:rPr lang="uk-UA" b="1" dirty="0" smtClean="0">
                <a:solidFill>
                  <a:schemeClr val="bg1"/>
                </a:solidFill>
              </a:rPr>
              <a:t>Лектор: ЯВОРСЬКА ВАЛЕНТИНА ОЛЕКСАНДРІВНА</a:t>
            </a:r>
          </a:p>
          <a:p>
            <a:pPr algn="ctr"/>
            <a:r>
              <a:rPr lang="uk-UA" b="1" dirty="0" smtClean="0">
                <a:solidFill>
                  <a:schemeClr val="bg1"/>
                </a:solidFill>
              </a:rPr>
              <a:t>Доцент кафедри організації підприємництва та біржової діяльності</a:t>
            </a:r>
            <a:endParaRPr lang="uk-UA" b="1" dirty="0">
              <a:solidFill>
                <a:schemeClr val="bg1"/>
              </a:solidFill>
            </a:endParaRPr>
          </a:p>
        </p:txBody>
      </p:sp>
    </p:spTree>
    <p:extLst>
      <p:ext uri="{BB962C8B-B14F-4D97-AF65-F5344CB8AC3E}">
        <p14:creationId xmlns:p14="http://schemas.microsoft.com/office/powerpoint/2010/main" val="119427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781175" y="23812"/>
            <a:ext cx="8629650" cy="6810375"/>
          </a:xfrm>
          <a:prstGeom prst="rect">
            <a:avLst/>
          </a:prstGeom>
        </p:spPr>
      </p:pic>
    </p:spTree>
    <p:extLst>
      <p:ext uri="{BB962C8B-B14F-4D97-AF65-F5344CB8AC3E}">
        <p14:creationId xmlns:p14="http://schemas.microsoft.com/office/powerpoint/2010/main" val="19436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07869" y="858853"/>
            <a:ext cx="4857750" cy="5810250"/>
          </a:xfrm>
          <a:prstGeom prst="rect">
            <a:avLst/>
          </a:prstGeom>
        </p:spPr>
      </p:pic>
      <p:pic>
        <p:nvPicPr>
          <p:cNvPr id="3" name="Рисунок 2"/>
          <p:cNvPicPr>
            <a:picLocks noChangeAspect="1"/>
          </p:cNvPicPr>
          <p:nvPr/>
        </p:nvPicPr>
        <p:blipFill>
          <a:blip r:embed="rId3"/>
          <a:stretch>
            <a:fillRect/>
          </a:stretch>
        </p:blipFill>
        <p:spPr>
          <a:xfrm>
            <a:off x="569283" y="153201"/>
            <a:ext cx="9858375" cy="485775"/>
          </a:xfrm>
          <a:prstGeom prst="rect">
            <a:avLst/>
          </a:prstGeom>
        </p:spPr>
      </p:pic>
    </p:spTree>
    <p:extLst>
      <p:ext uri="{BB962C8B-B14F-4D97-AF65-F5344CB8AC3E}">
        <p14:creationId xmlns:p14="http://schemas.microsoft.com/office/powerpoint/2010/main" val="335360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Купівельне хеджування</a:t>
            </a:r>
            <a:endParaRPr lang="uk-UA" dirty="0"/>
          </a:p>
        </p:txBody>
      </p:sp>
      <p:pic>
        <p:nvPicPr>
          <p:cNvPr id="3" name="Рисунок 2"/>
          <p:cNvPicPr>
            <a:picLocks noChangeAspect="1"/>
          </p:cNvPicPr>
          <p:nvPr/>
        </p:nvPicPr>
        <p:blipFill>
          <a:blip r:embed="rId2"/>
          <a:stretch>
            <a:fillRect/>
          </a:stretch>
        </p:blipFill>
        <p:spPr>
          <a:xfrm>
            <a:off x="1900190" y="1680632"/>
            <a:ext cx="8210550" cy="4895850"/>
          </a:xfrm>
          <a:prstGeom prst="rect">
            <a:avLst/>
          </a:prstGeom>
        </p:spPr>
      </p:pic>
    </p:spTree>
    <p:extLst>
      <p:ext uri="{BB962C8B-B14F-4D97-AF65-F5344CB8AC3E}">
        <p14:creationId xmlns:p14="http://schemas.microsoft.com/office/powerpoint/2010/main" val="337004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28800" y="695325"/>
            <a:ext cx="8534400" cy="5467350"/>
          </a:xfrm>
          <a:prstGeom prst="rect">
            <a:avLst/>
          </a:prstGeom>
        </p:spPr>
      </p:pic>
    </p:spTree>
    <p:extLst>
      <p:ext uri="{BB962C8B-B14F-4D97-AF65-F5344CB8AC3E}">
        <p14:creationId xmlns:p14="http://schemas.microsoft.com/office/powerpoint/2010/main" val="269642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43125" y="323850"/>
            <a:ext cx="7905750" cy="6210300"/>
          </a:xfrm>
          <a:prstGeom prst="rect">
            <a:avLst/>
          </a:prstGeom>
        </p:spPr>
      </p:pic>
    </p:spTree>
    <p:extLst>
      <p:ext uri="{BB962C8B-B14F-4D97-AF65-F5344CB8AC3E}">
        <p14:creationId xmlns:p14="http://schemas.microsoft.com/office/powerpoint/2010/main" val="136909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95" y="0"/>
            <a:ext cx="11887199" cy="6858000"/>
          </a:xfrm>
          <a:solidFill>
            <a:schemeClr val="accent2"/>
          </a:solidFill>
          <a:ln>
            <a:solidFill>
              <a:schemeClr val="accent1"/>
            </a:solidFill>
          </a:ln>
        </p:spPr>
        <p:txBody>
          <a:bodyPr/>
          <a:lstStyle/>
          <a:p>
            <a:pPr algn="ctr"/>
            <a:r>
              <a:rPr lang="uk-UA" sz="1400" b="1" u="sng" dirty="0" smtClean="0"/>
              <a:t>ПЕРЕВАГИ ХЕДЖУВАННЯ:</a:t>
            </a:r>
            <a:br>
              <a:rPr lang="uk-UA" sz="1400" b="1" u="sng" dirty="0" smtClean="0"/>
            </a:br>
            <a:r>
              <a:rPr lang="uk-UA" sz="1400" dirty="0"/>
              <a:t/>
            </a:r>
            <a:br>
              <a:rPr lang="uk-UA" sz="1400" dirty="0"/>
            </a:br>
            <a:r>
              <a:rPr lang="uk-UA" sz="1400" dirty="0"/>
              <a:t>1. При торгівлі товарами або фінансовими інструментами істотно знижується ціновий ризик. Звичайно, повністю позбутися ризику неможливо, але добре виконане хеджування на ринку з відносно стабільним базисом забирає значну частину ризику. Хеджування підвищує фінансову стабільність бізнесу, мінімізує коливання прибутку, викликане змінами цін на сировину, відсоткові ставки або курси валют.</a:t>
            </a:r>
            <a:br>
              <a:rPr lang="uk-UA" sz="1400" dirty="0"/>
            </a:br>
            <a:r>
              <a:rPr lang="uk-UA" sz="1400" dirty="0"/>
              <a:t>2. Хеджування не перетинається зі звичайними операціями і дає можливість забезпечити постійний захист ціни без необхідності змінювати політику запасів ресурсів або використовувати гнучку систему форвардних контрактів.</a:t>
            </a:r>
            <a:br>
              <a:rPr lang="uk-UA" sz="1400" dirty="0"/>
            </a:br>
            <a:r>
              <a:rPr lang="uk-UA" sz="1400" dirty="0"/>
              <a:t>3. Забезпечується велика передбачуваність у плануванні. Ф'ючерсні контракти укладаються для поставки в майбутньому на багато місяців наперед, що дає змогу чітко планувати діяльність. Скажімо, переробне підприємство повинно забезпечити себе сировиною і зберігає готову продукцію доти, доки її не куплять. Маючи відповідні ф'ючерсні контракти, воно може управляти фінансовим ризиком шляхом заміни угоди на сировину і готову продукцію на ф'ючерсному ринку. Завдяки цьому можна ефективно регулювати надлишок запасів або їх дефіцит.</a:t>
            </a:r>
            <a:br>
              <a:rPr lang="uk-UA" sz="1400" dirty="0"/>
            </a:br>
            <a:r>
              <a:rPr lang="uk-UA" sz="1400" dirty="0"/>
              <a:t>4. Хеджування полегшує фінансування операцій. У бізнесі прийнято надавати під забезпечення позики запаси товарів, і хеджування відіграє істотну роль у визначенні обсягів такого кредитування.</a:t>
            </a:r>
            <a:br>
              <a:rPr lang="uk-UA" sz="1400" dirty="0"/>
            </a:br>
            <a:r>
              <a:rPr lang="uk-UA" sz="1400" dirty="0"/>
              <a:t>Для </a:t>
            </a:r>
            <a:r>
              <a:rPr lang="uk-UA" sz="1400" dirty="0" err="1"/>
              <a:t>нехеджованих</a:t>
            </a:r>
            <a:r>
              <a:rPr lang="uk-UA" sz="1400" dirty="0"/>
              <a:t> активів зарубіжний банк надає кредит у розмірі коштів, виділених компанією на ці цілі, тобто у співвідношенні 50:50. Якщо ці активи </a:t>
            </a:r>
            <a:r>
              <a:rPr lang="uk-UA" sz="1400" dirty="0" err="1"/>
              <a:t>хеджуються</a:t>
            </a:r>
            <a:r>
              <a:rPr lang="uk-UA" sz="1400" dirty="0"/>
              <a:t>, то частка банківського кредиту може досягати 90%, а решта фінансується компанією.</a:t>
            </a:r>
            <a:br>
              <a:rPr lang="uk-UA" sz="1400" dirty="0"/>
            </a:br>
            <a:r>
              <a:rPr lang="uk-UA" sz="1400" dirty="0"/>
              <a:t>До того ж банк більше довіряє кредитам, які видані під зобов'язання, покриті ф'ючерсними контрактами.</a:t>
            </a:r>
            <a:br>
              <a:rPr lang="uk-UA" sz="1400" dirty="0"/>
            </a:br>
            <a:r>
              <a:rPr lang="uk-UA" sz="1400" dirty="0"/>
              <a:t>Якщо хеджування розпочате, зовсім не обов'язково ліквідувати його тільки після здійснення угоди на реальному ринку. Можна вести операції "всередині" хеджування, викуповуючи частину контрактів раніше визначеного терміну і потім знову продаючи їх, якщо ціни збільшуються. Проте ці операції набирають спекулятивного характеру, оскільки ф'ючерсна позиція за кількістю і напрямком не відповідала реальному ринку.</a:t>
            </a:r>
            <a:br>
              <a:rPr lang="uk-UA" sz="1400" dirty="0"/>
            </a:br>
            <a:r>
              <a:rPr lang="uk-UA" sz="1400" dirty="0"/>
              <a:t>5. Хеджування забезпечує можливість зберігати в таємниці присутність на ринку відомих компаній завдяки великій місткості біржі порівняно з ринком реального товару та анонімності біржових операцій.</a:t>
            </a:r>
            <a:br>
              <a:rPr lang="uk-UA" sz="1400" dirty="0"/>
            </a:br>
            <a:r>
              <a:rPr lang="uk-UA" sz="1400" dirty="0"/>
              <a:t>Хеджування найбільш активно використовують торгові і посередницькі фірми, компанії, що займаються зберіганням, переробкою і доробкою товарів, а також ті, що випускають готову продукцію.</a:t>
            </a:r>
            <a:br>
              <a:rPr lang="uk-UA" sz="1400" dirty="0"/>
            </a:br>
            <a:endParaRPr lang="uk-UA" sz="1400" dirty="0">
              <a:solidFill>
                <a:schemeClr val="tx1"/>
              </a:solidFill>
            </a:endParaRPr>
          </a:p>
        </p:txBody>
      </p:sp>
    </p:spTree>
    <p:extLst>
      <p:ext uri="{BB962C8B-B14F-4D97-AF65-F5344CB8AC3E}">
        <p14:creationId xmlns:p14="http://schemas.microsoft.com/office/powerpoint/2010/main" val="381428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95" y="0"/>
            <a:ext cx="11887199" cy="6858000"/>
          </a:xfrm>
          <a:solidFill>
            <a:schemeClr val="accent2"/>
          </a:solidFill>
          <a:ln>
            <a:solidFill>
              <a:schemeClr val="accent1"/>
            </a:solidFill>
          </a:ln>
        </p:spPr>
        <p:txBody>
          <a:bodyPr/>
          <a:lstStyle/>
          <a:p>
            <a:pPr algn="ctr"/>
            <a:r>
              <a:rPr lang="uk-UA" sz="2000" b="1" u="sng" dirty="0" smtClean="0"/>
              <a:t>НЕДОЛІКИ ХЕДЖУВАННЯ:</a:t>
            </a:r>
            <a:br>
              <a:rPr lang="uk-UA" sz="2000" b="1" u="sng" dirty="0" smtClean="0"/>
            </a:br>
            <a:r>
              <a:rPr lang="uk-UA" sz="2000" dirty="0"/>
              <a:t/>
            </a:r>
            <a:br>
              <a:rPr lang="uk-UA" sz="2000" dirty="0"/>
            </a:br>
            <a:r>
              <a:rPr lang="uk-UA" sz="2000" dirty="0"/>
              <a:t>1.Через зміну базису ф'ючерсні контракти не завжди повністю захищають від цінових коливань наявного ринку. Базовий ризик тим більший, чим більше сорт наявного товару відрізняється від специфікації ф'ючерсного контракт).</a:t>
            </a:r>
            <a:br>
              <a:rPr lang="uk-UA" sz="2000" dirty="0"/>
            </a:br>
            <a:r>
              <a:rPr lang="uk-UA" sz="2000" dirty="0"/>
              <a:t>2.До негативних моментів можна зарахувати також несумісність </a:t>
            </a:r>
            <a:r>
              <a:rPr lang="uk-UA" sz="2000" dirty="0" err="1"/>
              <a:t>спотового</a:t>
            </a:r>
            <a:r>
              <a:rPr lang="uk-UA" sz="2000" dirty="0"/>
              <a:t> і ф'ючерсного ринків. У зв'язку з тим, що ф'ючерсні контракти є стандартними, вони не завжди ідентичні з особливими умовами зобов'язань </a:t>
            </a:r>
            <a:r>
              <a:rPr lang="uk-UA" sz="2000" dirty="0" err="1"/>
              <a:t>спотового</a:t>
            </a:r>
            <a:r>
              <a:rPr lang="uk-UA" sz="2000" dirty="0"/>
              <a:t> ринку. Так, кількість може не відповідати одиниці ф'ючерсного контракту. Можуть бути відмінності в якості, в термінах форвардної угоди наявного ринку і місяцях поставки ф'ючерсного контракту.</a:t>
            </a:r>
            <a:br>
              <a:rPr lang="uk-UA" sz="2000" dirty="0"/>
            </a:br>
            <a:r>
              <a:rPr lang="uk-UA" sz="2000" dirty="0"/>
              <a:t>3.Проблема лімітування цін на ф'ючерсних біржах може створювати складнощі </a:t>
            </a:r>
            <a:r>
              <a:rPr lang="uk-UA" sz="2000" dirty="0" err="1"/>
              <a:t>хеджеру</a:t>
            </a:r>
            <a:r>
              <a:rPr lang="uk-UA" sz="2000" dirty="0"/>
              <a:t> при відкритті або закритті позиції в певні дні через викривлення співвідношення цін реального ринку і ф'ючерсних котирувань.</a:t>
            </a:r>
            <a:br>
              <a:rPr lang="uk-UA" sz="2000" dirty="0"/>
            </a:br>
            <a:r>
              <a:rPr lang="uk-UA" sz="2000" dirty="0"/>
              <a:t>4.І, нарешті, якщо </a:t>
            </a:r>
            <a:r>
              <a:rPr lang="uk-UA" sz="2000" dirty="0" err="1"/>
              <a:t>хеджер</a:t>
            </a:r>
            <a:r>
              <a:rPr lang="uk-UA" sz="2000" dirty="0"/>
              <a:t> здійснює операції на кількох біржах, він повинен ретельно вивчати правила торгівлі кожної біржі, бо, попри загальні принципи побудови біржової торгівлі, кожна біржа встановлює власні правила і регламент.</a:t>
            </a:r>
            <a:br>
              <a:rPr lang="uk-UA" sz="2000" dirty="0"/>
            </a:br>
            <a:endParaRPr lang="uk-UA" sz="2000" dirty="0">
              <a:solidFill>
                <a:schemeClr val="tx1"/>
              </a:solidFill>
            </a:endParaRPr>
          </a:p>
        </p:txBody>
      </p:sp>
    </p:spTree>
    <p:extLst>
      <p:ext uri="{BB962C8B-B14F-4D97-AF65-F5344CB8AC3E}">
        <p14:creationId xmlns:p14="http://schemas.microsoft.com/office/powerpoint/2010/main" val="122096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50614" y="1656784"/>
            <a:ext cx="11072387" cy="3983270"/>
          </a:xfrm>
          <a:prstGeom prst="rect">
            <a:avLst/>
          </a:prstGeom>
          <a:solidFill>
            <a:schemeClr val="accent2"/>
          </a:solidFill>
        </p:spPr>
        <p:txBody>
          <a:bodyPr wrap="square">
            <a:spAutoFit/>
          </a:bodyPr>
          <a:lstStyle/>
          <a:p>
            <a:pPr marL="342900" lvl="0" indent="-342900" algn="just">
              <a:lnSpc>
                <a:spcPct val="150000"/>
              </a:lnSpc>
              <a:spcAft>
                <a:spcPts val="1000"/>
              </a:spcAft>
              <a:buFont typeface="+mj-lt"/>
              <a:buAutoNum type="arabicPeriod"/>
              <a:tabLst>
                <a:tab pos="571500" algn="l"/>
                <a:tab pos="685800" algn="l"/>
                <a:tab pos="800100" algn="l"/>
              </a:tabLst>
            </a:pPr>
            <a:r>
              <a:rPr lang="uk-UA" sz="1200" dirty="0">
                <a:latin typeface="Times New Roman" panose="02020603050405020304" pitchFamily="18" charset="0"/>
                <a:ea typeface="Calibri" panose="020F0502020204030204" pitchFamily="34" charset="0"/>
              </a:rPr>
              <a:t>Солодкий М.О., </a:t>
            </a:r>
            <a:r>
              <a:rPr lang="uk-UA" sz="1200" dirty="0" err="1">
                <a:latin typeface="Times New Roman" panose="02020603050405020304" pitchFamily="18" charset="0"/>
                <a:ea typeface="Calibri" panose="020F0502020204030204" pitchFamily="34" charset="0"/>
              </a:rPr>
              <a:t>Резнік</a:t>
            </a:r>
            <a:r>
              <a:rPr lang="uk-UA" sz="1200" dirty="0">
                <a:latin typeface="Times New Roman" panose="02020603050405020304" pitchFamily="18" charset="0"/>
                <a:ea typeface="Calibri" panose="020F0502020204030204" pitchFamily="34" charset="0"/>
              </a:rPr>
              <a:t> Н.П., Яворська В.О. Основи біржової діяльності: </a:t>
            </a:r>
            <a:r>
              <a:rPr lang="uk-UA" sz="1200" dirty="0" err="1">
                <a:latin typeface="Times New Roman" panose="02020603050405020304" pitchFamily="18" charset="0"/>
                <a:ea typeface="Calibri" panose="020F0502020204030204" pitchFamily="34" charset="0"/>
              </a:rPr>
              <a:t>навч</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посіб</a:t>
            </a:r>
            <a:r>
              <a:rPr lang="uk-UA" sz="1200" dirty="0">
                <a:latin typeface="Times New Roman" panose="02020603050405020304" pitchFamily="18" charset="0"/>
                <a:ea typeface="Calibri" panose="020F0502020204030204" pitchFamily="34" charset="0"/>
              </a:rPr>
              <a:t>. Київ: </a:t>
            </a:r>
            <a:r>
              <a:rPr lang="uk-UA" sz="1200" dirty="0" err="1">
                <a:latin typeface="Times New Roman" panose="02020603050405020304" pitchFamily="18" charset="0"/>
                <a:ea typeface="Calibri" panose="020F0502020204030204" pitchFamily="34" charset="0"/>
              </a:rPr>
              <a:t>Компринт</a:t>
            </a:r>
            <a:r>
              <a:rPr lang="uk-UA" sz="1200" dirty="0">
                <a:latin typeface="Times New Roman" panose="02020603050405020304" pitchFamily="18" charset="0"/>
                <a:ea typeface="Calibri" panose="020F0502020204030204" pitchFamily="34" charset="0"/>
              </a:rPr>
              <a:t>, 2017. 450 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a:latin typeface="Times New Roman" panose="02020603050405020304" pitchFamily="18" charset="0"/>
                <a:ea typeface="Calibri" panose="020F0502020204030204" pitchFamily="34" charset="0"/>
              </a:rPr>
              <a:t>Солодкий М.О. Біржовий товарний ринок : </a:t>
            </a:r>
            <a:r>
              <a:rPr lang="uk-UA" sz="1200" dirty="0" err="1">
                <a:latin typeface="Times New Roman" panose="02020603050405020304" pitchFamily="18" charset="0"/>
                <a:ea typeface="Calibri" panose="020F0502020204030204" pitchFamily="34" charset="0"/>
              </a:rPr>
              <a:t>навч</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посіб</a:t>
            </a:r>
            <a:r>
              <a:rPr lang="uk-UA" sz="1200" dirty="0">
                <a:latin typeface="Times New Roman" panose="02020603050405020304" pitchFamily="18" charset="0"/>
                <a:ea typeface="Calibri" panose="020F0502020204030204" pitchFamily="34" charset="0"/>
              </a:rPr>
              <a:t>. Київ: </a:t>
            </a:r>
            <a:r>
              <a:rPr lang="uk-UA" sz="1200" dirty="0" err="1">
                <a:latin typeface="Times New Roman" panose="02020603050405020304" pitchFamily="18" charset="0"/>
                <a:ea typeface="Calibri" panose="020F0502020204030204" pitchFamily="34" charset="0"/>
              </a:rPr>
              <a:t>Компринт</a:t>
            </a:r>
            <a:r>
              <a:rPr lang="uk-UA" sz="1200" dirty="0">
                <a:latin typeface="Times New Roman" panose="02020603050405020304" pitchFamily="18" charset="0"/>
                <a:ea typeface="Calibri" panose="020F0502020204030204" pitchFamily="34" charset="0"/>
              </a:rPr>
              <a:t>, 2017. − 576 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a:latin typeface="Times New Roman" panose="02020603050405020304" pitchFamily="18" charset="0"/>
                <a:ea typeface="Calibri" panose="020F0502020204030204" pitchFamily="34" charset="0"/>
              </a:rPr>
              <a:t>Солодкий М.О. Біржовий ринок: </a:t>
            </a:r>
            <a:r>
              <a:rPr lang="uk-UA" sz="1200" dirty="0" err="1">
                <a:latin typeface="Times New Roman" panose="02020603050405020304" pitchFamily="18" charset="0"/>
                <a:ea typeface="Calibri" panose="020F0502020204030204" pitchFamily="34" charset="0"/>
              </a:rPr>
              <a:t>навч</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посіб</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Kиїв</a:t>
            </a:r>
            <a:r>
              <a:rPr lang="uk-UA" sz="1200" dirty="0">
                <a:latin typeface="Times New Roman" panose="02020603050405020304" pitchFamily="18" charset="0"/>
                <a:ea typeface="Calibri" panose="020F0502020204030204" pitchFamily="34" charset="0"/>
              </a:rPr>
              <a:t>: Аграрна освіта, 2012. 565 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err="1">
                <a:latin typeface="Times New Roman" panose="02020603050405020304" pitchFamily="18" charset="0"/>
                <a:ea typeface="Calibri" panose="020F0502020204030204" pitchFamily="34" charset="0"/>
              </a:rPr>
              <a:t>Сохацька</a:t>
            </a:r>
            <a:r>
              <a:rPr lang="uk-UA" sz="1200" dirty="0">
                <a:latin typeface="Times New Roman" panose="02020603050405020304" pitchFamily="18" charset="0"/>
                <a:ea typeface="Calibri" panose="020F0502020204030204" pitchFamily="34" charset="0"/>
              </a:rPr>
              <a:t> О.М. Біржова справа: </a:t>
            </a:r>
            <a:r>
              <a:rPr lang="uk-UA" sz="1200" dirty="0" err="1">
                <a:latin typeface="Times New Roman" panose="02020603050405020304" pitchFamily="18" charset="0"/>
                <a:ea typeface="Calibri" panose="020F0502020204030204" pitchFamily="34" charset="0"/>
              </a:rPr>
              <a:t>навч.посіб</a:t>
            </a:r>
            <a:r>
              <a:rPr lang="uk-UA" sz="1200" dirty="0">
                <a:latin typeface="Times New Roman" panose="02020603050405020304" pitchFamily="18" charset="0"/>
                <a:ea typeface="Calibri" panose="020F0502020204030204" pitchFamily="34" charset="0"/>
              </a:rPr>
              <a:t>. Тернопіль: Карт-бланш, 2008. 632с.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err="1">
                <a:latin typeface="Times New Roman" panose="02020603050405020304" pitchFamily="18" charset="0"/>
                <a:ea typeface="Calibri" panose="020F0502020204030204" pitchFamily="34" charset="0"/>
              </a:rPr>
              <a:t>Дегтярева</a:t>
            </a:r>
            <a:r>
              <a:rPr lang="uk-UA" sz="1200" dirty="0">
                <a:latin typeface="Times New Roman" panose="02020603050405020304" pitchFamily="18" charset="0"/>
                <a:ea typeface="Calibri" panose="020F0502020204030204" pitchFamily="34" charset="0"/>
              </a:rPr>
              <a:t> О.И. </a:t>
            </a:r>
            <a:r>
              <a:rPr lang="uk-UA" sz="1200" dirty="0" err="1">
                <a:latin typeface="Times New Roman" panose="02020603050405020304" pitchFamily="18" charset="0"/>
                <a:ea typeface="Calibri" panose="020F0502020204030204" pitchFamily="34" charset="0"/>
              </a:rPr>
              <a:t>Биржевое</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дело</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учеб</a:t>
            </a:r>
            <a:r>
              <a:rPr lang="uk-UA" sz="1200" dirty="0">
                <a:latin typeface="Times New Roman" panose="02020603050405020304" pitchFamily="18" charset="0"/>
                <a:ea typeface="Calibri" panose="020F0502020204030204" pitchFamily="34" charset="0"/>
              </a:rPr>
              <a:t>. Москва: Магистр-M.,2007. С. 286-310.</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err="1">
                <a:latin typeface="Times New Roman" panose="02020603050405020304" pitchFamily="18" charset="0"/>
                <a:ea typeface="Calibri" panose="020F0502020204030204" pitchFamily="34" charset="0"/>
              </a:rPr>
              <a:t>Деривативы</a:t>
            </a:r>
            <a:r>
              <a:rPr lang="uk-UA" sz="1200" dirty="0">
                <a:latin typeface="Times New Roman" panose="02020603050405020304" pitchFamily="18" charset="0"/>
                <a:ea typeface="Calibri" panose="020F0502020204030204" pitchFamily="34" charset="0"/>
              </a:rPr>
              <a:t>. Курс для </a:t>
            </a:r>
            <a:r>
              <a:rPr lang="uk-UA" sz="1200" dirty="0" err="1">
                <a:latin typeface="Times New Roman" panose="02020603050405020304" pitchFamily="18" charset="0"/>
                <a:ea typeface="Calibri" panose="020F0502020204030204" pitchFamily="34" charset="0"/>
              </a:rPr>
              <a:t>начинающих</a:t>
            </a:r>
            <a:r>
              <a:rPr lang="uk-UA" sz="1200" dirty="0">
                <a:latin typeface="Times New Roman" panose="02020603050405020304" pitchFamily="18" charset="0"/>
                <a:ea typeface="Calibri" panose="020F0502020204030204" pitchFamily="34" charset="0"/>
              </a:rPr>
              <a:t>. Москва: </a:t>
            </a:r>
            <a:r>
              <a:rPr lang="uk-UA" sz="1200" dirty="0" err="1">
                <a:latin typeface="Times New Roman" panose="02020603050405020304" pitchFamily="18" charset="0"/>
                <a:ea typeface="Calibri" panose="020F0502020204030204" pitchFamily="34" charset="0"/>
              </a:rPr>
              <a:t>Альпина</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Паблишер</a:t>
            </a:r>
            <a:r>
              <a:rPr lang="uk-UA" sz="1200" dirty="0">
                <a:latin typeface="Times New Roman" panose="02020603050405020304" pitchFamily="18" charset="0"/>
                <a:ea typeface="Calibri" panose="020F0502020204030204" pitchFamily="34" charset="0"/>
              </a:rPr>
              <a:t>, 2012. 200с.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err="1">
                <a:latin typeface="Times New Roman" panose="02020603050405020304" pitchFamily="18" charset="0"/>
                <a:ea typeface="Calibri" panose="020F0502020204030204" pitchFamily="34" charset="0"/>
              </a:rPr>
              <a:t>Коннолли</a:t>
            </a:r>
            <a:r>
              <a:rPr lang="uk-UA" sz="1200" dirty="0">
                <a:latin typeface="Times New Roman" panose="02020603050405020304" pitchFamily="18" charset="0"/>
                <a:ea typeface="Calibri" panose="020F0502020204030204" pitchFamily="34" charset="0"/>
              </a:rPr>
              <a:t> К. Б. Покупка и </a:t>
            </a:r>
            <a:r>
              <a:rPr lang="uk-UA" sz="1200" dirty="0" err="1">
                <a:latin typeface="Times New Roman" panose="02020603050405020304" pitchFamily="18" charset="0"/>
                <a:ea typeface="Calibri" panose="020F0502020204030204" pitchFamily="34" charset="0"/>
              </a:rPr>
              <a:t>продажа</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волатильности</a:t>
            </a:r>
            <a:r>
              <a:rPr lang="uk-UA" sz="1200" dirty="0">
                <a:latin typeface="Times New Roman" panose="02020603050405020304" pitchFamily="18" charset="0"/>
                <a:ea typeface="Calibri" panose="020F0502020204030204" pitchFamily="34" charset="0"/>
              </a:rPr>
              <a:t>. Москва: ЧК «Атлантика», 2016. 264с.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err="1">
                <a:latin typeface="Times New Roman" panose="02020603050405020304" pitchFamily="18" charset="0"/>
                <a:ea typeface="Calibri" panose="020F0502020204030204" pitchFamily="34" charset="0"/>
              </a:rPr>
              <a:t>Эррера</a:t>
            </a:r>
            <a:r>
              <a:rPr lang="uk-UA" sz="1200" dirty="0">
                <a:latin typeface="Times New Roman" panose="02020603050405020304" pitchFamily="18" charset="0"/>
                <a:ea typeface="Calibri" panose="020F0502020204030204" pitchFamily="34" charset="0"/>
              </a:rPr>
              <a:t> С. </a:t>
            </a:r>
            <a:r>
              <a:rPr lang="uk-UA" sz="1200" dirty="0" err="1">
                <a:latin typeface="Times New Roman" panose="02020603050405020304" pitchFamily="18" charset="0"/>
                <a:ea typeface="Calibri" panose="020F0502020204030204" pitchFamily="34" charset="0"/>
              </a:rPr>
              <a:t>Торговля</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фьючерсами</a:t>
            </a:r>
            <a:r>
              <a:rPr lang="uk-UA" sz="1200" dirty="0">
                <a:latin typeface="Times New Roman" panose="02020603050405020304" pitchFamily="18" charset="0"/>
                <a:ea typeface="Calibri" panose="020F0502020204030204" pitchFamily="34" charset="0"/>
              </a:rPr>
              <a:t> и </a:t>
            </a:r>
            <a:r>
              <a:rPr lang="uk-UA" sz="1200" dirty="0" err="1">
                <a:latin typeface="Times New Roman" panose="02020603050405020304" pitchFamily="18" charset="0"/>
                <a:ea typeface="Calibri" panose="020F0502020204030204" pitchFamily="34" charset="0"/>
              </a:rPr>
              <a:t>опционами</a:t>
            </a:r>
            <a:r>
              <a:rPr lang="uk-UA" sz="1200" dirty="0">
                <a:latin typeface="Times New Roman" panose="02020603050405020304" pitchFamily="18" charset="0"/>
                <a:ea typeface="Calibri" panose="020F0502020204030204" pitchFamily="34" charset="0"/>
              </a:rPr>
              <a:t> на </a:t>
            </a:r>
            <a:r>
              <a:rPr lang="uk-UA" sz="1200" dirty="0" err="1">
                <a:latin typeface="Times New Roman" panose="02020603050405020304" pitchFamily="18" charset="0"/>
                <a:ea typeface="Calibri" panose="020F0502020204030204" pitchFamily="34" charset="0"/>
              </a:rPr>
              <a:t>рынке</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энергоносителей</a:t>
            </a:r>
            <a:r>
              <a:rPr lang="uk-UA" sz="1200" dirty="0">
                <a:latin typeface="Times New Roman" panose="02020603050405020304" pitchFamily="18" charset="0"/>
                <a:ea typeface="Calibri" panose="020F0502020204030204" pitchFamily="34" charset="0"/>
              </a:rPr>
              <a:t>. Москва: ЗАО «</a:t>
            </a:r>
            <a:r>
              <a:rPr lang="uk-UA" sz="1200" dirty="0" err="1">
                <a:latin typeface="Times New Roman" panose="02020603050405020304" pitchFamily="18" charset="0"/>
                <a:ea typeface="Calibri" panose="020F0502020204030204" pitchFamily="34" charset="0"/>
              </a:rPr>
              <a:t>Олимп-Бизнес</a:t>
            </a:r>
            <a:r>
              <a:rPr lang="uk-UA" sz="1200" dirty="0">
                <a:latin typeface="Times New Roman" panose="02020603050405020304" pitchFamily="18" charset="0"/>
                <a:ea typeface="Calibri" panose="020F0502020204030204" pitchFamily="34" charset="0"/>
              </a:rPr>
              <a:t>», 2013. 304с.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a:latin typeface="Times New Roman" panose="02020603050405020304" pitchFamily="18" charset="0"/>
                <a:ea typeface="Calibri" panose="020F0502020204030204" pitchFamily="34" charset="0"/>
              </a:rPr>
              <a:t>Навчальний курс з використання товарних ф’ючерсів. Київ: </a:t>
            </a:r>
            <a:r>
              <a:rPr lang="uk-UA" sz="1200" dirty="0" err="1">
                <a:latin typeface="Times New Roman" panose="02020603050405020304" pitchFamily="18" charset="0"/>
                <a:ea typeface="Calibri" panose="020F0502020204030204" pitchFamily="34" charset="0"/>
              </a:rPr>
              <a:t>Кемонікс</a:t>
            </a:r>
            <a:r>
              <a:rPr lang="uk-UA" sz="1200" dirty="0">
                <a:latin typeface="Times New Roman" panose="02020603050405020304" pitchFamily="18" charset="0"/>
                <a:ea typeface="Calibri" panose="020F0502020204030204" pitchFamily="34" charset="0"/>
              </a:rPr>
              <a:t> </a:t>
            </a:r>
            <a:r>
              <a:rPr lang="uk-UA" sz="1200" dirty="0" err="1">
                <a:latin typeface="Times New Roman" panose="02020603050405020304" pitchFamily="18" charset="0"/>
                <a:ea typeface="Calibri" panose="020F0502020204030204" pitchFamily="34" charset="0"/>
              </a:rPr>
              <a:t>Інтереншинал</a:t>
            </a:r>
            <a:r>
              <a:rPr lang="uk-UA" sz="1200" dirty="0">
                <a:latin typeface="Times New Roman" panose="02020603050405020304" pitchFamily="18" charset="0"/>
                <a:ea typeface="Calibri" panose="020F0502020204030204" pitchFamily="34" charset="0"/>
              </a:rPr>
              <a:t>, 1996. 450с.</a:t>
            </a:r>
            <a:endParaRPr lang="uk-UA" sz="1200" dirty="0">
              <a:latin typeface="Calibri" panose="020F0502020204030204" pitchFamily="34" charset="0"/>
              <a:ea typeface="Calibri" panose="020F0502020204030204" pitchFamily="34" charset="0"/>
            </a:endParaRPr>
          </a:p>
          <a:p>
            <a:pPr marL="342900" lvl="0" indent="-342900" algn="just">
              <a:lnSpc>
                <a:spcPct val="150000"/>
              </a:lnSpc>
              <a:spcAft>
                <a:spcPts val="1000"/>
              </a:spcAft>
              <a:buFont typeface="+mj-lt"/>
              <a:buAutoNum type="arabicPeriod"/>
              <a:tabLst>
                <a:tab pos="571500" algn="l"/>
                <a:tab pos="685800" algn="l"/>
                <a:tab pos="800100" algn="l"/>
              </a:tabLst>
            </a:pPr>
            <a:r>
              <a:rPr lang="uk-UA" sz="1200" dirty="0">
                <a:latin typeface="Times New Roman" panose="02020603050405020304" pitchFamily="18" charset="0"/>
                <a:ea typeface="Calibri" panose="020F0502020204030204" pitchFamily="34" charset="0"/>
              </a:rPr>
              <a:t>СМЕ </a:t>
            </a:r>
            <a:r>
              <a:rPr lang="uk-UA" sz="1200" dirty="0" err="1">
                <a:latin typeface="Times New Roman" panose="02020603050405020304" pitchFamily="18" charset="0"/>
                <a:ea typeface="Calibri" panose="020F0502020204030204" pitchFamily="34" charset="0"/>
              </a:rPr>
              <a:t>Group</a:t>
            </a:r>
            <a:r>
              <a:rPr lang="uk-UA" sz="1200" dirty="0">
                <a:latin typeface="Times New Roman" panose="02020603050405020304" pitchFamily="18" charset="0"/>
                <a:ea typeface="Calibri" panose="020F0502020204030204" pitchFamily="34" charset="0"/>
              </a:rPr>
              <a:t>. Управління ціновими ризиками. </a:t>
            </a:r>
            <a:r>
              <a:rPr lang="uk-UA" sz="1200" dirty="0" err="1">
                <a:latin typeface="Times New Roman" panose="02020603050405020304" pitchFamily="18" charset="0"/>
                <a:ea typeface="Calibri" panose="020F0502020204030204" pitchFamily="34" charset="0"/>
              </a:rPr>
              <a:t>Kиїв</a:t>
            </a:r>
            <a:r>
              <a:rPr lang="uk-UA" sz="1200" dirty="0">
                <a:latin typeface="Times New Roman" panose="02020603050405020304" pitchFamily="18" charset="0"/>
                <a:ea typeface="Calibri" panose="020F0502020204030204" pitchFamily="34" charset="0"/>
              </a:rPr>
              <a:t>: USAID, 2012. 232с</a:t>
            </a:r>
            <a:r>
              <a:rPr lang="uk-UA" sz="1200" dirty="0" smtClean="0">
                <a:latin typeface="Times New Roman" panose="02020603050405020304" pitchFamily="18" charset="0"/>
                <a:ea typeface="Calibri" panose="020F0502020204030204" pitchFamily="34" charset="0"/>
              </a:rPr>
              <a:t>.</a:t>
            </a:r>
            <a:r>
              <a:rPr lang="uk-UA" sz="1200" dirty="0">
                <a:latin typeface="Times New Roman" panose="02020603050405020304" pitchFamily="18" charset="0"/>
                <a:ea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endParaRPr>
          </a:p>
        </p:txBody>
      </p:sp>
      <p:sp>
        <p:nvSpPr>
          <p:cNvPr id="3" name="Прямокутник 2"/>
          <p:cNvSpPr/>
          <p:nvPr/>
        </p:nvSpPr>
        <p:spPr>
          <a:xfrm>
            <a:off x="3054620" y="622008"/>
            <a:ext cx="5430910" cy="507831"/>
          </a:xfrm>
          <a:prstGeom prst="rect">
            <a:avLst/>
          </a:prstGeom>
          <a:solidFill>
            <a:schemeClr val="accent2"/>
          </a:solidFill>
        </p:spPr>
        <p:txBody>
          <a:bodyPr wrap="none">
            <a:spAutoFit/>
          </a:bodyPr>
          <a:lstStyle/>
          <a:p>
            <a:pPr algn="ctr">
              <a:lnSpc>
                <a:spcPct val="150000"/>
              </a:lnSpc>
              <a:spcAft>
                <a:spcPts val="600"/>
              </a:spcAft>
            </a:pPr>
            <a:r>
              <a:rPr lang="uk-UA" b="1" dirty="0">
                <a:latin typeface="Times New Roman" panose="02020603050405020304" pitchFamily="18" charset="0"/>
                <a:ea typeface="Times New Roman" panose="02020603050405020304" pitchFamily="18" charset="0"/>
              </a:rPr>
              <a:t>Список використаних те рекомендованих джерел:</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29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82800" y="1106221"/>
            <a:ext cx="9877425" cy="2400300"/>
          </a:xfrm>
          <a:prstGeom prst="rect">
            <a:avLst/>
          </a:prstGeom>
        </p:spPr>
      </p:pic>
    </p:spTree>
    <p:extLst>
      <p:ext uri="{BB962C8B-B14F-4D97-AF65-F5344CB8AC3E}">
        <p14:creationId xmlns:p14="http://schemas.microsoft.com/office/powerpoint/2010/main" val="192012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2900" y="2090737"/>
            <a:ext cx="11506200" cy="2676525"/>
          </a:xfrm>
          <a:prstGeom prst="rect">
            <a:avLst/>
          </a:prstGeom>
        </p:spPr>
      </p:pic>
    </p:spTree>
    <p:extLst>
      <p:ext uri="{BB962C8B-B14F-4D97-AF65-F5344CB8AC3E}">
        <p14:creationId xmlns:p14="http://schemas.microsoft.com/office/powerpoint/2010/main" val="4926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71687" y="280987"/>
            <a:ext cx="8048625" cy="6296025"/>
          </a:xfrm>
          <a:prstGeom prst="rect">
            <a:avLst/>
          </a:prstGeom>
        </p:spPr>
      </p:pic>
    </p:spTree>
    <p:extLst>
      <p:ext uri="{BB962C8B-B14F-4D97-AF65-F5344CB8AC3E}">
        <p14:creationId xmlns:p14="http://schemas.microsoft.com/office/powerpoint/2010/main" val="66005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66912" y="552450"/>
            <a:ext cx="8258175" cy="5753100"/>
          </a:xfrm>
          <a:prstGeom prst="rect">
            <a:avLst/>
          </a:prstGeom>
        </p:spPr>
      </p:pic>
    </p:spTree>
    <p:extLst>
      <p:ext uri="{BB962C8B-B14F-4D97-AF65-F5344CB8AC3E}">
        <p14:creationId xmlns:p14="http://schemas.microsoft.com/office/powerpoint/2010/main" val="126341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46460" y="555420"/>
            <a:ext cx="8153400" cy="6181725"/>
          </a:xfrm>
          <a:prstGeom prst="rect">
            <a:avLst/>
          </a:prstGeom>
        </p:spPr>
      </p:pic>
    </p:spTree>
    <p:extLst>
      <p:ext uri="{BB962C8B-B14F-4D97-AF65-F5344CB8AC3E}">
        <p14:creationId xmlns:p14="http://schemas.microsoft.com/office/powerpoint/2010/main" val="207276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589" y="692150"/>
            <a:ext cx="7337425"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3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49542" y="1258431"/>
            <a:ext cx="9864156" cy="4446855"/>
          </a:xfrm>
          <a:prstGeom prst="rect">
            <a:avLst/>
          </a:prstGeom>
        </p:spPr>
      </p:pic>
    </p:spTree>
    <p:extLst>
      <p:ext uri="{BB962C8B-B14F-4D97-AF65-F5344CB8AC3E}">
        <p14:creationId xmlns:p14="http://schemas.microsoft.com/office/powerpoint/2010/main" val="416105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052637" y="638175"/>
            <a:ext cx="8086725" cy="5581650"/>
          </a:xfrm>
          <a:prstGeom prst="rect">
            <a:avLst/>
          </a:prstGeom>
        </p:spPr>
      </p:pic>
    </p:spTree>
    <p:extLst>
      <p:ext uri="{BB962C8B-B14F-4D97-AF65-F5344CB8AC3E}">
        <p14:creationId xmlns:p14="http://schemas.microsoft.com/office/powerpoint/2010/main" val="46110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77</TotalTime>
  <Words>57</Words>
  <Application>Microsoft Office PowerPoint</Application>
  <PresentationFormat>Широкий екран</PresentationFormat>
  <Paragraphs>17</Paragraphs>
  <Slides>17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17</vt:i4>
      </vt:variant>
    </vt:vector>
  </HeadingPairs>
  <TitlesOfParts>
    <vt:vector size="23" baseType="lpstr">
      <vt:lpstr>Arial</vt:lpstr>
      <vt:lpstr>Calibri</vt:lpstr>
      <vt:lpstr>Century Gothic</vt:lpstr>
      <vt:lpstr>Times New Roman</vt:lpstr>
      <vt:lpstr>Wingdings 3</vt:lpstr>
      <vt:lpstr>Зал засідань</vt:lpstr>
      <vt:lpstr>Сільськогосподарське хеджування  курс лекцій Лекція 4. Хеджувальні стратегії ф’ючерсами на с.г. продукцію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Купівельне хеджування</vt:lpstr>
      <vt:lpstr>Презентація PowerPoint</vt:lpstr>
      <vt:lpstr>Презентація PowerPoint</vt:lpstr>
      <vt:lpstr>ПЕРЕВАГИ ХЕДЖУВАННЯ:  1. При торгівлі товарами або фінансовими інструментами істотно знижується ціновий ризик. Звичайно, повністю позбутися ризику неможливо, але добре виконане хеджування на ринку з відносно стабільним базисом забирає значну частину ризику. Хеджування підвищує фінансову стабільність бізнесу, мінімізує коливання прибутку, викликане змінами цін на сировину, відсоткові ставки або курси валют. 2. Хеджування не перетинається зі звичайними операціями і дає можливість забезпечити постійний захист ціни без необхідності змінювати політику запасів ресурсів або використовувати гнучку систему форвардних контрактів. 3. Забезпечується велика передбачуваність у плануванні. Ф'ючерсні контракти укладаються для поставки в майбутньому на багато місяців наперед, що дає змогу чітко планувати діяльність. Скажімо, переробне підприємство повинно забезпечити себе сировиною і зберігає готову продукцію доти, доки її не куплять. Маючи відповідні ф'ючерсні контракти, воно може управляти фінансовим ризиком шляхом заміни угоди на сировину і готову продукцію на ф'ючерсному ринку. Завдяки цьому можна ефективно регулювати надлишок запасів або їх дефіцит. 4. Хеджування полегшує фінансування операцій. У бізнесі прийнято надавати під забезпечення позики запаси товарів, і хеджування відіграє істотну роль у визначенні обсягів такого кредитування. Для нехеджованих активів зарубіжний банк надає кредит у розмірі коштів, виділених компанією на ці цілі, тобто у співвідношенні 50:50. Якщо ці активи хеджуються, то частка банківського кредиту може досягати 90%, а решта фінансується компанією. До того ж банк більше довіряє кредитам, які видані під зобов'язання, покриті ф'ючерсними контрактами. Якщо хеджування розпочате, зовсім не обов'язково ліквідувати його тільки після здійснення угоди на реальному ринку. Можна вести операції "всередині" хеджування, викуповуючи частину контрактів раніше визначеного терміну і потім знову продаючи їх, якщо ціни збільшуються. Проте ці операції набирають спекулятивного характеру, оскільки ф'ючерсна позиція за кількістю і напрямком не відповідала реальному ринку. 5. Хеджування забезпечує можливість зберігати в таємниці присутність на ринку відомих компаній завдяки великій місткості біржі порівняно з ринком реального товару та анонімності біржових операцій. Хеджування найбільш активно використовують торгові і посередницькі фірми, компанії, що займаються зберіганням, переробкою і доробкою товарів, а також ті, що випускають готову продукцію. </vt:lpstr>
      <vt:lpstr>НЕДОЛІКИ ХЕДЖУВАННЯ:  1.Через зміну базису ф'ючерсні контракти не завжди повністю захищають від цінових коливань наявного ринку. Базовий ризик тим більший, чим більше сорт наявного товару відрізняється від специфікації ф'ючерсного контракт). 2.До негативних моментів можна зарахувати також несумісність спотового і ф'ючерсного ринків. У зв'язку з тим, що ф'ючерсні контракти є стандартними, вони не завжди ідентичні з особливими умовами зобов'язань спотового ринку. Так, кількість може не відповідати одиниці ф'ючерсного контракту. Можуть бути відмінності в якості, в термінах форвардної угоди наявного ринку і місяцях поставки ф'ючерсного контракту. 3.Проблема лімітування цін на ф'ючерсних біржах може створювати складнощі хеджеру при відкритті або закритті позиції в певні дні через викривлення співвідношення цін реального ринку і ф'ючерсних котирувань. 4.І, нарешті, якщо хеджер здійснює операції на кількох біржах, він повинен ретельно вивчати правила торгівлі кожної біржі, бо, попри загальні принципи побудови біржової торгівлі, кожна біржа встановлює власні правила і регламент.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Сільськогосподарське хеджування  курс лекцій Лекція 1. Біржовий ринок товарних деривативів</dc:title>
  <dc:creator>Користувач Windows</dc:creator>
  <cp:lastModifiedBy>Користувач Windows</cp:lastModifiedBy>
  <cp:revision>11</cp:revision>
  <dcterms:created xsi:type="dcterms:W3CDTF">2021-01-23T06:04:21Z</dcterms:created>
  <dcterms:modified xsi:type="dcterms:W3CDTF">2022-09-13T14:10:52Z</dcterms:modified>
</cp:coreProperties>
</file>