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75" r:id="rId6"/>
    <p:sldId id="287" r:id="rId7"/>
    <p:sldId id="271" r:id="rId8"/>
    <p:sldId id="272" r:id="rId9"/>
    <p:sldId id="273" r:id="rId10"/>
    <p:sldId id="290" r:id="rId11"/>
    <p:sldId id="291" r:id="rId12"/>
    <p:sldId id="292" r:id="rId13"/>
    <p:sldId id="293" r:id="rId14"/>
    <p:sldId id="277" r:id="rId15"/>
    <p:sldId id="288" r:id="rId16"/>
    <p:sldId id="283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-it.ru/terms/agreements/opts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megroup.com/trading/agricultural/grain-and-oilseed/corn.html" TargetMode="External"/><Relationship Id="rId5" Type="http://schemas.openxmlformats.org/officeDocument/2006/relationships/hyperlink" Target="https://www.investopedia.com/articles/optioninvestor/10/history-options-futures.asp" TargetMode="External"/><Relationship Id="rId4" Type="http://schemas.openxmlformats.org/officeDocument/2006/relationships/hyperlink" Target="https://sites.google.com/site/onlyopciony/istoria-vozniknovenia-opcion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Тема 6. </a:t>
            </a:r>
            <a:r>
              <a:rPr lang="ru-RU" b="1" dirty="0" err="1" smtClean="0"/>
              <a:t>Опціони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КУРС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Сільськогосподарське хеджування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4365104"/>
            <a:ext cx="7992888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Яворська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Доцент кафедри організації підприємництва та </a:t>
            </a:r>
            <a:r>
              <a:rPr kumimoji="0" lang="uk-UA" sz="2400" b="1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біржової діяльності НУБІП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43100"/>
            <a:ext cx="883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991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76337"/>
            <a:ext cx="87820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04900"/>
            <a:ext cx="8782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753291" cy="46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Роль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опціонів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48680"/>
            <a:ext cx="6667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6440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79512" y="503108"/>
            <a:ext cx="8244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Список використаних джерел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1.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Опцион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3"/>
              </a:rPr>
              <a:t>https://www.audit-it.ru/terms/agreements/optsion.html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2.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История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опционов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4"/>
              </a:rPr>
              <a:t>https://sites.google.com/site/onlyopciony/istoria-vozniknovenia-opcionov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3.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История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опционов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5"/>
              </a:rPr>
              <a:t>https://www.investopedia.com/articles/optioninvestor/10/history-options-futures.asp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4.  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Солодкий М.О.,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Резнік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Н.П., Яворська В.О. Основи біржової діяльності: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навч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посіб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Київ: КОМПРИНТ, 2017. 450 с.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5.Солодкий М.О. Біржовий товарний ринок 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навч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посіб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Київ: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Компринт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, 2017. − 576 с.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6.Сохацька О.М. Біржова справа: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навч.посіб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Тернопіль: Карт-бланш, 2008. 632с.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7.Дегтярева О.И.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Биржевое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дело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учеб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Москва: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Магистр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-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M.,2007. 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С. 286-310.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8. Сорос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Дж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Сорос о Соросе.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Опережая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перемены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Москва: ИНФРА.-М, 1996. 333 с.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9. 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Элдер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А.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Как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играть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и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выигрывать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на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бирже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Психология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Технический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 аналіз. Контроль над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капиталом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. Москва: </a:t>
            </a:r>
            <a:r>
              <a:rPr lang="uk-UA" dirty="0" err="1">
                <a:solidFill>
                  <a:srgbClr val="333333"/>
                </a:solidFill>
                <a:latin typeface="Open Sans"/>
              </a:rPr>
              <a:t>Диаграмма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, 2001. 345 с.</a:t>
            </a:r>
          </a:p>
          <a:p>
            <a:r>
              <a:rPr lang="uk-UA" dirty="0">
                <a:solidFill>
                  <a:srgbClr val="333333"/>
                </a:solidFill>
                <a:latin typeface="Open Sans"/>
              </a:rPr>
              <a:t>10.Інформаційний сайт Чиказької біржі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CME Group. 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6"/>
              </a:rPr>
              <a:t>https://www.cmegroup.com/trading/agricultural/grain-and-oilseed/corn.html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 (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дата звернення 29.10.2018р.).</a:t>
            </a:r>
            <a:endParaRPr lang="uk-UA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2117601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6229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088232" cy="272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92896"/>
            <a:ext cx="20882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2267744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420888"/>
            <a:ext cx="2447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486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2549277" cy="32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2495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76672"/>
            <a:ext cx="25050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0"/>
            <a:ext cx="22558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1196752"/>
            <a:ext cx="2381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645024"/>
            <a:ext cx="187220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247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505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20382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841729"/>
            <a:ext cx="2016224" cy="30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857625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02148"/>
            <a:ext cx="7785742" cy="48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Ключові слова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uk-UA" dirty="0" smtClean="0"/>
              <a:t>Строковий ринок</a:t>
            </a:r>
            <a:endParaRPr lang="en-US" dirty="0" smtClean="0"/>
          </a:p>
          <a:p>
            <a:r>
              <a:rPr lang="uk-UA" dirty="0" smtClean="0"/>
              <a:t>Ринок деривативів</a:t>
            </a:r>
            <a:endParaRPr lang="en-US" dirty="0" smtClean="0"/>
          </a:p>
          <a:p>
            <a:r>
              <a:rPr lang="uk-UA" dirty="0" smtClean="0"/>
              <a:t>Деривативи </a:t>
            </a:r>
            <a:endParaRPr lang="en-US" dirty="0" smtClean="0"/>
          </a:p>
          <a:p>
            <a:r>
              <a:rPr lang="uk-UA" dirty="0" smtClean="0"/>
              <a:t>Фінансові деривативи</a:t>
            </a:r>
          </a:p>
          <a:p>
            <a:r>
              <a:rPr lang="uk-UA" dirty="0" smtClean="0"/>
              <a:t>Товарні деривативи</a:t>
            </a:r>
            <a:endParaRPr lang="en-US" dirty="0" smtClean="0"/>
          </a:p>
          <a:p>
            <a:r>
              <a:rPr lang="uk-UA" dirty="0" smtClean="0"/>
              <a:t>Опціон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uk-UA" dirty="0" smtClean="0"/>
          </a:p>
          <a:p>
            <a:endParaRPr lang="uk-UA" dirty="0" smtClean="0"/>
          </a:p>
          <a:p>
            <a:r>
              <a:rPr lang="uk-UA" dirty="0">
                <a:solidFill>
                  <a:schemeClr val="bg1"/>
                </a:solidFill>
              </a:rPr>
              <a:t>1. Економічна сутність опціонів.</a:t>
            </a:r>
          </a:p>
          <a:p>
            <a:r>
              <a:rPr lang="uk-UA" dirty="0">
                <a:solidFill>
                  <a:schemeClr val="bg1"/>
                </a:solidFill>
              </a:rPr>
              <a:t>2. Історія опціонів.</a:t>
            </a:r>
          </a:p>
          <a:p>
            <a:r>
              <a:rPr lang="uk-UA" dirty="0">
                <a:solidFill>
                  <a:schemeClr val="bg1"/>
                </a:solidFill>
              </a:rPr>
              <a:t>3. Особливості біржових та позабіржових опціонів.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1.1. </a:t>
            </a:r>
            <a:r>
              <a:rPr lang="ru-RU" dirty="0" err="1" smtClean="0"/>
              <a:t>Поняття</a:t>
            </a:r>
            <a:r>
              <a:rPr lang="ru-RU" dirty="0" smtClean="0"/>
              <a:t> ринку </a:t>
            </a:r>
            <a:r>
              <a:rPr lang="ru-RU" dirty="0" err="1" smtClean="0"/>
              <a:t>деривативів</a:t>
            </a:r>
            <a:endParaRPr lang="en-GB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060848"/>
            <a:ext cx="8229600" cy="34563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err="1"/>
              <a:t>Опціон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 контракт,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дає</a:t>
            </a:r>
            <a:r>
              <a:rPr lang="ru-RU" sz="3200" dirty="0"/>
              <a:t> </a:t>
            </a:r>
            <a:r>
              <a:rPr lang="ru-RU" sz="3200" dirty="0" err="1"/>
              <a:t>покупцеві</a:t>
            </a:r>
            <a:r>
              <a:rPr lang="ru-RU" sz="3200" dirty="0"/>
              <a:t> право, але не </a:t>
            </a:r>
            <a:r>
              <a:rPr lang="ru-RU" sz="3200" dirty="0" err="1"/>
              <a:t>зобов'язання</a:t>
            </a:r>
            <a:r>
              <a:rPr lang="ru-RU" sz="3200" dirty="0"/>
              <a:t>, </a:t>
            </a:r>
            <a:r>
              <a:rPr lang="ru-RU" sz="3200" dirty="0" err="1"/>
              <a:t>купити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продати</a:t>
            </a:r>
            <a:r>
              <a:rPr lang="ru-RU" sz="3200" dirty="0"/>
              <a:t> </a:t>
            </a:r>
            <a:r>
              <a:rPr lang="ru-RU" sz="3200" dirty="0" err="1"/>
              <a:t>зазначений</a:t>
            </a:r>
            <a:r>
              <a:rPr lang="ru-RU" sz="3200" dirty="0"/>
              <a:t> актив за </a:t>
            </a:r>
            <a:r>
              <a:rPr lang="ru-RU" sz="3200" dirty="0" err="1"/>
              <a:t>певною</a:t>
            </a:r>
            <a:r>
              <a:rPr lang="ru-RU" sz="3200" dirty="0"/>
              <a:t> </a:t>
            </a:r>
            <a:r>
              <a:rPr lang="ru-RU" sz="3200" dirty="0" err="1"/>
              <a:t>ціною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до </a:t>
            </a:r>
            <a:r>
              <a:rPr lang="ru-RU" sz="3200" dirty="0" err="1"/>
              <a:t>певної</a:t>
            </a:r>
            <a:r>
              <a:rPr lang="ru-RU" sz="3200" dirty="0"/>
              <a:t> </a:t>
            </a:r>
            <a:r>
              <a:rPr lang="ru-RU" sz="3200" dirty="0" err="1"/>
              <a:t>дати</a:t>
            </a:r>
            <a:r>
              <a:rPr lang="ru-RU" sz="3200" dirty="0"/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3225"/>
            <a:ext cx="8568952" cy="63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3871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8229600" cy="49685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z="2800" b="1" dirty="0" err="1"/>
              <a:t>Американський</a:t>
            </a:r>
            <a:r>
              <a:rPr lang="ru-RU" sz="2800" b="1" dirty="0"/>
              <a:t> стиль -</a:t>
            </a:r>
            <a:r>
              <a:rPr lang="ru-RU" sz="2800" dirty="0"/>
              <a:t> 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опціонний</a:t>
            </a:r>
            <a:r>
              <a:rPr lang="ru-RU" sz="2800" dirty="0"/>
              <a:t> контракт,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виконаний</a:t>
            </a:r>
            <a:r>
              <a:rPr lang="ru-RU" sz="2800" dirty="0"/>
              <a:t> </a:t>
            </a:r>
            <a:r>
              <a:rPr lang="ru-RU" sz="2800" dirty="0" err="1"/>
              <a:t>власником</a:t>
            </a:r>
            <a:r>
              <a:rPr lang="ru-RU" sz="2800" dirty="0"/>
              <a:t> в будь-</a:t>
            </a:r>
            <a:r>
              <a:rPr lang="ru-RU" sz="2800" dirty="0" err="1"/>
              <a:t>який</a:t>
            </a:r>
            <a:r>
              <a:rPr lang="ru-RU" sz="2800" dirty="0"/>
              <a:t> день до </a:t>
            </a:r>
            <a:r>
              <a:rPr lang="ru-RU" sz="2800" dirty="0" err="1"/>
              <a:t>закінчення</a:t>
            </a:r>
            <a:r>
              <a:rPr lang="ru-RU" sz="2800" dirty="0"/>
              <a:t> </a:t>
            </a:r>
            <a:r>
              <a:rPr lang="ru-RU" sz="2800" dirty="0" err="1"/>
              <a:t>терміну</a:t>
            </a:r>
            <a:r>
              <a:rPr lang="ru-RU" sz="2800" dirty="0"/>
              <a:t>. </a:t>
            </a:r>
            <a:r>
              <a:rPr lang="ru-RU" sz="2800" dirty="0" err="1"/>
              <a:t>Тобто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погашення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вироблено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часу до </a:t>
            </a:r>
            <a:r>
              <a:rPr lang="ru-RU" sz="2800" dirty="0" err="1"/>
              <a:t>встановленого</a:t>
            </a:r>
            <a:r>
              <a:rPr lang="ru-RU" sz="2800" dirty="0"/>
              <a:t> дня, то </a:t>
            </a:r>
            <a:r>
              <a:rPr lang="ru-RU" sz="2800" dirty="0" err="1"/>
              <a:t>опціон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dirty="0" err="1"/>
              <a:t>американським</a:t>
            </a:r>
            <a:r>
              <a:rPr lang="ru-RU" sz="2800" dirty="0"/>
              <a:t> </a:t>
            </a:r>
            <a:r>
              <a:rPr lang="ru-RU" sz="2800" dirty="0" err="1"/>
              <a:t>опціоном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620688"/>
            <a:ext cx="5940152" cy="59046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z="3200" b="1" dirty="0" err="1"/>
              <a:t>Європейський</a:t>
            </a:r>
            <a:r>
              <a:rPr lang="ru-RU" sz="3200" b="1" dirty="0"/>
              <a:t> стиль </a:t>
            </a:r>
            <a:r>
              <a:rPr lang="ru-RU" sz="3200" dirty="0"/>
              <a:t>- </a:t>
            </a:r>
            <a:r>
              <a:rPr lang="ru-RU" sz="3200" dirty="0" err="1"/>
              <a:t>опціонний</a:t>
            </a:r>
            <a:r>
              <a:rPr lang="ru-RU" sz="3200" dirty="0"/>
              <a:t> контракт,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виконаний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</a:t>
            </a:r>
            <a:r>
              <a:rPr lang="ru-RU" sz="3200" dirty="0" err="1"/>
              <a:t>терміну</a:t>
            </a:r>
            <a:r>
              <a:rPr lang="ru-RU" sz="3200" dirty="0"/>
              <a:t>. </a:t>
            </a:r>
            <a:r>
              <a:rPr lang="ru-RU" sz="3200" dirty="0" err="1"/>
              <a:t>Тобто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виконання</a:t>
            </a:r>
            <a:r>
              <a:rPr lang="ru-RU" sz="3200" dirty="0"/>
              <a:t> умов договору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відбуватися</a:t>
            </a:r>
            <a:r>
              <a:rPr lang="ru-RU" sz="3200" dirty="0"/>
              <a:t> в </a:t>
            </a:r>
            <a:r>
              <a:rPr lang="ru-RU" sz="3200" dirty="0" err="1"/>
              <a:t>певний</a:t>
            </a:r>
            <a:r>
              <a:rPr lang="ru-RU" sz="3200" dirty="0"/>
              <a:t> </a:t>
            </a:r>
            <a:r>
              <a:rPr lang="ru-RU" sz="3200" dirty="0" err="1"/>
              <a:t>встановлений</a:t>
            </a:r>
            <a:r>
              <a:rPr lang="ru-RU" sz="3200" dirty="0"/>
              <a:t> день,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обумовлений</a:t>
            </a:r>
            <a:r>
              <a:rPr lang="ru-RU" sz="3200" dirty="0"/>
              <a:t> в </a:t>
            </a:r>
            <a:r>
              <a:rPr lang="ru-RU" sz="3200" dirty="0" err="1"/>
              <a:t>договорі</a:t>
            </a:r>
            <a:r>
              <a:rPr lang="ru-RU" sz="3200" dirty="0"/>
              <a:t>, то </a:t>
            </a:r>
            <a:r>
              <a:rPr lang="ru-RU" sz="3200" dirty="0" err="1"/>
              <a:t>такий</a:t>
            </a:r>
            <a:r>
              <a:rPr lang="ru-RU" sz="3200" dirty="0"/>
              <a:t> </a:t>
            </a:r>
            <a:r>
              <a:rPr lang="ru-RU" sz="3200" dirty="0" err="1"/>
              <a:t>опціон</a:t>
            </a:r>
            <a:r>
              <a:rPr lang="ru-RU" sz="3200" dirty="0"/>
              <a:t> </a:t>
            </a:r>
            <a:r>
              <a:rPr lang="ru-RU" sz="3200" dirty="0" err="1"/>
              <a:t>вважається</a:t>
            </a:r>
            <a:r>
              <a:rPr lang="ru-RU" sz="3200" dirty="0"/>
              <a:t> </a:t>
            </a:r>
            <a:r>
              <a:rPr lang="ru-RU" sz="3200" dirty="0" err="1"/>
              <a:t>європейським</a:t>
            </a:r>
            <a:r>
              <a:rPr lang="ru-RU" sz="3200" dirty="0"/>
              <a:t>.</a:t>
            </a:r>
            <a:endParaRPr lang="ru-RU" sz="32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3478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33478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62450" y="3224212"/>
          <a:ext cx="419100" cy="409575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en-GB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186373"/>
            <a:ext cx="819596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Рис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. 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Генезис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еволюційного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біржового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ринку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26" name="AutoShape 2" descr="data:image/png;base64,iVBORw0KGgoAAAANSUhEUgAAAgoAAAEWCAIAAACIXyh/AAAgAElEQVR4nO29T6jj1r7nu2blO3iJ6X5VmEclCKpycJ2kQCFn19Xtc/ZB3Jy610lTlHtQHeMkBye8u4+7qVSMCCnlXL+rfWlSeoPk+L3ius1GnKPRK4Mpnps8iKnFBtFcKE92o4lAQw/ewKCJhh6qB0v/bcuSLduy/Puw2HhLsizL0u+r3/qt328hCwAAAADmQPs+AAAAgMTQNI2AGNA0vfZJPhJ50KTgKZO0fR8RAAAbgNCR2K5N2eREHcMpNjBnqwKHDcvAGLQBAA4ckIeYgDxE47kOIA8AkA9AHmIC8hANeA8AkDdAHmIC8rAKRyBAHgAgH4A8xATkISYaBnkAgFwA8hATkIeYgDwAQE4AeYgJyENMQB4AICdsQR68IKWkuSNaOG7Bwo7E7WuEvCaRD/WN1eewEfEGkIeYgDwAQE7YkvdgYM6x+QaWbLu7aKGBuT1mT9niIGnEqEUB8hATkAcAyAlLrJ7nATiP9/5xKY5VlaSIp25NQkjCmAusnls4Lw/uR0vYO4joJ3vvXRzG/tRdDmv+L+KulTRN8n8RkIf0AHkAgJyw3OoRA2p3wxiORdckRyDsTqKg4Q4s8HkLHqGFjjw4b/TJhYGxZv/vtzahz/T+DRyw+68mIf+/ZK0mIffjQB7SBeQBAHJCTHlwuuod42s/rEuStPS5XpM4bIT1Y25h2HvQQjtc0vnkhAz863xhBEcPsIQkSfKHO/xr3UPAIA/pAfIAADkhvvdgm+Kg/Q5bc2+5F2XggsoSXBg2/74P0rQF6yOY8x7cMPic9wDyAAAAsILo2IOvs94fe3DQnNhDsE8JnXsbktc258g10egcIfSf/s8/2MtdBUDnyP4gSXNfS5qFzqMDEMtiD4v/JeOoXK0CeQAAAAizidWL2u052urfNAF5AAAAmGdL8mAF7fg2XqcGyAMAAMA825OHnAHyAADAcQHyEBOQBwAAjguQh5iAPAAAcFyAPMQE5AEAgOOiWCwiIAbFYnHtkwzyAAAAEGY6nfZ6vQfV6rVC4cNq9bte76fJ5Mqy9tVe6jrX6dxj2TeLxUe1mizLpmlu+yQciTxoUlBR91hrEQCALNPv908Y5nqp9KjZ/GE4fD2b7VEV5ptims/6/YeNxhvF4oNqVVGU7Z2KY5AHmGsaAIAVmKb5p07nbYr6qFaTx+O9y0Cc9sNweI9l79K0LMvbOCfHIA+e6wDyAABAiMlk8qTVeouiPmu19tuDtF57oaoPG40bpdIzUUy3x+kY5AG8BwAAFjCdTh/Vajcp6ptORzHNvRv6Tdqr6fQLnr9eKj1ptdISiWOQB08gQB4AACD8RZZvl8vP+v29W/YU2+vZ7JtO53a5PBqNNj9FxyEPNlDQGwAAazqd3q9Uqo3GoXsMy9qr6fS0Uvm80djQjQB5AADgiCBOw/PRaO9GfNvtXJY3dCNAHgAAOApms9mDajXHTsN8I27EPzSb650xkAcAAPKPaZq/Ypgfh8NVJtXoOrP67N24p9X+sdf7XaUym82SnjSQBwAAcs5kMvk1y75Q1Xj2VGtz+HLfNj3d9i+j0a8YJmkoAuQBAIA8Y5rmBwwTWxtceSBuBNfVcN12JrQ2QgihOjYGbi6VJLURqktScBtpYBldDtWx1uXIvxZZVceGsw3XNcIf4dstnvv0TRVCHo9/w7KJfAiQBwAAcstsNvtdpXKhKEksqeM9GLiNjSvLGkjSwLIuMdfWyAZGF2tXmtTWrAHGl5qEbDnhuoZ1pUl1bFxZ1qWm2TvhpK5hXWm4LuFLy7rEkrdZ4COCuyWrDFy31SWF9uNw+KBajX/2QB4A4DCgaTqVEp4ZgabpHZy0B9VqjHjDUnmo2wcrDRyR8DbTJFstHD0YSFzXsK4so8tJA0vrYuPKsq4M3MW4jY2BhrsSvrQsn4ughT4isFsDtzFuc7hLPleTkKTZfzdQiCei+C3Pxzx7RyUPAHDAoHzNcLCDr/MXWa42Gslt6ArvYaBpi+SBqIK9BCEiFdaVgbua0ZW4rmZ0/d6D5WqA9xEheagvlKWNG80w4/E41m+07V8IAIBUAHlIxHQ6vV0uJx/D6o5cmu/9t2MPbc3yxRiIGCBkxxWcnWDNtzepi3EXcygQe4j4CDt0kW7swW0vdf09mo4ThMjVBQcAOQbkIRFPWq1vOp0UrerS5nQuec3AXW37n7tB+6zV+lOns/o32uovBABAWoA8xGc6nd6kqJ1M1eAOQ7KXDCSEMj8u9tV0+hZFrXQgcnXBAUCOOVp5mE6nSXf+lOe/EsW9W+Est0fNZq/XW/EbJT3vAADshaOVh9FohBAqlUosyzabTUEQRqNRdHD1Lk0nSXSYawau2zEG59/dOASa1NZ2lJT3Q4xBrrm64AAgx8S2p5q0erZcbxIUSXNnzOK4BQtjT7zrm7GXw8bKzePLw2w2KxaL/kGxhUIhotLcZDK5SVEbWk9flkM+2+vZ7I1iMbp/CeQBAA6D1L0HA3OO8TewZFv0hQtj4ImJhmO9K87X0XW90+lYltVoNGJqg2VZ/X7/o1ptfdPp5SI4UQQD1yXtam400aUzj8x8/rM/xTr42hkZtWCVNZB2Wutp5QhXkAcAOAyW2FPbD+CwhjnnsZ/Me2UvxxFegCYhJGHMBR73Fy70ORwSdl0Pz09IUx5IaaDxeEw+Q9d10r8URxssy+p0Op+2WmsbTeI3+P96Vns+TcH1M5amWLuvtTYZCGtvqbUlLbzK0to7lIfTSiX6ZB6JPPj83mQOMwBkheX2VJM4bBiaZpB/XKNNdGKut0mTfL0/Pm/BI7hQkxCHdcw5SwyMNcvAnKT5axAQ9dhQHvr9PkVRLMuSfymKKpfLiqKQ/qU42mBZliAIZ4KwttEkyc+24bYHrTpWO5zk7MuEWJ5i7WRTOy/sLclmwVXuB22cHR2nPWw0ZFmO+o1i/I6HDsw1DeSBKHkI9Pc7quB/KlryQKRJHDYCchG50PdOw5ML/0KcXB50XSfRZsuJQiOEyGgl/5ilZrMZc2abDeVh3nvwy4PfRQg4CstTrC8xF0irdr0HJHVDq3brPYA8WP6bBOQBOFxWeA+ei+CTh4Xeg/c2L8rAeW9esDDwn6ZpVjryQOKilUoFIVR1RtGIoqjreowdLGXDziUvq9mJPVxibmGA4dLXyVZfnWIdjj3MhSjsckw7C4lD55IF3gOQD1bFHgxN8gIDkjYXe5ACfUro3AsdkNc258jVFHTueSXoHGFnnhz3taRZ6NznuCSUB2KbZFkul8t87DpxK9k0NO3zIXb2IL+XBqFpy7I8gQB5AA6X5d7Dujs8Ryn/TSgPKUqCnzQGtvpKKuW0wcDWEFDQGzhgUpcHy7Hs6b6O+9HbzPLbNC3uCBqkxYUAeQAOmK3a092DEBIEQVEUVVVT3zkU1VjZoKhGCJAH4IDJnzycCcI9lr1D09cKhVOWfcrzw+FwMplsvvMdluQ7yAYl+eYBeQAOmFBhiUOnWCy61ur1bHahKI9F8cNq9SZF3SiV7lcqnU5nE6lYv6D3tissufvfYYWlUIOC3vOAPABLyf5UnSnOvqnr+j8Jwjvl8q1y+Quev1CU5NPmbLG9mk6fj0aftlo3KeouTa+nE+tOB7SL9ou0L7Zf0HT8T4fpgBYC8gAsBWW+62bzI5xOp64q/EEQXur63g3lyvZCVf06QeptxGTNyUQXV1jCXQ7VseZbKA28yR6W1VziuobWRqguSd6kbwZO/WJDCMX/gjCZ6EJAHoCl5FseptPpk1brJkUdiios04m3KOqfBCG+SDyoVn8cDhN9UESFpUtNu9SkOjYG2DdrNCm8Ec6a9q3SJMThS8voclzXsHPf1v4pFxJfHp6I4rexxxNn/ZZIFZAHYCl5lYfJZPL7RuN6qfRNp5ODUK1imn8QhOul0pNWK840QbPZ7HeVyoWiJPmUZRWWvCV2wQy3HoOkzdVc8q1yZht1CyvtSx5+jDGYNbDbdI8SAA6U/MmDaZpnzeZNihJkee9mPd32ejb7ptO5SVHf8vzKPnTTND9gmCRpEIsrLF0ZuI6kAfEeJNTWHBfBUY4F3gNZZcuDV1hpL/Igj8e/Ydk4IQdvt+keJQAcKDmTh9FodLtc/mOvt3dTvlWReCKK79H0yp70yWTya5aNqRBLKixJbRSKPaC25lRnkvCy+R6I90BeEh+CVGra7FoIs1Ie/mU0+hXDJIrcWCAPAEDIkzz82OmcViqvptNVptApD7fDKqGpt5e6/tcs+6Lfjz4npmn+imGSxiHSaU7nktt2LA//2Ov9rlJJ5DfYu033KAHgQFl+x7oTGfj/dRYYoZlxnGk540+zlsIRBvis0fg8Qb3S/Yy7T7e9ns0+rtXaghB9Zmaz2YNqtdpo7Ha0qzuEaQ/y8Go6Pa1U/qHZXHO36R4lABwokXesr3p1sEi2MwdPaNxDeLKE7R+hzWeNxj8nizQQeYiaC9MXZZWCYzTdunWGb9CnN0+Ob7LMBUM/fbud75lZxxD/J0FYqRCWZf1Flm+Xy89Hoz3q2fKfMjhxGYeNeFOZLZSHc1m+XS7HnCRjISAPAGBZseVhwawK5L9gmVLfSjJ7G6mqvdEshSvl4Vuef5K40JDjPSydC9PoYu1Kk9qaNcD4MjhG0+02udQ0eyccGdCJ61L00M/gbskqEvvdwOz+x2bzv66qI2RZ1nQ6vV+p7NyNiCEPYXXQsW9yCEuTll1AIXkgTsPnjUbSYEN4t5u8GQByQ0x5MNwpmAPyMKcOks+L0CQiDOF5OxP6GNHyoKrqnSSps/PysGwuzCuLlH+wXwTHaJLROFqX9K0buItxGxsDDXclfBk59DOwWwO3MW5zuEs+d92pNF/PZjcpKs6AV8txI571+9mRh+DcrM4UHknkgYzp2tBp8Ha7+S4AIAfE7VzyHvCWqkM4tcYVkoUzrKVzhNaDavWHdeKuK7yHgaYtkgd3jKZ1pUlex7qBu5rRlbiuZnT93oPlakAgy8wvD/WFspS8fdPpPGm1Yp7S6XT6qFa7SVHfdDq79CRW9xPajyFGfO/h1XT6Bc+TjJANnQZvt6nsBQAOndjyYC+QlvQsOe6Fb5kjD57nkfYRTqfT66VScjvljlxaOi7TNxem81zvxCS8nWDNtzepi3EXcygQe4j4CDt0sXnsgTTFNG+USolG6Uwmkyet1lsU9Vmr9dNkkgV58F0qvqEQkfJwo1R6JoppCYO92xT3BQCHS8Qd6x+N5E3d6VuP/XGG+RBiyN9YN24dcYSyLD9co7jQGm1ujOaVgbsZm3TzHssqipL09Jqm+adO522K+qhWk8fjvcrD/IMEmYcvSh6Sft84gDwAgGVtNe8hGMRem4gjfMrzj3cx+014jOZAQih742IfNhqyLK99nvv9/gnDXC+VHjWbPwyH26hEsupim79iQB4AYH9sTR5s32GjQUuWZUUeoSiKX/D83u1yRtpHtVp/VZbcSqbTaa/Xe1CtXisUPqxWv+v1Uux3WnGxecPjXEAeAGB/bNF7SImII+z3+x/VamtaK1/fF/EDBsHRlV3DrgOBOHypYV9613zCl+FLfQg1khthRB/MpS8Uu3aMOn7B6pgMh8OzZvNtiiLTY3zX610oyiZeRfTFtkAdQB4AYI8ctDzMZrM3isV1DJYv1eAScyQsTKpV24OINNzVyPwH9uDXdiDSoHU5zgsmG1qbW27W5+MW/v0EcuickbLJ20+TydsUtaWfQNd1URTPms1Tlr1WKFwvle6x7BqCkfxiA3kAgP1x0PJgrTt35kDyP9Fr7UBcwZUNyV8QYs6s4zbypkPoOuNiXc/jSpPqkuTWOiXOim9AlJtQjer4XzeXh5jTZKbCdDpVFMUvGMTxeaNYvMeybvu01ToTBNIeNZv3WDb1iw3kAQC2yKHLw3pzZ5LC1M6/Ti50UB4icxG0rlPd+soyBprh3/gSc23N6HJOt5Um1bFxiXFAdRzN8FUzXV8efppM3imX16g9ly6maSo+Op2O4NDr9RRFAXkAgEPiUORB13VlDtLV/qLf/zhhBOISc4EMBl/XkE8euJD3MHCi7XankIHrTljCeZcvbcLtU9Ikf8LEwglzrizrSsPrycPr2ey3lcoaQ1p3D8hDpohV1go4ZorFIso2xWLRsqzhcDi/quN0p/xZlv9Do5EgCLEo9hCSB2fuZdchCHsPxO2oS17EIpB67ZOHOtZcB2XRhDnry4Nimver1Z/TqCSxAxDIQ2bwEtM5mEwUOHxomvZrQzU4PeSfZfmvWTZBL9PcyKUrL3jgUw6EEAoNPQq7CO67ur4y53WSEW04kQanOGFgwhx/0Du5PPw0mbzPMIeiDRbIQ5bwXAeQB+CgIb3qfgeCoqj5Ogrj8XjvNavXbwnl4VyW36NpXdf38YOsCchDdgDvATh4dF2vVqs0TZN/iQNRKBSWDfAnNas/qtV2U0RoL/LwQlVTKVu9e0AesoQjECAPwMFBPAZVVckjDinUTByIzqoRnP1+/22KethovNT1/dv99Jo8Hn9Yrd6l6VTKVu8ekIcMEpjQCwAyTshj4Hl+OBy6a4UYM6MRZFl+p1z+sFp9oap7t+wbtgtFuceyJwzjPxUHx4bWXFVVd7haKjtcBsgDAGSOhR7DhgyHw7s0fY9lv+v1Xk2nezf0bvtFMNK+Oa6gZpbUh8ldu3ZtG8cJ8gAAGUJVVb/H0Gq1Nq8u50dRlLNm80aplB2dQAfS05IdZrNZqVRytYFl2S1lAub8PAYBeQB2ymw2czPXRFEUltDpdNzN3FFJ2+5Vd3WCZpgzQfhhONyXVIA8JELX9UajUXAKeCwcupYWeT6Pc4A8AFuElFIQRfHrVuuUZd8sFq8VCm7hnS943i28E2qftlruZgihwl/91S/fe+8pzxPZ2HaJiPF4LAjCg2r1Rql0vVT6sFo9E4QNK5KCPGyD0WhUqVQoiup0OrquFwqFQqGw1RG9+TyPSwB5AFJmNpuNRqOnPH+Xpkkhti94nut0LhRl7bmLX02nF4ryWBSJbFwrFE4YRhCEHZSLmE6nw+FQEARSYI7I22mlciYIj0XxQlE2nEbtQlEuFIWIoiuHIA/RzGYzWZbL5TLDMP6exlqttu34fK7O4ypAHoB0ME2z1+sRG3paqTwWxa0OCpLHY2JPrxUK9ysVWZZ3U3WOdI6NRiNBEJ7y/CnLnjCMFw71+UYRzR9BPWXZU5YlXWqkM80C72E50+lUEIRSqVSr1eYTXHZwDeTkPMYD5AHYFFVVf99okJkmLxRlN90vbns9mz0fjR42GjdKpbNmczKZ7PFU+CMrEazcD8jDPCTAUCqVWq3WHn/lgz+PALAbyBTEd2hakOWd9csva4ppftfr3aSo+5XKgaaGuYA8+PEHGPaeDX7A5xEAdoOqqicM81GttmHP+zba89HotFK5X6ns15PYhJXWnBRN47ARs/TyIcrDsgDDfjm88whkFjrt/Ka0WDtPyjTNb3n+Dk1nUBhCInGrXP5eFPc+E84aoChrrtn1XS3LXzwNSXuYWXNLRAcY9sshnUcg42T2tlzvwFRVvV0uPxHFvVv/OO31bPYlz79H0wfnRiz/dQzM2V6DZVkB1yEX8pCRAEMEh3EegYMgs7flGgf282j0PsNkIak4UXup6+/StKqq2ziNW2Lpr+PzFuxqmnnxHjIVYIgg6+cROCAye1smPbAX/f79ajVW/HnRXDpRjcy7uZbpv/RZx+WTP1uKaTIsexBzahKW/Tqu70BkQdIsTzEOUx6yGWCIIKPnEThEMntbJjqwP8vyx7VaLG1YPhPnFpoz21qMuRAU0/xtpXIos6etlIdwJxMZnH5Q8pDlAEMEmTuPwOGSwduSEP/AdF3/JU3HHLc6kPyTa2ptxHUNo+t1iCAk4S6ZSlPDdeTMmmmriD2VZt2eq9m/2dy7EsrDlWW9mk7fpenpdLrVE5sK+ZaH7AcYIsjQeQQOnUzdln7iH9gpy8ZPdhtIzvTIlnVlGV2O6xrWlYHb2LiyrIEkDazwvwPJNveXmGtrxOgv2Mz+1+edOJ1LceXhyrLOZfnzRmOrJzYVomMPTu+STx0ORB4OJcAQQSbOI5APMnJbzhPzwF70+x/XavE7fC4x5/MejC633NC7/1paW9KuLGsgcV3D8l4YuO6PKxi4jXGbw13yLk2yfYiE8zDTDJP9royoX8cJ7fjFIePycHABhggyej8Dh8iKEYpeDpN/ctfAInuBvT5oExbiG+sYsXVMe/E2RSWbmXlh7CGePDjSslRUyJ6ddzktoTxcKMopy8b57nskuTXPqDwcaIAhApAHIDUib0sDc87t7LzUJF++k8+6a3i1LpANJXcYS+Rb4tiL8XhMM0wCbbDtdWjk0sIogjcc0+kgWiP2sI48XFnW9VIp4xGI1K357uXhoAMMEYA8AKkRVx4cXbCf/wzMcRyHQmMX/Y+GmoQQh7G0aHla8tDr9R41m4nlIUGz/YaNWnJ5OM18UaaDloccBBgiAHkAUiO2PNiG3XUdOEkj9XQ8F8LAHHJcDA4bmkQ2dxd7W6UkD095/nH2E6STy8PDRkOW5ZVff48cojzkKcAQAcgDkBoJvAfiPDjDUuwVmhQcniL5+pskLywR6nImHdEby4MgCGeCsH8BSLuBPKRL/gIMEYA8AKkRVx6cmIOBOQ4brtcQsvyB0KMjD/ZbgjtORR5kWX7YaOzdmqfe7mU+g/pQ5CGvAYYIQB6A1Ii4Le0oQXBkkhtI8GII8+sC73f24O+HSkkeJpPJTYpKZHkHzkHVk/T27LK9ns3eKBYzXsY1+/KQ7wBDBCAPQGps0akP9jsFSEkeLMs6YZgkhbu1NkKIwwOMIyog7bc96/cf1WrrnPAdkll5WBlgUFWVZVk280OH1+ZI5CHWLCLAhmxNHvzexRzpyYOqqndoOrbxNbpcpuXh9Wx2k6IyPqrVyqQ8xAwwKIpC7MmGH5dZcvvFfHh1gDmYa3qbZPY+CR2YruvzUyITK3DWbP6x10ugEFJ25eFLnv9eFPd0yhOQKXlIFGCYTCaCIAiCsPbHZZyM3s+p4rkOIA9b5VDkYTgcojk6nY5lWaZp3i6XY0/zsFN5+EXak/GtPYleuhSLxXS/V7FYXOMwjjbAEEFG7+dUAe9hR6ADkQdrbt7TarXqrlJV9X2GiVddY6fykPrpzezvtUs2yWAwTZO4nts5tP1zHNeHv8YPyMPWyKy58R8YGcbjdyAoigo9Leq6/jcs+1LXQR5yzOYZDBB7yBMaBnnYJqn3EqQF6W3Qdb1arbo9KsSBKBQKC03DZDL5gGGej0YgD/kjrQwGkIc8AfJwpBCPQVVVcjOTGkTEgSAhh4WYpnm/UjmtVDIy4zTIw+ZAgCERR3V9gDwcHSGPgef54XDoro0z5mQ0Gr1FUU9EMeYUciAPGeRISiSlzrFcH5ZlgTwcFQs9hrV39S3P3yqXvxLFPXoSIA9rsNUSSZAWlydAHo4CVVX9HkOr1UrlgXEymTzl+bco6mGjkSS5GuRhP+ygRBLEHvIEyEOumM1mblKbKIqCwyeffEJu2k8//VQQhE6n426WyofKsnzCMLfK5TNB2KVORJkhb/A2KUYVq0xAXu3azgIMkBaXJ0AeDhgyxlwUxa9brVOWfbNYvFYo3GNZ0r7g+TNBcNsvaPrvPvmEvP601XI3QwjdKJVOWfYpzxPZWLtcna7rgiCcMMy1QuG0UuE6nRequg1VkMfjx6JIDn7ZwQTVwfeflMVJN7cEBBhSJ1fXxypAHg6M2Ww2Go2e8vxdmn6jWCQywHU6F4qimOZ61vbVdHqhKI9FkcjGtULhhGEEQVjbtyAH+XWrdZemEUI0w3xYrZ4Jwg/D4Rq+xYWiPOv3zwThtFK5Q9MIoROGecrzpB9jySGErmmf63Ac8rCvORggLQ4Ado1pmr1e75RlyYP5Y1Hc0oO5+3h+JghEKu5XKrIsb1IBezweD4dDQRAeVKsnDOMaapphXCcm1O74UrhPWfZRrSYIwmg0UlXVv+el1tzzFrypu49EHvY7BwPEHgBgd6iq+vtG43qp9KjZvFCUnXXrk/Z6Nns+Gj1sNG6USmfNZrrmZjwez9cBJIRkYBlLzVAg0OBOm5RzechCBgPIAwDsgn6/f8Iwd2hakOW9Zxgopvldr3eTou5XKpuMiE2XlWaIaIJvYgxS6zxX8gABhl1yeNcHkDNUVT1hmI9qtb2MFo1uz0ej00rlfqWShckj41jz4GSruZKHo5rkOSMc0vUB5AzTNL/l+Ts0nUFhCInErXL5e1Hc76ycy6w5cRqIBgS1ICfykNlJniEtDgC2gqqqt8vlJ6K4d+sfp72ezb7k+fdoeo/mKUZoOpTfcPDykIUAQwQQewCA9Pl5NHqfYTJS6i5+e6nr79J0zEhy6iQ3Q4cqD4cSYIC0OGCn0GnPCJYWKc4s9qLfv1+txos/G11npo5LssTAdcR1ja0rwaXvidxfr1sxTYZl9zLUHR1BUQ0IMGSKzF0fR04G71hCWgf2Z1n+uFZLMjZJawcMtNGVHKnYYtPaCCHEdQ2ti43QWsU0f1up/LzzEU35lofMBhgigLQ4YKdk6o71k8qB6br+S5qOqw0GrgccGL/TQMy3NHDdC0mzF3J4gDmEUFsLWPk2QnVJqttbuqtQHWtdDiHEdTU8t3axPFxZ1qvp9F2ank6nm5+T+ORVHjIeYIgAYg/ATsnspZbKgZ2ybPxkt4FEnAbXXdDanM9v0KQ6Ni4x19bIxqit2QuvNIl0Rl1iqWuEFhpdjusalvtGokNtbFwZuO5zUy4xFyEPV5Z1LsufNxqbn5P45EweDiXAEAHIA7BTMnupbX5gL/r9j2u1BD08Ud6DdWWnCjsLXQ1ACEkSEZKBm00safYGljWQuK7hao8rD7jN4S5ZqEm2D6HhCHm4siyaYXbZP54beYAAw6GQUWN0tORYHt6mqJ8mk7XCAOW7lpEAACAASURBVNKCyZwd74GYcttRcN/i9x58219ZRpeTBpbnPQw0zfUbApoRQx4uFOV0h2PecyAPhxhgOGYyaoyOlrzKw3g8phkmuTbMjVxyBMCyYw9aGyHLixlYFkLEaWhrloVQ2/EeLMeRqGPDQsiNPVgIubEH/37iyMOVZV0vlXYWgThoeTjcAEMEkBYH7JTld6w/N9byUqHcEgr2An9FtmXj3dM9sFj0er1HzWZyeYhqFkIJ/mpS/O3jy8PpDosyHaI85CDAEAHEHoCdEnmpGZhzLL7zUpOcagrYK7UT3njrB7aapzz/eAsJ0n5rHvnaHokUZ/tE8vCw0ZBleeOzG4vDkodjCDBAWhywU+LKg6MLdkqs7ToE6+0E5EGTEOIwlsKbpXJgqxEE4UwQUpeHvbddykOxWESpUiwWt3GcEGDIDUciD7Gm3s0CseXB/k6BL2JgLtD75LzWJMRhQ5PI5oGt3LUbHdhqZFl+2Gjs3Zqn3u7tKYM6m+QywBABpMXlAK9iGZf5yUQTeA/EeQiadgNLvlhEUAQ1yd50rW6nDeVhMpncpKhEltcdllqP7N7ZY3s9m71RLO63jGsWyHeAIQKIPeQAz3XIjzw4MYdgfX9/+bWl8hB6SxoHFosThklSuNtNgcYLRrVmoz3r9x/VahueloPmGAIMEYA85IA8eA/oHDl5YBidI+9LnSPN/efc6zRC5+4XttA5sixHJc+dwU2ahM5RfJXY/B5QVfUOTcc2vkaXy7Q8vJ7NblLUjutqZAcIMBwDxyAPwVGghykPlmPl1/+rSdHbrH1gIXRdn59OmTxanjWbf+z1EiiElF15+JLnvxfFmOckTxxbgOGYOQ55sNHwIcuDFbTjCV9rxJ8g7sWy7dc+MD/D4XB+kEyn07EsyzTN2+Vy7GkesisPL1T1VwxzVFGHow0wRABpcXni4OVhjyQ6sNCsFdVq1V2lqur7DBOvukZG5eGFqn7AMMfTo3LkAYYIIPaQJ0Ae1ifmgZEHar8DQVFUqAtC1/W/YdmXun6I8iCPx79m2SMJOUCAIRpIi8sTIA/rs/LAdF2vVqvupHLEgSgUCgufNyeTyQcM83w0Ogh5+EXaU/ilOPXeloAAA2CBPGSNQ5QH4jGoqkpsH6lBRBwIEnJYiGma9yuV00ol+zNOp/6jZPZXhgBDIiAtLk+APKzPwgMLeQw8zw+HQ3dtHKd7NBq9RVFPRDHJ9KI7bYppHoM8QIBhDSD2kCcOQB5Sr6uTFqH6PAs9hvWYzWbf8vytcvkrUcyUJ/HTZPIFz98ul1Gu5QECDGsD8pAnDkAeso+qqn6PodVqpdILMZlMnvL8WxT1sNFIkly9lfZ8NPqoVnubop6J4nQ6zas8QIABiCYTlymQQWazmZvUJoqi4PDJJ5+QJ6ZPP/1UEIROp+NulsqHyrJ8wjC3yuUzQdixTjwfjb7g+ZsUdb9S8WtezuQBAgxATEAeAMtygmyiKH7dap2y7JvF4rVC4R7LkvYFz58Jgtt+QdN/98kn5PWnrZa7GULoRql0yrJPeZ7IxtqJY7quC4JwwjDXCoXTSoXrdF6o6jYkQR6PH4siOfj7lYooivMdLLmRBwgwpAukxQG5ZTabjUajpzx/l6bfKBaJDHCdzoWiKKa5nrV9NZ1eKMpjUSSyca1QOGEYQRDW9i3IQX7dat2laYQQzTAfVqtngvDDcLiGb3GhKM/6/TNBOK1U7tA0QuiEYZ7yfPTh5UAeIMCwDSD2AOQN0zR7vd4py5IH88eiuKUHc/fx/EwQiFTcr1RkWd6kFsV4PB4Oh4IgPKhWTxjGjZzTDOM6MaF2x5e1cMqyj2o1QRBGo5GqqjE/dPX971XBjTWzyC4NCgQYtgekxW0dOu2co7yyeS6Vqqq/bzSul0qPms0LRdllt/6VZb2ezZ6PRg8bjRul0lmzme4z7Hg8nq8DSIgvA8tAK6y5gTmn3KNTGxhJmr+6esIdpgAEGIDN2b887OBWyQebnKh+v3/CMHdoWpDlvWcYKKb5Xa9HIsCbjIjdGdFn3tYEDht+12F/8gABhp0BaXHbPwKQh3isd6JUVT1hmI9qtb2PFp1vz0ej00rlfqWS8d7wyDOvYaxlxHuAAMOOgdjD9o8gvyc3XZKeKNM0v+X5OzSdQWEIicStcvl7UcxsfeyIM69JkuZ1Llne1CK7lQcIMOwFkIftH0F+T266JDpRqqreLpefiOLerX+c9no2+5Ln36PpbD7zLj3ztgD45YFgYLwLeYAAA7BV9m+aQR5iEv9E/Twavc8wmSpQEae91PV3aXrzSHLqLDvzvr4kJ/rgrtmyPECAAdgB+zfNIA8xiXmiXvT796vVvcef12uKaTIsm7VYX+yRS74lW5MHCDBkB0iL2/4RgDzEI86J+rMsf1yrHag2uArx20rl5yyNaMqIPECAIWtA7GH7R7D45HqOu6S5yUYcx/nd+JBzv+xm3JDII0EdacHaJEfiGwwZsDBzrLwKdV3/JU0n0Qaj65zPy32rgr+9mk7fpenszMiW/P5PUx4gwJBZIC1u+0ew/FYxMOdYWgNLblZquI/XsgzMbUkbIo7E+9BFa2Pi6YmGV7xxpU05ZdnkyW5aG0m7n45t4GhiHRsLNziX5c8bjQQncpuk/ngYc4cQYAD2S6blwSLmU8JuyQLLX7/Ack1qTHlw/QBnMCJCHMaS8zf6qX/uSAIfOn+c8x+KPWfH+wZpycOLfv/jWi2BjTZw3e96Ia5rELVwrbbWRqguSXWEkKR5rgZCdWxc2t+F6xqhzawrnz9Ux1qXQwhxXQ17G5BP4VZMFEozTEZs4u7lAQIMBwGkxW3/CGJ07AbNtiYhezyhM3ODY6mDroW3OYeNoDl3HvINzEmaJhFhCH9SeG+h9SFNCq5d8KEGxpr9v2/OCaIem8vD2xT102SS5PmdOA1GVyI9S1qbwwPMtTWfS6FJiMOXltHluK5hXRm4TWTDtvLWJdk+tJllDTC+tLQ26bMi7zJw3XNTjC63Wh4uFOU0G0G/XcoDBBgOCIg9bP8IVngPHDYW2GkOG0Eb61rmUE00742a5H/t2wBLXAwnZO5IQt7DguMMfejSjyA91RvIw3g8phkmWQ/PIu9hIDn2nbzQJNL5Y/9rv4VYedvPIPIQ2Mwyuli7CsgDbnO4K0kDy7rEXB0bRJai5eHKsq6XSlmIQOxAHiDAcIiAPGz/CKJSUtF8776zJhiCiNG55O1D0/7VHyJwTLixqG9o+ZF4H7r8OAMfujRKsrE89Hq9R83mWmGAQOzBs92c7T0E/nW9ByS1HVvvkwdvs65m+eWB+A2Ov+I4EDHk4TQbRZm2Kg8QYAAyS2blwUDn3sM/eU3+Q+fIcjqW0DnyOvfPkWt3yTZzr+19kp4kZ5+Spkn2aw4b5LOCvsqiI7E/0Ru5dI4s1yk5R+770Tlyqyy4ryUt+Ckby8NTnn+8ToL0/Mglf+zBiyI41t/54pJ26asuNFi22dLYQ1x5eNhoyLIceVZ2wZbkAQIMQMbJrDxYlmPZd/CXw8aytbs4ko3lQRCEM0FYy3uIbE6vUZLN3GCG620sUabjlgcIMOQASIvb/hFE3ntL/IA0X7tjh5Zts/Uj2VgeZFl+2GikLQ/Ek7CjERtvto483MtGBnVa8uAGGBBCEGDIARB72P4R5PfkpkvEiZpMJjcpKn3vYa/t9Wz2RrGYhTKum1+ioQADXPP5ANLitn8EcKvEI/pEnTBMxgt3J23P+v1HtdrOTm8ExWIRpUqxWNz3dwKA1ezfNIM8xCT6RKmqeoem927T02qvZ7ObFJWFUa1rAxkMuQfS4rZ/BCAP8XCHu8xPp0wGRJ41m3/s9fZu2VNpX/L896K471O+DpDBcDxA7GHrpO655xXSIzEcDudXdTody7JM07xdLh/cNA/z7YWq/ophshB1SARkMBwbIA95QsPY8Be0OFBomvZrQ7VadVepqvo+wySqrpG19kJVP2CYw8oDgAwGIJeAPBwS5IHa70BQFBXq19Z1/W9Y9qWu793Qr9Hk8fjXLHtAIQcIMAA5BuThMNB1vVqt0jRN/iUORKFQWNiJMZlMPmCY56PR3s19onYuy79h2YMwshBgACxIi8sXBykPxGNQVZW4C6QGEXEgSMhhIaZp3q9UTiuVgwhFvNR1mmE+bzSyH2+AAAPgArEHYG+EPAae54fDobs2TjLOaDR6i6KeiGJmpxdVTPNLnn+nXM6+qYUAAxAC0uKAPbDQY1h7V9/y/K1y+StR3KMn8YtgOH1zXNXcARBgAI4TkIdsoaqq32NotVqpdG1PJpOnPP8WRT1sNPaSXJ26A74Djx4CDEA0kBYHrM9sNnMz10RRFJbQ6XTczdxRSduY54DYuxOGuVUunwnCLnXisOQBAgxAHCD2AMSFPEqIovh1q3XKsm8Wi9cKhXssS9oXPH8mCAvbp62WuxlCqPBXf/XL9957yvNENrYRrdV1XRCEE4a5ViicVipcp/NCVbehCvJ4/FgUyfdK9yts6Z6EAAMQH5AHIIrZbDYajZ7y/F2afqNYJDLAdToXiqKY5nom9dV0eqEoj0WRyMa1QuGEYQRB2IYPS47/61brLk0jhGiG+bBaPROEH4bDNXyLC0V51u+fCcJppXKHphFCJwzzlOfJXZTukae+QwgwAEAIkId1ME2z1+udsix5+n4silt6+nafwc8EgUjF/UpFluUtDQAdj8fD4VAQhAfV6gnDeHFghnH9m1C744s5n7Lso1pNEITRaKSqqn/PmZUHCDAAwDJAHpKhqurvG43rpdKjZvNCUXbWd0/a69ns+Wj0sNG4USqdNZs76/0Yj8fzdQAJIRlYRgblAQIMwIZAWhxg0+/3TxjmDk0Lsrz3NALFNL/r9W5S1P1KZRtB7NTJlDxAgAFIBYg9AJaqqicM81GtlsH5dp6PRqeVyv1KJeNmLuoW0sh0roizZ1N1/neQFmW5r3dPQoABSJEjTYuj005iyghJc6lM0/yW5+/QdAaFISQSt8rl70Uxfkxix0O20TJrrklI0izLwBxCSNLsFwiR/zRpoTZE7XAREGAAgDVYfI8luvcOiETfS1XV2+XyE1Hcu/WP017PZl/y/Hs0HdON2LFfvOqDNInogd91SEMeIMAAbI8jTYsDefh5NHqfYQ6inp2/vdT1d2k6Trg4S/LgSILnRqQgDxBgALbNkcYe8vqFY36vF/3+/Wo1Tvz5khgzDl9quGukZOUNXOfw5bpvV0yTYdmsPdHE8h7sMIOjEOvKAwQYgN0A8pAr4nyvP8vyx7VarLFJBq5Lmv0Coba2f+/BVYjfVio/Z2lE0+ozb2DOi05bFim8nkQeIMAAAOkC8hBA1/Vf0nTMcauXWAp6DEbX7RhBCEnalaW1EUII1bFxZVkDadkq7411bHiqs0F7NZ2+S9MR067teMh2jCvKwJx/kFICeYAAAwBsA5CHAKcsGz/ZbSBJgzl/om0rgTSwrEvMtTXrytLaSBpYRhdrV5rU1qwBxoPAKveNWlvSBhLRj019iHNZ/rzRWPZNsxF78LkMBuZ8vkNMeYAAA7BHjjQtLsfy4AVB53jR739cq8W3vwOJC8cbgvLgbuBtqUmkDyq8ysB1hBCRCktrE3nQpA11gmaYZU/TOx6yveyK8iLRAW2w4sgDBBiA/QKxBz/uvcxxXISZ3Tm+wZBhIxMEIRQxmejbFPXTZJLA/vp6gWxHYc57cPqOHD/DkYfwKtd7QNLAlYeN24WinGbj0Sb5LbRYHtwAA0IIAgzAfjnStLjlN7OBOXLDui/2jjfoRcOR4hApD+PxmGaYRMbXQujSEUwLISeEwFkI1Z0Ag+WLPVgItR0XwXmN6tiwEHJjD84+5/ySddv1UmlhBCIraXGxCQUYcvzIBgAZIS15cB0LCXsD1xc9ygcqJviyZEP9zvZ4Uewb7xhaZYT2uKE89Hq9R81mUuNrIbTVv5u30yVFmbIRe4jFwgADyAOwdyAtLsScPGgS4rDuaYWBsWav9BtiTXItOllMiim48Uh7vbeZJrkrAuIgOXFMb6lbkGETeXjK84/XSpD22/FtvN6wPWw0ZFme/74HIQ8RGQwgD8DegdhDiMXeg2PL57ZaBDHixOx7xj8oA+HiCguWhj8RbyYPgiCcCUJaRjk7bZk87JhEt1CcDIYc35PAoQDyEGKxPHhD1jVNC68MYdtw13tw3hhSmGjvYcFxbSgPsiw/bDT2bs1Tb/eykUEd8xaKn8GQ43sSADJCWiOXfIUQnNd2gbVFQYXEsQfJ3Y8X5ND8O99YHiaTyU2K2rs1j9Pc9DoS8Y5or2ezN4rFhWVcs5YWlzSDAeQBALbNjvMeAk//ywe1r7PjDeXBsqwThklSuNsep9TVcB1xXWM+C5qsQohkutmiJrURqkuSM7TJqdqEuK4R2GHdq0yHg3v7b22EEIcHGIeT8ubas37/Ua228MtmJ/awXokkkAdg70Ba3IGQhjyoqnqHphM8yBu4jY1LTbsMJ0iHEiAC+dKXmoQ4fGkZXc4bvepPm7jUtMvQW8jeDFwn2ddcLHl4PZvdpKhldTX2nha3YYmkw7tEgdwBsYdcQeThz/+fPj9nMunpPms2/9jrxZeHuldPaWEWNHISob2EuCtNCr7FdjuIPNT9XUbuWwzcxrjN4a5dxsPoSqvl4Uue/14U933KbfxXVColkvJ6iQIHBKTF5QoiD+f/9xDN0el0LMsyTfN2uRx3mgcDt7ExkFBbW5YF7avLFJYHe8tAdSbfDkPyUEcSlfYUfrdv395Z1LpYLKZ78MVicTdHDgBHyzHKA9bCs6VWq1V3G1VV32eYGNU1AgGGOsYRsQfHRZAGlnXlDM4lXsKlL4uwvmCHTm8S4lL/UcinprvPZcAcDED+gLS4XIEQIsN4hkPPgaAoKmSwdF3/G5Z9qesJ4hDxm9O5lLQdojzAHAxAjjnS2EPqXQEZoVgs0jRNviNxIAqFwsLu78lk8gHDPB+N0pYH4kasU1IJbUEe0t2hH5iDAcg9RyoPOYN4DKqqkt+S1CAiDgQJOSzENM37lcpppZKRGacPRR5gDgYAyAc5lwdd16vVqusx8Dw/HA7dtXGGHIxGo7co6okoxpxC7rDkId0h2xBgAIA8kVt5WOgxrL2rb3n+Vrn8lSju0ZPYhjyksk8IMADHyZGmxR00qqr6PYZWq5WKzZpMJk95/i2KethoJEmuzrQ8bDhkGwIMwDEDsYeMoqqqP6lNFEXB4ZNPPiG/2aeffioIQqfT8W+p6/omn0uelE8Y5la5fCYIu9SJiKtwrnBVYFYNtGRWv00u6ywHGOi0E0SAmLjPZEfCkabFZQpFUfr9viAID6rVE4YhF+Idmr7Hsm77gufPBMFtv6Dpv/vkE/L601bLv+Wtcpns4ZRlH9VqgiAMh8M1nnx1XRcE4YRhrhUKp5UK1+m8UNVtqII8Hj8WxXssi5ZZc78WcNjw1z2UVkzXvMaQ7ewHGFB6s2VAS9SWXqLAYZK5n3M6ncqy/HWrdcqyN0olhNA9lv2oVjsThB+GwxSf1i8U5Vm/fyYIH1arNMMghN6mqFOWfcrz/X4/vuGbzWaj0ejrVusuTSOEaIb5sFpd+2jdozqtVO7QNELohGGe8jxxYxcegGP/iUqQSTTiykP8+/mAAgwgD/tqxyYPR5oWt3tcC3u9VHrYaHCdzoWi7DgO/NNkcqEoj0Xxo1rtjWKR2OWkjsV4PB4OhyFfh8iG34nxtzu+zhDXpxmNRqqq+ve88t7TpEBB9bTk4eACDCAP+2rHJg8Qe9giuq73er0H1eq2+2fWa6RXh2aYN4vFR7WaLMubdLKPx+P5OoCEkAwsY9VV6E7MagWm34iUh+hPzHKAIQKQh321HBvKhYA8pI9pmr1e751y+Va5/KjZ/GE43HtKQXRTTPNZv/+w0bhJUScMI8vywgl2ts2Kq3CBDJAq5+vIQ/YDDBGAPOyr5dhQHic7/Tl1XT9rNq+XSo+azW1VNNpyk8fjh43GjVLpKc/v+IE68t5zRYDM5kpYLQ+hIdsHFGCIAORhXw3kIWfs6Od0B4N+1+tl3FeI0xTT/EoUb1LU/UrFn4a9VSLuPV8w2j8p62p5cPd5cAEGl16vF/JvQB721eYv0clkcrjPGSuBtLiNmM1m/yQIN0qlfaWSbbs9H40+rFbfpqg/La/dlBbLRy75h577tWC1PAiCcKABBheKoorFoiAIrkikLg+DUBYJIkXaSaF1D18td/9mljvjk12K0f3BvErvNvb0Hv6mYad6Y/jjEEJtLemel2z/z/8890U2lYfJZNJoNBBCjUZjT5fG1oHYw/rIsvwWRf1BEDJS0m577afJ5LNW651yeaueRPKrcLU83L59u1gsPnv2zDRNMuCKfAXTNEm+D7G5WV7lVhd2RSJ1eSDT813a9lpyjL7lzR1r+eZu8hYaXc6b2clfpncgoQU70SRvbsH5/XsTTLn7xI6JT7LnBdv/N0cznIlv1z1R5BJ1hYFA0zTJTiVXXafTEQSBDMdQVfWgV3399dd///d/D2lxyVBV9S5NP2w0ci8M/vZS1z+sVk9ZdkvP4Gk9pLgBBvcGJgfsf9abTCaHsioEUYu0f1yt6zxQO9MCWleWdWXgujRnTA1c54iWBOXBXmj7Ip6j4G5vzyXu7WogoSjBsNba84LttRTlodVqLfxdKIoilx9FUQghWZYty5JlOTerckn68vC9KL7PMJkaorrLdqEo79L0X2Q59RO7uTyEAgwIIdJzOp1OLcsSRZFlWVEUyZaHsqpQKPhtELlpU/5ZAz083qO3PQWsTzyu/Prhe2Z3Fw4k1MYBGfCvCvTqaFJb09qOKXcXoqAgJd3z4u3tXqYU5IF4df4JY0qlEsuytVqNXIS1Wo1lWVIiczQaHfSq3/zmN3/7t38LaXGxmE6nJwzzJc/nIPi8SVNMs9poPKhW0x0Suok8LAwwbK43WYA80BFhIEtSl4cBdmy05xlY/mCAL2bgjxBwIVGx+4UCJn7hTqwrS2tLWvDjrCt/z5K13p4jtrcuMU6lc8lyuv6ISEDs4XBJ7YuNx+N3aTpu/NmNiYUejiLa3K2y0WbrNbLzhY91c+3H4fADhtmwAqCf9a7CiAyGfFzWLMvKQV8tbXlY3rPE4UvbqkZefgauc7jrWPaAl+Btr7VDIQG7v8dvrOd6lpLuOWL7VOWBQESi1Wrt9ILYISAPsXjR7/81y8aNNPh6Qi8x59wA7sPOOhNtZrO91PX3GSYt3zPRVRgngyGvl3W68jCQXIsc7lmaH+GzbKHvEX5h95R9/bu9Ul7Ewi8Pi3qWEu05YvurLcgDcOik8HP+WZY/rtXidygFn1mcRxuve9dypILcllqbjLSzw4BkFdfVcB0hJOHgv9pctNAOuy0ZdOjO/Ky1EapLEtnJpVMfu2sEP47j6pIWHByyoimm+dtK5ecNJiPyfqp49178DIa83sxpyoM3Hmm+Z8lnWzXJucDmH26CC8M78T0nkRvBdwGHxGZZz1LcPUdtD/IALGDTn/P/HQ4/rFYTXUPBq9zpDNWktt+bNnCbk4hs1CV86R+x543wkwZz/4Zstxs8tL3y4MaXmHyEVMeGM6LDu4Xs9/re0pYcUYktD1eW9Xo2e59hYhZWivqp0i6RlNebOS15WJDu4D6phBdLA3eh3+Z6W5LrjVu+E18iAudc8N6TjZfEYN87SfccsT3IA7CEjX5ORVF+W6kkDUQHn4nsx5yBZBtl+4WBuxi3sTHQsDPk3DHKwQs9/K+7mSYhSZvfbVhLXE2yHwDJlvbdGJKHgb1zrS1p855+RFNM8/2N4xAR9956JZLyejOnJA/eA7jX/M5E7hrIAxBi/Z9zOp2+S9PrZDYsij24XaX2E72Bu5rRlbiuZszLQ4T3EHq0d6TIudUXeg/One9u2bbXhr2HgDwk/NYvdf09mt6klt/8vbdhiaS83szpyIOBuwtymLWwYOSogTwAIdb/OR9Uqz8Oh2teSQtGLs0HCaQuxl3MkYVOF+qK2IOvp3XZbn2BCtdnJ96As+WlN2ECVw9XMrCXrPEU+U2n89UGozj8Y8lToVgsrn0wWSYdeTi+BvIAhFjz5xwmDzlkvTmdS8vbOk5DqN2h6Q2DEIdeImkHgDzsq4E85Iw1f867NJ2vvGh3CNN2P+iH4fBBtbreOT/oORh2CcjDvhrIQ85Y5+fMoeuww5bUgcjHHAy7BORhXw3kIWes83M+qtWe9ft7vxYPtH0lik95Ps55Ptw5GPYLyMO+GshDzkj8c85mszeKxSOvqrRJ+2kyeXtVlUcIMGwCyMO+GshDzkj8c27es2Tnly0qbYaCA4qcWLH3rz9TYS63mWyj+YYneRkMvtwiaeB+4qL6ZWvPhRK/RfQvQYBhc0Ae9tVAHnJG4p+z1+s9ajY3u4y0gRbMOQqnIwRSnQPVY7BGUpPcIprB7AS7zmUbG5eadjmfNa1JZNyqW5LMXzLB28OW76LTSmUULLMBAYYUAXnYVwN5yBmJf05BEM4EYcPLyE1mtnOPw8nMgVRnX000+y2hmRGJPNRtz8B+7UuB9n2indzgfbpdToMUa3L3kCQjeo32sNFwi4xCgCF1Uk8QAWLyv+Q0k+Zo2YM8DDRtvjpYyHvwpzp7D/ua5peHwYLcZq2NpIGB29ggnkE4a9rxHpxUbWnuGOZqJm+hvflv/k26tyVN09u4OAAAOGYSy4Moil/w/Eb20ZuaiixZmswcij043UQoVFYskNsczKOuY7wo9qAFyv95xxBauK2GEEo3wIDAqQcAIG0SmxVZlh82Gts2oLlsr2czQZapchkhlG6AAeQBAIDUSWxWdF2/VS7v3dQeVns1nZ4Jwr8tlf6uVpP++39P3ZqDPAAAkDrrmJW3KeqnyWTvNvcg2ktdf9Bo/NtSqd5qkZN2oSggDwAAZJ91zMpTnv9KFPduT+dRhwAABYtJREFUeTPeno9G/65S+d8oiut0FNN0lz9qNkEeAADIPuuYlel0epOitpY4rbXJrG3S3JTuh9DcAMNdhpkvPfJqOn2LokAeAADIPmualSet1jedzpYsLEmN3kH28rLmGxOVYJCrP8Agj8cLt/ms1fpTpwPyAABA9lnTrEyn09vlsr/PZGvNHXK69WrbTnOLe2vdeBI1H2BY2H6aTN4pl2ez2XJr7sxJxGEjtMQbdrvoVwR5AAAgbdY3K3+R5eo6I1ztmeAGjiH2zc42PxmcdqXhuanf7KJJwRJMePEscob/jYGp6HwHgIO7/df48rAswLCw3WNZRVGsFdbcwJwrD4bPjdEsTVqoDat2CAAAsA4bmZXPG41zWU6sEAZuc1LXsK40XPcFGAL5z8581ANNCqSwOXO6XWraZagE05I5qK8s68P7P/6Xd5GXET1/AIHdWs6MpEvlITrAsLA1BeH/EAT7pMeVB5/rAPIAAMBu2ciszGazf1+t/stolFQeuhi3sTHQsBN/DlRPamPc5nB3Uf0lpzyGz3C7JZjsoknIX3mJeAyP/vcf//N15O1kwQHM7xYvlIc4AYb59s+y/Fmj4Z108B4AAMg8m5oV0zR/zbLJJhY1cFczuhLX1ezhSaHqSbbfEKje6quPpEmBOIRPHhZ5D1qbw4/u//j/3L/uVV6aO4BFuw3LQ8wAw3z7l9Hod5VK4KTHlQfLUwiQBwAAdksKZoUoxI/DYTxzaXf9dzHuYg4FYg/IqZ4UUX/Jsst6269DUziEYg/2Gz9A7/4XywrFHvwHMLfbgDwkCjCE2j/2ev++Wp3NZoGTnkAenIUY5AEAgJ2SjlkxTfNBtbq9oa5zzkeyt3yA0Acr5wAI7VbD/9f//z8+/+Z5ogBDqH3eav1DsxnSBgvkAQCAQyBNs/JVq1VtNLY62nUQmGYuNXkI7fbVdHr2nz9/48b/+gH7H+IHGPzt1XR6j2V/7HQWn3SQBwAAMk/KZuUvsny7XH6eNFi95RbLe7Csqw0CDP52Lsu3y2UyhnXxSV9mzX2h6GCGA8gDAAC7Jn2zMp1O71cqH1ar2SnbF0ceXur62gEGt71Q1Xss+3mjET2LQ3JrDvIAAMCu2ZZZGQ6H75TLX/L8TjKrU5CHF6q6XoCBtFfT6X9sNu/SdITT4J10KKoBAEDm2aJZmc1m34vi7XL5D4LwajrNuDys3X6aTD5rtW6Xy/+114t70kEeAADIPFs3K9Pp9J8E4Uap9FGttq+YxJbk4Vm/f1qpvE1Rf0o4JyjIAwAA2Wd3ZqXf79+vVG6Vy9/1ejvucUpXHl5Np1+J4k2KelSrjUajNU4FyAMAANln12ZF1/WzZvNGqfSw0fhhONzapBHpy4Nims/6/Y9qtRul0lOen0wma58EkAcAALLPfszKbDaTZflBtXqtUDitVLhO56WuZ1MeXqjqY1GkGebNYvFRrdbv9zf/+iAPAABkn/2bldFo9HWr9U65fL1UethoPOv3U+96SioPr6ZTQZY/qtXeKBbv0vRTnh+Pxyl+ZZAHAACyT4bMynQ6lWX5Ua32ZrF4q1y+x7JngvBdr3ehKBsKRrQ8vJpOLxSF63S+4Pl7LHuTom6USr9vNPr9fqKAc3xAHgAAyD4ZNSu6riuKIgjCWbN5yrJvFovXCoV7LPuw0TgThAtFcVvMohf+t/wwHJ4Jwke12j2WRQjdKJVOWfbrVksURUVRNgkqxATkAQCA7HMwZmU2mymKIsuyIAinLOu2E4ZBPt4oFu+x7D2WvVYo+Jf73/KgWhUEod/vx0lh2wbFYhGlSrFY3MsXAQAgxxyMPMTENE1FURRFma+TCgAAAMQnb/IAAAAApALIAwAAALAAkAcAAABgASAPAAAAwAJAHgAAAIAF/E9BAz/i3qEKiAAAAABJRU5ErkJggg==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png;base64,iVBORw0KGgoAAAANSUhEUgAAAgoAAAEWCAIAAACIXyh/AAAgAElEQVR4nO29T6jj1r7nu2blO3iJ6X5VmEclCKpycJ2kQCFn19Xtc/ZB3Jy610lTlHtQHeMkBye8u4+7qVSMCCnlXL+rfWlSeoPk+L3ius1GnKPRK4Mpnps8iKnFBtFcKE92o4lAQw/ewKCJhh6qB0v/bcuSLduy/Puw2HhLsizL0u+r3/qt328hCwAAAADmQPs+AAAAgMTQNI2AGNA0vfZJPhJ50KTgKZO0fR8RAAAbgNCR2K5N2eREHcMpNjBnqwKHDcvAGLQBAA4ckIeYgDxE47kOIA8AkA9AHmIC8hANeA8AkDdAHmIC8rAKRyBAHgAgH4A8xATkISYaBnkAgFwA8hATkIeYgDwAQE4AeYgJyENMQB4AICdsQR68IKWkuSNaOG7Bwo7E7WuEvCaRD/WN1eewEfEGkIeYgDwAQE7YkvdgYM6x+QaWbLu7aKGBuT1mT9niIGnEqEUB8hATkAcAyAlLrJ7nATiP9/5xKY5VlaSIp25NQkjCmAusnls4Lw/uR0vYO4joJ3vvXRzG/tRdDmv+L+KulTRN8n8RkIf0AHkAgJyw3OoRA2p3wxiORdckRyDsTqKg4Q4s8HkLHqGFjjw4b/TJhYGxZv/vtzahz/T+DRyw+68mIf+/ZK0mIffjQB7SBeQBAHJCTHlwuuod42s/rEuStPS5XpM4bIT1Y25h2HvQQjtc0vnkhAz863xhBEcPsIQkSfKHO/xr3UPAIA/pAfIAADkhvvdgm+Kg/Q5bc2+5F2XggsoSXBg2/74P0rQF6yOY8x7cMPic9wDyAAAAsILo2IOvs94fe3DQnNhDsE8JnXsbktc258g10egcIfSf/s8/2MtdBUDnyP4gSXNfS5qFzqMDEMtiD4v/JeOoXK0CeQAAAAizidWL2u052urfNAF5AAAAmGdL8mAF7fg2XqcGyAMAAMA825OHnAHyAADAcQHyEBOQBwAAjguQh5iAPAAAcFyAPMQE5AEAgOOiWCwiIAbFYnHtkwzyAAAAEGY6nfZ6vQfV6rVC4cNq9bte76fJ5Mqy9tVe6jrX6dxj2TeLxUe1mizLpmlu+yQciTxoUlBR91hrEQCALNPv908Y5nqp9KjZ/GE4fD2b7VEV5ptims/6/YeNxhvF4oNqVVGU7Z2KY5AHmGsaAIAVmKb5p07nbYr6qFaTx+O9y0Cc9sNweI9l79K0LMvbOCfHIA+e6wDyAABAiMlk8qTVeouiPmu19tuDtF57oaoPG40bpdIzUUy3x+kY5AG8BwAAFjCdTh/Vajcp6ptORzHNvRv6Tdqr6fQLnr9eKj1ptdISiWOQB08gQB4AACD8RZZvl8vP+v29W/YU2+vZ7JtO53a5PBqNNj9FxyEPNlDQGwAAazqd3q9Uqo3GoXsMy9qr6fS0Uvm80djQjQB5AADgiCBOw/PRaO9GfNvtXJY3dCNAHgAAOApms9mDajXHTsN8I27EPzSb650xkAcAAPKPaZq/Ypgfh8NVJtXoOrP67N24p9X+sdf7XaUym82SnjSQBwAAcs5kMvk1y75Q1Xj2VGtz+HLfNj3d9i+j0a8YJmkoAuQBAIA8Y5rmBwwTWxtceSBuBNfVcN12JrQ2QgihOjYGbi6VJLURqktScBtpYBldDtWx1uXIvxZZVceGsw3XNcIf4dstnvv0TRVCHo9/w7KJfAiQBwAAcstsNvtdpXKhKEksqeM9GLiNjSvLGkjSwLIuMdfWyAZGF2tXmtTWrAHGl5qEbDnhuoZ1pUl1bFxZ1qWm2TvhpK5hXWm4LuFLy7rEkrdZ4COCuyWrDFy31SWF9uNw+KBajX/2QB4A4DCgaTqVEp4ZgabpHZy0B9VqjHjDUnmo2wcrDRyR8DbTJFstHD0YSFzXsK4so8tJA0vrYuPKsq4M3MW4jY2BhrsSvrQsn4ughT4isFsDtzFuc7hLPleTkKTZfzdQiCei+C3Pxzx7RyUPAHDAoHzNcLCDr/MXWa42Gslt6ArvYaBpi+SBqIK9BCEiFdaVgbua0ZW4rmZ0/d6D5WqA9xEheagvlKWNG80w4/E41m+07V8IAIBUAHlIxHQ6vV0uJx/D6o5cmu/9t2MPbc3yxRiIGCBkxxWcnWDNtzepi3EXcygQe4j4CDt0kW7swW0vdf09mo4ThMjVBQcAOQbkIRFPWq1vOp0UrerS5nQuec3AXW37n7tB+6zV+lOns/o32uovBABAWoA8xGc6nd6kqJ1M1eAOQ7KXDCSEMj8u9tV0+hZFrXQgcnXBAUCOOVp5mE6nSXf+lOe/EsW9W+Est0fNZq/XW/EbJT3vAADshaOVh9FohBAqlUosyzabTUEQRqNRdHD1Lk0nSXSYawau2zEG59/dOASa1NZ2lJT3Q4xBrrm64AAgx8S2p5q0erZcbxIUSXNnzOK4BQtjT7zrm7GXw8bKzePLw2w2KxaL/kGxhUIhotLcZDK5SVEbWk9flkM+2+vZ7I1iMbp/CeQBAA6D1L0HA3OO8TewZFv0hQtj4ImJhmO9K87X0XW90+lYltVoNGJqg2VZ/X7/o1ptfdPp5SI4UQQD1yXtam400aUzj8x8/rM/xTr42hkZtWCVNZB2Wutp5QhXkAcAOAyW2FPbD+CwhjnnsZ/Me2UvxxFegCYhJGHMBR73Fy70ORwSdl0Pz09IUx5IaaDxeEw+Q9d10r8URxssy+p0Op+2WmsbTeI3+P96Vns+TcH1M5amWLuvtTYZCGtvqbUlLbzK0to7lIfTSiX6ZB6JPPj83mQOMwBkheX2VJM4bBiaZpB/XKNNdGKut0mTfL0/Pm/BI7hQkxCHdcw5SwyMNcvAnKT5axAQ9dhQHvr9PkVRLMuSfymKKpfLiqKQ/qU42mBZliAIZ4KwttEkyc+24bYHrTpWO5zk7MuEWJ5i7WRTOy/sLclmwVXuB22cHR2nPWw0ZFmO+o1i/I6HDsw1DeSBKHkI9Pc7quB/KlryQKRJHDYCchG50PdOw5ML/0KcXB50XSfRZsuJQiOEyGgl/5ilZrMZc2abDeVh3nvwy4PfRQg4CstTrC8xF0irdr0HJHVDq3brPYA8WP6bBOQBOFxWeA+ei+CTh4Xeg/c2L8rAeW9esDDwn6ZpVjryQOKilUoFIVR1RtGIoqjreowdLGXDziUvq9mJPVxibmGA4dLXyVZfnWIdjj3MhSjsckw7C4lD55IF3gOQD1bFHgxN8gIDkjYXe5ACfUro3AsdkNc258jVFHTueSXoHGFnnhz3taRZ6NznuCSUB2KbZFkul8t87DpxK9k0NO3zIXb2IL+XBqFpy7I8gQB5AA6X5d7Dujs8Ryn/TSgPKUqCnzQGtvpKKuW0wcDWEFDQGzhgUpcHy7Hs6b6O+9HbzPLbNC3uCBqkxYUAeQAOmK3a092DEBIEQVEUVVVT3zkU1VjZoKhGCJAH4IDJnzycCcI9lr1D09cKhVOWfcrzw+FwMplsvvMdluQ7yAYl+eYBeQAOmFBhiUOnWCy61ur1bHahKI9F8cNq9SZF3SiV7lcqnU5nE6lYv6D3tissufvfYYWlUIOC3vOAPABLyf5UnSnOvqnr+j8Jwjvl8q1y+Quev1CU5NPmbLG9mk6fj0aftlo3KeouTa+nE+tOB7SL9ou0L7Zf0HT8T4fpgBYC8gAsBWW+62bzI5xOp64q/EEQXur63g3lyvZCVf06QeptxGTNyUQXV1jCXQ7VseZbKA28yR6W1VziuobWRqguSd6kbwZO/WJDCMX/gjCZ6EJAHoCl5FseptPpk1brJkUdiios04m3KOqfBCG+SDyoVn8cDhN9UESFpUtNu9SkOjYG2DdrNCm8Ec6a9q3SJMThS8voclzXsHPf1v4pFxJfHp6I4rexxxNn/ZZIFZAHYCl5lYfJZPL7RuN6qfRNp5ODUK1imn8QhOul0pNWK840QbPZ7HeVyoWiJPmUZRWWvCV2wQy3HoOkzdVc8q1yZht1CyvtSx5+jDGYNbDbdI8SAA6U/MmDaZpnzeZNihJkee9mPd32ejb7ptO5SVHf8vzKPnTTND9gmCRpEIsrLF0ZuI6kAfEeJNTWHBfBUY4F3gNZZcuDV1hpL/Igj8e/Ydk4IQdvt+keJQAcKDmTh9FodLtc/mOvt3dTvlWReCKK79H0yp70yWTya5aNqRBLKixJbRSKPaC25lRnkvCy+R6I90BeEh+CVGra7FoIs1Ie/mU0+hXDJIrcWCAPAEDIkzz82OmcViqvptNVptApD7fDKqGpt5e6/tcs+6Lfjz4npmn+imGSxiHSaU7nktt2LA//2Ov9rlJJ5DfYu033KAHgQFl+x7oTGfj/dRYYoZlxnGk540+zlsIRBvis0fg8Qb3S/Yy7T7e9ns0+rtXaghB9Zmaz2YNqtdpo7Ha0qzuEaQ/y8Go6Pa1U/qHZXHO36R4lABwokXesr3p1sEi2MwdPaNxDeLKE7R+hzWeNxj8nizQQeYiaC9MXZZWCYzTdunWGb9CnN0+Ob7LMBUM/fbud75lZxxD/J0FYqRCWZf1Flm+Xy89Hoz3q2fKfMjhxGYeNeFOZLZSHc1m+XS7HnCRjISAPAGBZseVhwawK5L9gmVLfSjJ7G6mqvdEshSvl4Vuef5K40JDjPSydC9PoYu1Kk9qaNcD4MjhG0+02udQ0eyccGdCJ61L00M/gbskqEvvdwOz+x2bzv66qI2RZ1nQ6vV+p7NyNiCEPYXXQsW9yCEuTll1AIXkgTsPnjUbSYEN4t5u8GQByQ0x5MNwpmAPyMKcOks+L0CQiDOF5OxP6GNHyoKrqnSSps/PysGwuzCuLlH+wXwTHaJLROFqX9K0buItxGxsDDXclfBk59DOwWwO3MW5zuEs+d92pNF/PZjcpKs6AV8txI571+9mRh+DcrM4UHknkgYzp2tBp8Ha7+S4AIAfE7VzyHvCWqkM4tcYVkoUzrKVzhNaDavWHdeKuK7yHgaYtkgd3jKZ1pUlex7qBu5rRlbiuZnT93oPlakAgy8wvD/WFspS8fdPpPGm1Yp7S6XT6qFa7SVHfdDq79CRW9xPajyFGfO/h1XT6Bc+TjJANnQZvt6nsBQAOndjyYC+QlvQsOe6Fb5kjD57nkfYRTqfT66VScjvljlxaOi7TNxem81zvxCS8nWDNtzepi3EXcygQe4j4CDt0sXnsgTTFNG+USolG6Uwmkyet1lsU9Vmr9dNkkgV58F0qvqEQkfJwo1R6JoppCYO92xT3BQCHS8Qd6x+N5E3d6VuP/XGG+RBiyN9YN24dcYSyLD9co7jQGm1ujOaVgbsZm3TzHssqipL09Jqm+adO522K+qhWk8fjvcrD/IMEmYcvSh6Sft84gDwAgGVtNe8hGMRem4gjfMrzj3cx+014jOZAQih742IfNhqyLK99nvv9/gnDXC+VHjWbPwyH26hEsupim79iQB4AYH9sTR5s32GjQUuWZUUeoSiKX/D83u1yRtpHtVp/VZbcSqbTaa/Xe1CtXisUPqxWv+v1Uux3WnGxecPjXEAeAGB/bNF7SImII+z3+x/VamtaK1/fF/EDBsHRlV3DrgOBOHypYV9613zCl+FLfQg1khthRB/MpS8Uu3aMOn7B6pgMh8OzZvNtiiLTY3zX610oyiZeRfTFtkAdQB4AYI8ctDzMZrM3isV1DJYv1eAScyQsTKpV24OINNzVyPwH9uDXdiDSoHU5zgsmG1qbW27W5+MW/v0EcuickbLJ20+TydsUtaWfQNd1URTPms1Tlr1WKFwvle6x7BqCkfxiA3kAgP1x0PJgrTt35kDyP9Fr7UBcwZUNyV8QYs6s4zbypkPoOuNiXc/jSpPqkuTWOiXOim9AlJtQjer4XzeXh5jTZKbCdDpVFMUvGMTxeaNYvMeybvu01ToTBNIeNZv3WDb1iw3kAQC2yKHLw3pzZ5LC1M6/Ti50UB4icxG0rlPd+soyBprh3/gSc23N6HJOt5Um1bFxiXFAdRzN8FUzXV8efppM3imX16g9ly6maSo+Op2O4NDr9RRFAXkAgEPiUORB13VlDtLV/qLf/zhhBOISc4EMBl/XkE8euJD3MHCi7XankIHrTljCeZcvbcLtU9Ikf8LEwglzrizrSsPrycPr2ey3lcoaQ1p3D8hDpohV1go4ZorFIso2xWLRsqzhcDi/quN0p/xZlv9Do5EgCLEo9hCSB2fuZdchCHsPxO2oS17EIpB67ZOHOtZcB2XRhDnry4Nimver1Z/TqCSxAxDIQ2bwEtM5mEwUOHxomvZrQzU4PeSfZfmvWTZBL9PcyKUrL3jgUw6EEAoNPQq7CO67ur4y53WSEW04kQanOGFgwhx/0Du5PPw0mbzPMIeiDRbIQ5bwXAeQB+CgIb3qfgeCoqj5Ogrj8XjvNavXbwnl4VyW36NpXdf38YOsCchDdgDvATh4dF2vVqs0TZN/iQNRKBSWDfAnNas/qtV2U0RoL/LwQlVTKVu9e0AesoQjECAPwMFBPAZVVckjDinUTByIzqoRnP1+/22KethovNT1/dv99Jo8Hn9Yrd6l6VTKVu8ekIcMEpjQCwAyTshj4Hl+OBy6a4UYM6MRZFl+p1z+sFp9oap7t+wbtgtFuceyJwzjPxUHx4bWXFVVd7haKjtcBsgDAGSOhR7DhgyHw7s0fY9lv+v1Xk2nezf0bvtFMNK+Oa6gZpbUh8ldu3ZtG8cJ8gAAGUJVVb/H0Gq1Nq8u50dRlLNm80aplB2dQAfS05IdZrNZqVRytYFl2S1lAub8PAYBeQB2ymw2czPXRFEUltDpdNzN3FFJ2+5Vd3WCZpgzQfhhONyXVIA8JELX9UajUXAKeCwcupYWeT6Pc4A8AFuElFIQRfHrVuuUZd8sFq8VCm7hnS943i28E2qftlruZgihwl/91S/fe+8pzxPZ2HaJiPF4LAjCg2r1Rql0vVT6sFo9E4QNK5KCPGyD0WhUqVQoiup0OrquFwqFQqGw1RG9+TyPSwB5AFJmNpuNRqOnPH+Xpkkhti94nut0LhRl7bmLX02nF4ryWBSJbFwrFE4YRhCEHZSLmE6nw+FQEARSYI7I22mlciYIj0XxQlE2nEbtQlEuFIWIoiuHIA/RzGYzWZbL5TLDMP6exlqttu34fK7O4ypAHoB0ME2z1+sRG3paqTwWxa0OCpLHY2JPrxUK9ysVWZZ3U3WOdI6NRiNBEJ7y/CnLnjCMFw71+UYRzR9BPWXZU5YlXWqkM80C72E50+lUEIRSqVSr1eYTXHZwDeTkPMYD5AHYFFVVf99okJkmLxRlN90vbns9mz0fjR42GjdKpbNmczKZ7PFU+CMrEazcD8jDPCTAUCqVWq3WHn/lgz+PALAbyBTEd2hakOWd9csva4ppftfr3aSo+5XKgaaGuYA8+PEHGPaeDX7A5xEAdoOqqicM81GttmHP+zba89HotFK5X6ns15PYhJXWnBRN47ARs/TyIcrDsgDDfjm88whkFjrt/Ka0WDtPyjTNb3n+Dk1nUBhCInGrXP5eFPc+E84aoChrrtn1XS3LXzwNSXuYWXNLRAcY9sshnUcg42T2tlzvwFRVvV0uPxHFvVv/OO31bPYlz79H0wfnRiz/dQzM2V6DZVkB1yEX8pCRAEMEh3EegYMgs7flGgf282j0PsNkIak4UXup6+/StKqq2ziNW2Lpr+PzFuxqmnnxHjIVYIgg6+cROCAye1smPbAX/f79ajVW/HnRXDpRjcy7uZbpv/RZx+WTP1uKaTIsexBzahKW/Tqu70BkQdIsTzEOUx6yGWCIIKPnEThEMntbJjqwP8vyx7VaLG1YPhPnFpoz21qMuRAU0/xtpXIos6etlIdwJxMZnH5Q8pDlAEMEmTuPwOGSwduSEP/AdF3/JU3HHLc6kPyTa2ptxHUNo+t1iCAk4S6ZSlPDdeTMmmmriD2VZt2eq9m/2dy7EsrDlWW9mk7fpenpdLrVE5sK+ZaH7AcYIsjQeQQOnUzdln7iH9gpy8ZPdhtIzvTIlnVlGV2O6xrWlYHb2LiyrIEkDazwvwPJNveXmGtrxOgv2Mz+1+edOJ1LceXhyrLOZfnzRmOrJzYVomMPTu+STx0ORB4OJcAQQSbOI5APMnJbzhPzwF70+x/XavE7fC4x5/MejC633NC7/1paW9KuLGsgcV3D8l4YuO6PKxi4jXGbw13yLk2yfYiE8zDTDJP9royoX8cJ7fjFIePycHABhggyej8Dh8iKEYpeDpN/ctfAInuBvT5oExbiG+sYsXVMe/E2RSWbmXlh7CGePDjSslRUyJ6ddzktoTxcKMopy8b57nskuTXPqDwcaIAhApAHIDUib0sDc87t7LzUJF++k8+6a3i1LpANJXcYS+Rb4tiL8XhMM0wCbbDtdWjk0sIogjcc0+kgWiP2sI48XFnW9VIp4xGI1K357uXhoAMMEYA8AKkRVx4cXbCf/wzMcRyHQmMX/Y+GmoQQh7G0aHla8tDr9R41m4nlIUGz/YaNWnJ5OM18UaaDloccBBgiAHkAUiO2PNiG3XUdOEkj9XQ8F8LAHHJcDA4bmkQ2dxd7W6UkD095/nH2E6STy8PDRkOW5ZVff48cojzkKcAQAcgDkBoJvAfiPDjDUuwVmhQcniL5+pskLywR6nImHdEby4MgCGeCsH8BSLuBPKRL/gIMEYA8AKkRVx6cmIOBOQ4brtcQsvyB0KMjD/ZbgjtORR5kWX7YaOzdmqfe7mU+g/pQ5CGvAYYIQB6A1Ii4Le0oQXBkkhtI8GII8+sC73f24O+HSkkeJpPJTYpKZHkHzkHVk/T27LK9ns3eKBYzXsY1+/KQ7wBDBCAPQGps0akP9jsFSEkeLMs6YZgkhbu1NkKIwwOMIyog7bc96/cf1WrrnPAdkll5WBlgUFWVZVk280OH1+ZI5CHWLCLAhmxNHvzexRzpyYOqqndoOrbxNbpcpuXh9Wx2k6IyPqrVyqQ8xAwwKIpC7MmGH5dZcvvFfHh1gDmYa3qbZPY+CR2YruvzUyITK3DWbP6x10ugEFJ25eFLnv9eFPd0yhOQKXlIFGCYTCaCIAiCsPbHZZyM3s+p4rkOIA9b5VDkYTgcojk6nY5lWaZp3i6XY0/zsFN5+EXak/GtPYleuhSLxXS/V7FYXOMwjjbAEEFG7+dUAe9hR6ADkQdrbt7TarXqrlJV9X2GiVddY6fykPrpzezvtUs2yWAwTZO4nts5tP1zHNeHv8YPyMPWyKy58R8YGcbjdyAoigo9Leq6/jcs+1LXQR5yzOYZDBB7yBMaBnnYJqn3EqQF6W3Qdb1arbo9KsSBKBQKC03DZDL5gGGej0YgD/kjrQwGkIc8AfJwpBCPQVVVcjOTGkTEgSAhh4WYpnm/UjmtVDIy4zTIw+ZAgCERR3V9gDwcHSGPgef54XDoro0z5mQ0Gr1FUU9EMeYUciAPGeRISiSlzrFcH5ZlgTwcFQs9hrV39S3P3yqXvxLFPXoSIA9rsNUSSZAWlydAHo4CVVX9HkOr1UrlgXEymTzl+bco6mGjkSS5GuRhP+ygRBLEHvIEyEOumM1mblKbKIqCwyeffEJu2k8//VQQhE6n426WyofKsnzCMLfK5TNB2KVORJkhb/A2KUYVq0xAXu3azgIMkBaXJ0AeDhgyxlwUxa9brVOWfbNYvFYo3GNZ0r7g+TNBcNsvaPrvPvmEvP601XI3QwjdKJVOWfYpzxPZWLtcna7rgiCcMMy1QuG0UuE6nRequg1VkMfjx6JIDn7ZwQTVwfeflMVJN7cEBBhSJ1fXxypAHg6M2Ww2Go2e8vxdmn6jWCQywHU6F4qimOZ61vbVdHqhKI9FkcjGtULhhGEEQVjbtyAH+XWrdZemEUI0w3xYrZ4Jwg/D4Rq+xYWiPOv3zwThtFK5Q9MIoROGecrzpB9jySGErmmf63Ac8rCvORggLQ4Ado1pmr1e75RlyYP5Y1Hc0oO5+3h+JghEKu5XKrIsb1IBezweD4dDQRAeVKsnDOMaapphXCcm1O74UrhPWfZRrSYIwmg0UlXVv+el1tzzFrypu49EHvY7BwPEHgBgd6iq+vtG43qp9KjZvFCUnXXrk/Z6Nns+Gj1sNG6USmfNZrrmZjwez9cBJIRkYBlLzVAg0OBOm5RzechCBgPIAwDsgn6/f8Iwd2hakOW9Zxgopvldr3eTou5XKpuMiE2XlWaIaIJvYgxS6zxX8gABhl1yeNcHkDNUVT1hmI9qtb2MFo1uz0ej00rlfqWShckj41jz4GSruZKHo5rkOSMc0vUB5AzTNL/l+Ts0nUFhCInErXL5e1Hc76ycy6w5cRqIBgS1ICfykNlJniEtDgC2gqqqt8vlJ6K4d+sfp72ezb7k+fdoeo/mKUZoOpTfcPDykIUAQwQQewCA9Pl5NHqfYTJS6i5+e6nr79J0zEhy6iQ3Q4cqD4cSYIC0OGCn0GnPCJYWKc4s9qLfv1+txos/G11npo5LssTAdcR1ja0rwaXvidxfr1sxTYZl9zLUHR1BUQ0IMGSKzF0fR04G71hCWgf2Z1n+uFZLMjZJawcMtNGVHKnYYtPaCCHEdQ2ti43QWsU0f1up/LzzEU35lofMBhgigLQ4YKdk6o71k8qB6br+S5qOqw0GrgccGL/TQMy3NHDdC0mzF3J4gDmEUFsLWPk2QnVJqttbuqtQHWtdDiHEdTU8t3axPFxZ1qvp9F2ank6nm5+T+ORVHjIeYIgAYg/ATsnspZbKgZ2ybPxkt4FEnAbXXdDanM9v0KQ6Ni4x19bIxqit2QuvNIl0Rl1iqWuEFhpdjusalvtGokNtbFwZuO5zUy4xFyEPV5Z1LsufNxqbn5P45EweDiXAEAHIA7BTMnupbX5gL/r9j2u1BD08Ud6DdWWnCjsLXQ1ACEkSEZKBm00safYGljWQuK7hao8rD7jN4S5ZqEm2D6HhCHm4siyaYXbZP54beYAAw6GQUWN0tORYHt6mqJ8mk7XCAOW7lpEAACAASURBVNKCyZwd74GYcttRcN/i9x58219ZRpeTBpbnPQw0zfUbApoRQx4uFOV0h2PecyAPhxhgOGYyaoyOlrzKw3g8phkmuTbMjVxyBMCyYw9aGyHLixlYFkLEaWhrloVQ2/EeLMeRqGPDQsiNPVgIubEH/37iyMOVZV0vlXYWgThoeTjcAEMEkBYH7JTld6w/N9byUqHcEgr2An9FtmXj3dM9sFj0er1HzWZyeYhqFkIJ/mpS/O3jy8PpDosyHaI85CDAEAHEHoCdEnmpGZhzLL7zUpOcagrYK7UT3njrB7aapzz/eAsJ0n5rHvnaHokUZ/tE8vCw0ZBleeOzG4vDkodjCDBAWhywU+LKg6MLdkqs7ToE6+0E5EGTEOIwlsKbpXJgqxEE4UwQUpeHvbddykOxWESpUiwWt3GcEGDIDUciD7Gm3s0CseXB/k6BL2JgLtD75LzWJMRhQ5PI5oGt3LUbHdhqZFl+2Gjs3Zqn3u7tKYM6m+QywBABpMXlAK9iGZf5yUQTeA/EeQiadgNLvlhEUAQ1yd50rW6nDeVhMpncpKhEltcdllqP7N7ZY3s9m71RLO63jGsWyHeAIQKIPeQAz3XIjzw4MYdgfX9/+bWl8hB6SxoHFosThklSuNtNgcYLRrVmoz3r9x/VahueloPmGAIMEYA85IA8eA/oHDl5YBidI+9LnSPN/efc6zRC5+4XttA5sixHJc+dwU2ahM5RfJXY/B5QVfUOTcc2vkaXy7Q8vJ7NblLUjutqZAcIMBwDxyAPwVGghykPlmPl1/+rSdHbrH1gIXRdn59OmTxanjWbf+z1EiiElF15+JLnvxfFmOckTxxbgOGYOQ55sNHwIcuDFbTjCV9rxJ8g7sWy7dc+MD/D4XB+kEyn07EsyzTN2+Vy7GkesisPL1T1VwxzVFGHow0wRABpcXni4OVhjyQ6sNCsFdVq1V2lqur7DBOvukZG5eGFqn7AMMfTo3LkAYYIIPaQJ0Ae1ifmgZEHar8DQVFUqAtC1/W/YdmXun6I8iCPx79m2SMJOUCAIRpIi8sTIA/rs/LAdF2vVqvupHLEgSgUCgufNyeTyQcM83w0Ogh5+EXaU/ilOPXeloAAA2CBPGSNQ5QH4jGoqkpsH6lBRBwIEnJYiGma9yuV00ol+zNOp/6jZPZXhgBDIiAtLk+APKzPwgMLeQw8zw+HQ3dtHKd7NBq9RVFPRDHJ9KI7bYppHoM8QIBhDSD2kCcOQB5Sr6uTFqH6PAs9hvWYzWbf8vytcvkrUcyUJ/HTZPIFz98ul1Gu5QECDGsD8pAnDkAeso+qqn6PodVqpdILMZlMnvL8WxT1sNFIkly9lfZ8NPqoVnubop6J4nQ6zas8QIABiCYTlymQQWazmZvUJoqi4PDJJ5+QJ6ZPP/1UEIROp+NulsqHyrJ8wjC3yuUzQdixTjwfjb7g+ZsUdb9S8WtezuQBAgxATEAeAMtygmyiKH7dap2y7JvF4rVC4R7LkvYFz58Jgtt+QdN/98kn5PWnrZa7GULoRql0yrJPeZ7IxtqJY7quC4JwwjDXCoXTSoXrdF6o6jYkQR6PH4siOfj7lYooivMdLLmRBwgwpAukxQG5ZTabjUajpzx/l6bfKBaJDHCdzoWiKKa5nrV9NZ1eKMpjUSSyca1QOGEYQRDW9i3IQX7dat2laYQQzTAfVqtngvDDcLiGb3GhKM/6/TNBOK1U7tA0QuiEYZ7yfPTh5UAeIMCwDSD2AOQN0zR7vd4py5IH88eiuKUHc/fx/EwQiFTcr1RkWd6kFsV4PB4Oh4IgPKhWTxjGjZzTDOM6MaF2x5e1cMqyj2o1QRBGo5GqqjE/dPX971XBjTWzyC4NCgQYtgekxW0dOu2co7yyeS6Vqqq/bzSul0qPms0LRdllt/6VZb2ezZ6PRg8bjRul0lmzme4z7Hg8nq8DSIgvA8tAK6y5gTmn3KNTGxhJmr+6esIdpgAEGIDN2b887OBWyQebnKh+v3/CMHdoWpDlvWcYKKb5Xa9HIsCbjIjdGdFn3tYEDht+12F/8gABhp0BaXHbPwKQh3isd6JUVT1hmI9qtb2PFp1vz0ej00rlfqWS8d7wyDOvYaxlxHuAAMOOgdjD9o8gvyc3XZKeKNM0v+X5OzSdQWEIicStcvl7UcxsfeyIM69JkuZ1Llne1CK7lQcIMOwFkIftH0F+T266JDpRqqreLpefiOLerX+c9no2+5Ln36PpbD7zLj3ztgD45YFgYLwLeYAAA7BV9m+aQR5iEv9E/Twavc8wmSpQEae91PV3aXrzSHLqLDvzvr4kJ/rgrtmyPECAAdgB+zfNIA8xiXmiXvT796vVvcef12uKaTIsm7VYX+yRS74lW5MHCDBkB0iL2/4RgDzEI86J+rMsf1yrHag2uArx20rl5yyNaMqIPECAIWtA7GH7R7D45HqOu6S5yUYcx/nd+JBzv+xm3JDII0EdacHaJEfiGwwZsDBzrLwKdV3/JU0n0Qaj65zPy32rgr+9mk7fpenszMiW/P5PUx4gwJBZIC1u+0ew/FYxMOdYWgNLblZquI/XsgzMbUkbIo7E+9BFa2Pi6YmGV7xxpU05ZdnkyW5aG0m7n45t4GhiHRsLNziX5c8bjQQncpuk/ngYc4cQYAD2S6blwSLmU8JuyQLLX7/Ack1qTHlw/QBnMCJCHMaS8zf6qX/uSAIfOn+c8x+KPWfH+wZpycOLfv/jWi2BjTZw3e96Ia5rELVwrbbWRqguSXWEkKR5rgZCdWxc2t+F6xqhzawrnz9Ux1qXQwhxXQ17G5BP4VZMFEozTEZs4u7lAQIMBwGkxW3/CGJ07AbNtiYhezyhM3ODY6mDroW3OYeNoDl3HvINzEmaJhFhCH9SeG+h9SFNCq5d8KEGxpr9v2/OCaIem8vD2xT102SS5PmdOA1GVyI9S1qbwwPMtTWfS6FJiMOXltHluK5hXRm4TWTDtvLWJdk+tJllDTC+tLQ26bMi7zJw3XNTjC63Wh4uFOU0G0G/XcoDBBgOCIg9bP8IVngPHDYW2GkOG0Eb61rmUE00742a5H/t2wBLXAwnZO5IQt7DguMMfejSjyA91RvIw3g8phkmWQ/PIu9hIDn2nbzQJNL5Y/9rv4VYedvPIPIQ2Mwyuli7CsgDbnO4K0kDy7rEXB0bRJai5eHKsq6XSlmIQOxAHiDAcIiAPGz/CKJSUtF8776zJhiCiNG55O1D0/7VHyJwTLixqG9o+ZF4H7r8OAMfujRKsrE89Hq9R83mWmGAQOzBs92c7T0E/nW9ByS1HVvvkwdvs65m+eWB+A2Ov+I4EDHk4TQbRZm2Kg8QYAAyS2blwUDn3sM/eU3+Q+fIcjqW0DnyOvfPkWt3yTZzr+19kp4kZ5+Spkn2aw4b5LOCvsqiI7E/0Ru5dI4s1yk5R+770Tlyqyy4ryUt+Ckby8NTnn+8ToL0/Mglf+zBiyI41t/54pJ26asuNFi22dLYQ1x5eNhoyLIceVZ2wZbkAQIMQMbJrDxYlmPZd/CXw8aytbs4ko3lQRCEM0FYy3uIbE6vUZLN3GCG620sUabjlgcIMOQASIvb/hFE3ntL/IA0X7tjh5Zts/Uj2VgeZFl+2GikLQ/Ek7CjERtvto483MtGBnVa8uAGGBBCEGDIARB72P4R5PfkpkvEiZpMJjcpKn3vYa/t9Wz2RrGYhTKum1+ioQADXPP5ANLitn8EcKvEI/pEnTBMxgt3J23P+v1HtdrOTm8ExWIRpUqxWNz3dwKA1ezfNIM8xCT6RKmqeoem927T02qvZ7ObFJWFUa1rAxkMuQfS4rZ/BCAP8XCHu8xPp0wGRJ41m3/s9fZu2VNpX/L896K471O+DpDBcDxA7GHrpO655xXSIzEcDudXdTody7JM07xdLh/cNA/z7YWq/ophshB1SARkMBwbIA95QsPY8Be0OFBomvZrQ7VadVepqvo+wySqrpG19kJVP2CYw8oDgAwGIJeAPBwS5IHa70BQFBXq19Z1/W9Y9qWu793Qr9Hk8fjXLHtAIQcIMAA5BuThMNB1vVqt0jRN/iUORKFQWNiJMZlMPmCY56PR3s19onYuy79h2YMwshBgACxIi8sXBykPxGNQVZW4C6QGEXEgSMhhIaZp3q9UTiuVgwhFvNR1mmE+bzSyH2+AAAPgArEHYG+EPAae54fDobs2TjLOaDR6i6KeiGJmpxdVTPNLnn+nXM6+qYUAAxAC0uKAPbDQY1h7V9/y/K1y+StR3KMn8YtgOH1zXNXcARBgAI4TkIdsoaqq32NotVqpdG1PJpOnPP8WRT1sNPaSXJ26A74Djx4CDEA0kBYHrM9sNnMz10RRFJbQ6XTczdxRSduY54DYuxOGuVUunwnCLnXisOQBAgxAHCD2AMSFPEqIovh1q3XKsm8Wi9cKhXssS9oXPH8mCAvbp62WuxlCqPBXf/XL9957yvNENrYRrdV1XRCEE4a5ViicVipcp/NCVbehCvJ4/FgUyfdK9yts6Z6EAAMQH5AHIIrZbDYajZ7y/F2afqNYJDLAdToXiqKY5nom9dV0eqEoj0WRyMa1QuGEYQRB2IYPS47/61brLk0jhGiG+bBaPROEH4bDNXyLC0V51u+fCcJppXKHphFCJwzzlOfJXZTukae+QwgwAEAIkId1ME2z1+udsix5+n4silt6+nafwc8EgUjF/UpFluUtDQAdj8fD4VAQhAfV6gnDeHFghnH9m1C744s5n7Lso1pNEITRaKSqqn/PmZUHCDAAwDJAHpKhqurvG43rpdKjZvNCUXbWd0/a69ns+Wj0sNG4USqdNZs76/0Yj8fzdQAJIRlYRgblAQIMwIZAWhxg0+/3TxjmDk0Lsrz3NALFNL/r9W5S1P1KZRtB7NTJlDxAgAFIBYg9AJaqqicM81GtlsH5dp6PRqeVyv1KJeNmLuoW0sh0roizZ1N1/neQFmW5r3dPQoABSJEjTYuj005iyghJc6lM0/yW5+/QdAaFISQSt8rl70Uxfkxix0O20TJrrklI0izLwBxCSNLsFwiR/zRpoTZE7XAREGAAgDVYfI8luvcOiETfS1XV2+XyE1Hcu/WP017PZl/y/Hs0HdON2LFfvOqDNInogd91SEMeIMAAbI8jTYsDefh5NHqfYQ6inp2/vdT1d2k6Trg4S/LgSILnRqQgDxBgALbNkcYe8vqFY36vF/3+/Wo1Tvz5khgzDl9quGukZOUNXOfw5bpvV0yTYdmsPdHE8h7sMIOjEOvKAwQYgN0A8pAr4nyvP8vyx7VarLFJBq5Lmv0Coba2f+/BVYjfVio/Z2lE0+ozb2DOi05bFim8nkQeIMAAAOkC8hBA1/Vf0nTMcauXWAp6DEbX7RhBCEnalaW1EUII1bFxZVkDadkq7411bHiqs0F7NZ2+S9MR067teMh2jCvKwJx/kFICeYAAAwBsA5CHAKcsGz/ZbSBJgzl/om0rgTSwrEvMtTXrytLaSBpYRhdrV5rU1qwBxoPAKveNWlvSBhLRj019iHNZ/rzRWPZNsxF78LkMBuZ8vkNMeYAAA7BHjjQtLsfy4AVB53jR739cq8W3vwOJC8cbgvLgbuBtqUmkDyq8ysB1hBCRCktrE3nQpA11gmaYZU/TOx6yveyK8iLRAW2w4sgDBBiA/QKxBz/uvcxxXISZ3Tm+wZBhIxMEIRQxmejbFPXTZJLA/vp6gWxHYc57cPqOHD/DkYfwKtd7QNLAlYeN24WinGbj0Sb5LbRYHtwAA0IIAgzAfjnStLjlN7OBOXLDui/2jjfoRcOR4hApD+PxmGaYRMbXQujSEUwLISeEwFkI1Z0Ag+WLPVgItR0XwXmN6tiwEHJjD84+5/ySddv1UmlhBCIraXGxCQUYcvzIBgAZIS15cB0LCXsD1xc9ygcqJviyZEP9zvZ4Uewb7xhaZYT2uKE89Hq9R81mUuNrIbTVv5u30yVFmbIRe4jFwgADyAOwdyAtLsScPGgS4rDuaYWBsWav9BtiTXItOllMiim48Uh7vbeZJrkrAuIgOXFMb6lbkGETeXjK84/XSpD22/FtvN6wPWw0ZFme/74HIQ8RGQwgD8DegdhDiMXeg2PL57ZaBDHixOx7xj8oA+HiCguWhj8RbyYPgiCcCUJaRjk7bZk87JhEt1CcDIYc35PAoQDyEGKxPHhD1jVNC68MYdtw13tw3hhSmGjvYcFxbSgPsiw/bDT2bs1Tb/eykUEd8xaKn8GQ43sSADJCWiOXfIUQnNd2gbVFQYXEsQfJ3Y8X5ND8O99YHiaTyU2K2rs1j9Pc9DoS8Y5or2ezN4rFhWVcs5YWlzSDAeQBALbNjvMeAk//ywe1r7PjDeXBsqwThklSuNsep9TVcB1xXWM+C5qsQohkutmiJrURqkuSM7TJqdqEuK4R2GHdq0yHg3v7b22EEIcHGIeT8ubas37/Ua228MtmJ/awXokkkAdg70Ba3IGQhjyoqnqHphM8yBu4jY1LTbsMJ0iHEiAC+dKXmoQ4fGkZXc4bvepPm7jUtMvQW8jeDFwn2ddcLHl4PZvdpKhldTX2nha3YYmkw7tEgdwBsYdcQeThz/+fPj9nMunpPms2/9jrxZeHuldPaWEWNHISob2EuCtNCr7FdjuIPNT9XUbuWwzcxrjN4a5dxsPoSqvl4Uue/14U933KbfxXVColkvJ6iQIHBKTF5QoiD+f/9xDN0el0LMsyTfN2uRx3mgcDt7ExkFBbW5YF7avLFJYHe8tAdSbfDkPyUEcSlfYUfrdv395Z1LpYLKZ78MVicTdHDgBHyzHKA9bCs6VWq1V3G1VV32eYGNU1AgGGOsYRsQfHRZAGlnXlDM4lXsKlL4uwvmCHTm8S4lL/UcinprvPZcAcDED+gLS4XIEQIsN4hkPPgaAoKmSwdF3/G5Z9qesJ4hDxm9O5lLQdojzAHAxAjjnS2EPqXQEZoVgs0jRNviNxIAqFwsLu78lk8gHDPB+N0pYH4kasU1IJbUEe0t2hH5iDAcg9RyoPOYN4DKqqkt+S1CAiDgQJOSzENM37lcpppZKRGacPRR5gDgYAyAc5lwdd16vVqusx8Dw/HA7dtXGGHIxGo7co6okoxpxC7rDkId0h2xBgAIA8kVt5WOgxrL2rb3n+Vrn8lSju0ZPYhjyksk8IMADHyZGmxR00qqr6PYZWq5WKzZpMJk95/i2KethoJEmuzrQ8bDhkGwIMwDEDsYeMoqqqP6lNFEXB4ZNPPiG/2aeffioIQqfT8W+p6/omn0uelE8Y5la5fCYIu9SJiKtwrnBVYFYNtGRWv00u6ywHGOi0E0SAmLjPZEfCkabFZQpFUfr9viAID6rVE4YhF+Idmr7Hsm77gufPBMFtv6Dpv/vkE/L601bLv+Wtcpns4ZRlH9VqgiAMh8M1nnx1XRcE4YRhrhUKp5UK1+m8UNVtqII8Hj8WxXssi5ZZc78WcNjw1z2UVkzXvMaQ7ewHGFB6s2VAS9SWXqLAYZK5n3M6ncqy/HWrdcqyN0olhNA9lv2oVjsThB+GwxSf1i8U5Vm/fyYIH1arNMMghN6mqFOWfcrz/X4/vuGbzWaj0ejrVusuTSOEaIb5sFpd+2jdozqtVO7QNELohGGe8jxxYxcegGP/iUqQSTTiykP8+/mAAgwgD/tqxyYPR5oWt3tcC3u9VHrYaHCdzoWi7DgO/NNkcqEoj0Xxo1rtjWKR2OWkjsV4PB4OhyFfh8iG34nxtzu+zhDXpxmNRqqq+ve88t7TpEBB9bTk4eACDCAP+2rHJg8Qe9giuq73er0H1eq2+2fWa6RXh2aYN4vFR7WaLMubdLKPx+P5OoCEkAwsY9VV6E7MagWm34iUh+hPzHKAIQKQh321HBvKhYA8pI9pmr1e751y+Va5/KjZ/GE43HtKQXRTTPNZv/+w0bhJUScMI8vywgl2ts2Kq3CBDJAq5+vIQ/YDDBGAPOyr5dhQHic7/Tl1XT9rNq+XSo+azW1VNNpyk8fjh43GjVLpKc/v+IE68t5zRYDM5kpYLQ+hIdsHFGCIAORhXw3kIWfs6Od0B4N+1+tl3FeI0xTT/EoUb1LU/UrFn4a9VSLuPV8w2j8p62p5cPd5cAEGl16vF/JvQB721eYv0clkcrjPGSuBtLiNmM1m/yQIN0qlfaWSbbs9H40+rFbfpqg/La/dlBbLRy75h577tWC1PAiCcKABBheKoorFoiAIrkikLg+DUBYJIkXaSaF1D18td/9mljvjk12K0f3BvErvNvb0Hv6mYad6Y/jjEEJtLemel2z/z/8890U2lYfJZNJoNBBCjUZjT5fG1oHYw/rIsvwWRf1BEDJS0m577afJ5LNW651yeaueRPKrcLU83L59u1gsPnv2zDRNMuCKfAXTNEm+D7G5WV7lVhd2RSJ1eSDT813a9lpyjL7lzR1r+eZu8hYaXc6b2clfpncgoQU70SRvbsH5/XsTTLn7xI6JT7LnBdv/N0cznIlv1z1R5BJ1hYFA0zTJTiVXXafTEQSBDMdQVfWgV3399dd///d/D2lxyVBV9S5NP2w0ci8M/vZS1z+sVk9ZdkvP4Gk9pLgBBvcGJgfsf9abTCaHsioEUYu0f1yt6zxQO9MCWleWdWXgujRnTA1c54iWBOXBXmj7Ip6j4G5vzyXu7WogoSjBsNba84LttRTlodVqLfxdKIoilx9FUQghWZYty5JlOTerckn68vC9KL7PMJkaorrLdqEo79L0X2Q59RO7uTyEAgwIIdJzOp1OLcsSRZFlWVEUyZaHsqpQKPhtELlpU/5ZAz083qO3PQWsTzyu/Prhe2Z3Fw4k1MYBGfCvCvTqaFJb09qOKXcXoqAgJd3z4u3tXqYU5IF4df4JY0qlEsuytVqNXIS1Wo1lWVIiczQaHfSq3/zmN3/7t38LaXGxmE6nJwzzJc/nIPi8SVNMs9poPKhW0x0Suok8LAwwbK43WYA80BFhIEtSl4cBdmy05xlY/mCAL2bgjxBwIVGx+4UCJn7hTqwrS2tLWvDjrCt/z5K13p4jtrcuMU6lc8lyuv6ISEDs4XBJ7YuNx+N3aTpu/NmNiYUejiLa3K2y0WbrNbLzhY91c+3H4fADhtmwAqCf9a7CiAyGfFzWLMvKQV8tbXlY3rPE4UvbqkZefgauc7jrWPaAl+Btr7VDIQG7v8dvrOd6lpLuOWL7VOWBQESi1Wrt9ILYISAPsXjR7/81y8aNNPh6Qi8x59wA7sPOOhNtZrO91PX3GSYt3zPRVRgngyGvl3W68jCQXIsc7lmaH+GzbKHvEX5h95R9/bu9Ul7Ewi8Pi3qWEu05YvurLcgDcOik8HP+WZY/rtXidygFn1mcRxuve9dypILcllqbjLSzw4BkFdfVcB0hJOHgv9pctNAOuy0ZdOjO/Ky1EapLEtnJpVMfu2sEP47j6pIWHByyoimm+dtK5ecNJiPyfqp49178DIa83sxpyoM3Hmm+Z8lnWzXJucDmH26CC8M78T0nkRvBdwGHxGZZz1LcPUdtD/IALGDTn/P/HQ4/rFYTXUPBq9zpDNWktt+bNnCbk4hs1CV86R+x543wkwZz/4Zstxs8tL3y4MaXmHyEVMeGM6LDu4Xs9/re0pYcUYktD1eW9Xo2e59hYhZWivqp0i6RlNebOS15WJDu4D6phBdLA3eh3+Z6W5LrjVu+E18iAudc8N6TjZfEYN87SfccsT3IA7CEjX5ORVF+W6kkDUQHn4nsx5yBZBtl+4WBuxi3sTHQsDPk3DHKwQs9/K+7mSYhSZvfbVhLXE2yHwDJlvbdGJKHgb1zrS1p855+RFNM8/2N4xAR9956JZLyejOnJA/eA7jX/M5E7hrIAxBi/Z9zOp2+S9PrZDYsij24XaX2E72Bu5rRlbiuZszLQ4T3EHq0d6TIudUXeg/One9u2bbXhr2HgDwk/NYvdf09mt6klt/8vbdhiaS83szpyIOBuwtymLWwYOSogTwAIdb/OR9Uqz8Oh2teSQtGLs0HCaQuxl3MkYVOF+qK2IOvp3XZbn2BCtdnJ96As+WlN2ECVw9XMrCXrPEU+U2n89UGozj8Y8lToVgsrn0wWSYdeTi+BvIAhFjz5xwmDzlkvTmdS8vbOk5DqN2h6Q2DEIdeImkHgDzsq4E85Iw1f867NJ2vvGh3CNN2P+iH4fBBtbreOT/oORh2CcjDvhrIQ85Y5+fMoeuww5bUgcjHHAy7BORhXw3kIWes83M+qtWe9ft7vxYPtH0lik95Ps55Ptw5GPYLyMO+GshDzkj8c85mszeKxSOvqrRJ+2kyeXtVlUcIMGwCyMO+GshDzkj8c27es2Tnly0qbYaCA4qcWLH3rz9TYS63mWyj+YYneRkMvtwiaeB+4qL6ZWvPhRK/RfQvQYBhc0Ae9tVAHnJG4p+z1+s9ajY3u4y0gRbMOQqnIwRSnQPVY7BGUpPcIprB7AS7zmUbG5eadjmfNa1JZNyqW5LMXzLB28OW76LTSmUULLMBAYYUAXnYVwN5yBmJf05BEM4EYcPLyE1mtnOPw8nMgVRnX000+y2hmRGJPNRtz8B+7UuB9n2indzgfbpdToMUa3L3kCQjeo32sNFwi4xCgCF1Uk8QAWLyv+Q0k+Zo2YM8DDRtvjpYyHvwpzp7D/ua5peHwYLcZq2NpIGB29ggnkE4a9rxHpxUbWnuGOZqJm+hvflv/k26tyVN09u4OAAAOGYSy4Moil/w/Eb20ZuaiixZmswcij043UQoVFYskNsczKOuY7wo9qAFyv95xxBauK2GEEo3wIDAqQcAIG0SmxVZlh82Gts2oLlsr2czQZapchkhlG6AAeQBAIDUSWxWdF2/VS7v3dQeVns1nZ4Jwr8tlf6uVpP++39P3ZqDPAAAkDrrmJW3KeqnyWTvNvcg2ktdf9Bo/NtSqd5qkZN2oSggDwAAZJ91zMpTnv9KFPduT+dRhwAABYtJREFUeTPeno9G/65S+d8oiut0FNN0lz9qNkEeAADIPuuYlel0epOitpY4rbXJrG3S3JTuh9DcAMNdhpkvPfJqOn2LokAeAADIPmualSet1jedzpYsLEmN3kH28rLmGxOVYJCrP8Agj8cLt/ms1fpTpwPyAABA9lnTrEyn09vlsr/PZGvNHXK69WrbTnOLe2vdeBI1H2BY2H6aTN4pl2ez2XJr7sxJxGEjtMQbdrvoVwR5AAAgbdY3K3+R5eo6I1ztmeAGjiH2zc42PxmcdqXhuanf7KJJwRJMePEscob/jYGp6HwHgIO7/df48rAswLCw3WNZRVGsFdbcwJwrD4bPjdEsTVqoDat2CAAAsA4bmZXPG41zWU6sEAZuc1LXsK40XPcFGAL5z8581ANNCqSwOXO6XWraZagE05I5qK8s68P7P/6Xd5GXET1/AIHdWs6MpEvlITrAsLA1BeH/EAT7pMeVB5/rAPIAAMBu2ciszGazf1+t/stolFQeuhi3sTHQsBN/DlRPamPc5nB3Uf0lpzyGz3C7JZjsoknIX3mJeAyP/vcf//N15O1kwQHM7xYvlIc4AYb59s+y/Fmj4Z108B4AAMg8m5oV0zR/zbLJJhY1cFczuhLX1ezhSaHqSbbfEKje6quPpEmBOIRPHhZ5D1qbw4/u//j/3L/uVV6aO4BFuw3LQ8wAw3z7l9Hod5VK4KTHlQfLUwiQBwAAdksKZoUoxI/DYTxzaXf9dzHuYg4FYg/IqZ4UUX/Jsst6269DUziEYg/2Gz9A7/4XywrFHvwHMLfbgDwkCjCE2j/2ev++Wp3NZoGTnkAenIUY5AEAgJ2SjlkxTfNBtbq9oa5zzkeyt3yA0Acr5wAI7VbD/9f//z8+/+Z5ogBDqH3eav1DsxnSBgvkAQCAQyBNs/JVq1VtNLY62nUQmGYuNXkI7fbVdHr2nz9/48b/+gH7H+IHGPzt1XR6j2V/7HQWn3SQBwAAMk/KZuUvsny7XH6eNFi95RbLe7Csqw0CDP52Lsu3y2UyhnXxSV9mzX2h6GCGA8gDAAC7Jn2zMp1O71cqH1ar2SnbF0ceXur62gEGt71Q1Xss+3mjET2LQ3JrDvIAAMCu2ZZZGQ6H75TLX/L8TjKrU5CHF6q6XoCBtFfT6X9sNu/SdITT4J10KKoBAEDm2aJZmc1m34vi7XL5D4LwajrNuDys3X6aTD5rtW6Xy/+114t70kEeAADIPFs3K9Pp9J8E4Uap9FGttq+YxJbk4Vm/f1qpvE1Rf0o4JyjIAwAA2Wd3ZqXf79+vVG6Vy9/1ejvucUpXHl5Np1+J4k2KelSrjUajNU4FyAMAANln12ZF1/WzZvNGqfSw0fhhONzapBHpy4Nims/6/Y9qtRul0lOen0wma58EkAcAALLPfszKbDaTZflBtXqtUDitVLhO56WuZ1MeXqjqY1GkGebNYvFRrdbv9zf/+iAPAABkn/2bldFo9HWr9U65fL1UethoPOv3U+96SioPr6ZTQZY/qtXeKBbv0vRTnh+Pxyl+ZZAHAACyT4bMynQ6lWX5Ua32ZrF4q1y+x7JngvBdr3ehKBsKRrQ8vJpOLxSF63S+4Pl7LHuTom6USr9vNPr9fqKAc3xAHgAAyD4ZNSu6riuKIgjCWbN5yrJvFovXCoV7LPuw0TgThAtFcVvMohf+t/wwHJ4Jwke12j2WRQjdKJVOWfbrVksURUVRNgkqxATkAQCA7HMwZmU2mymKIsuyIAinLOu2E4ZBPt4oFu+x7D2WvVYo+Jf73/KgWhUEod/vx0lh2wbFYhGlSrFY3MsXAQAgxxyMPMTENE1FURRFma+TCgAAAMQnb/IAAAAApALIAwAAALAAkAcAAABgASAPAAAAwAJAHgAAAIAF/E9BAz/i3qEKi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560840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32656"/>
            <a:ext cx="8229600" cy="1152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1.2. 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Історія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еволюція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розвитку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біржового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ринку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деривативів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</TotalTime>
  <Words>78</Words>
  <Application>Microsoft Office PowerPoint</Application>
  <PresentationFormat>Екран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Georgia</vt:lpstr>
      <vt:lpstr>Open Sans</vt:lpstr>
      <vt:lpstr>Roboto</vt:lpstr>
      <vt:lpstr>Times New Roman</vt:lpstr>
      <vt:lpstr>Trebuchet MS</vt:lpstr>
      <vt:lpstr>Verdana</vt:lpstr>
      <vt:lpstr>Wingdings 2</vt:lpstr>
      <vt:lpstr>Городская</vt:lpstr>
      <vt:lpstr>Тема 6. Опціони та їх види</vt:lpstr>
      <vt:lpstr>Ключові слова:</vt:lpstr>
      <vt:lpstr>Презентація PowerPoint</vt:lpstr>
      <vt:lpstr>1.1. Поняття ринку деривативів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Роль опціонів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 1. The history of stock exchange market</dc:title>
  <dc:creator>Коля</dc:creator>
  <cp:lastModifiedBy>Користувач Windows</cp:lastModifiedBy>
  <cp:revision>4</cp:revision>
  <dcterms:modified xsi:type="dcterms:W3CDTF">2022-09-13T14:24:05Z</dcterms:modified>
</cp:coreProperties>
</file>