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36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62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712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264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44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01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95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91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1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5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77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18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14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27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9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70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9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7156" y="1484784"/>
            <a:ext cx="5917679" cy="255087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Тема 7.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опціонів</a:t>
            </a:r>
            <a:endParaRPr lang="en-GB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60648"/>
            <a:ext cx="6400800" cy="175260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FF00"/>
                </a:solidFill>
              </a:rPr>
              <a:t>КУРС </a:t>
            </a:r>
          </a:p>
          <a:p>
            <a:pPr algn="ctr"/>
            <a:r>
              <a:rPr lang="uk-UA" dirty="0" smtClean="0">
                <a:solidFill>
                  <a:srgbClr val="FFFF00"/>
                </a:solidFill>
              </a:rPr>
              <a:t>Сільськогосподарське хеджування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539552" y="4365104"/>
            <a:ext cx="7992888" cy="1752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В.</a:t>
            </a:r>
            <a:r>
              <a:rPr kumimoji="0" lang="uk-UA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Яворська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uk-UA" sz="24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Доцент кафедри організації підприємництва та </a:t>
            </a:r>
            <a:r>
              <a:rPr kumimoji="0" lang="uk-UA" sz="2400" b="1" i="0" u="none" strike="noStrike" kern="1200" cap="none" spc="0" normalizeH="0" noProof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біржової діяльності НУБІП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259632" y="2564904"/>
            <a:ext cx="64624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495057"/>
                </a:solidFill>
                <a:latin typeface="Open Sans"/>
              </a:rPr>
              <a:t>Премія сплачується відразу при покупці 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опціона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. </a:t>
            </a:r>
            <a:endParaRPr lang="uk-UA" dirty="0" smtClean="0">
              <a:solidFill>
                <a:srgbClr val="495057"/>
              </a:solidFill>
              <a:latin typeface="Open Sans"/>
            </a:endParaRPr>
          </a:p>
          <a:p>
            <a:endParaRPr lang="uk-UA" dirty="0">
              <a:solidFill>
                <a:srgbClr val="495057"/>
              </a:solidFill>
              <a:latin typeface="Open Sans"/>
            </a:endParaRPr>
          </a:p>
          <a:p>
            <a:r>
              <a:rPr lang="uk-UA" dirty="0" smtClean="0">
                <a:solidFill>
                  <a:srgbClr val="495057"/>
                </a:solidFill>
                <a:latin typeface="Open Sans"/>
              </a:rPr>
              <a:t>Після 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того, як у покупця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опціона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є право, він не зобов'язаний ввести гарантійне забезпечення (маржу). </a:t>
            </a:r>
            <a:endParaRPr lang="uk-UA" dirty="0" smtClean="0">
              <a:solidFill>
                <a:srgbClr val="495057"/>
              </a:solidFill>
              <a:latin typeface="Open Sans"/>
            </a:endParaRPr>
          </a:p>
          <a:p>
            <a:endParaRPr lang="uk-UA" dirty="0">
              <a:solidFill>
                <a:srgbClr val="495057"/>
              </a:solidFill>
              <a:latin typeface="Open Sans"/>
            </a:endParaRPr>
          </a:p>
          <a:p>
            <a:r>
              <a:rPr lang="uk-UA" dirty="0" smtClean="0">
                <a:solidFill>
                  <a:srgbClr val="495057"/>
                </a:solidFill>
                <a:latin typeface="Open Sans"/>
              </a:rPr>
              <a:t>Покупці 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опціонів можуть реалізувати (виконати) свої права в любому часі до завершення дії 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опціона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8393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15616" y="2274838"/>
            <a:ext cx="65527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на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аграрну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продукцію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на CME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Group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обертаються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практично так само, як і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основні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ф'ючерсні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контракти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. </a:t>
            </a:r>
            <a:endParaRPr lang="ru-RU" dirty="0" smtClean="0">
              <a:solidFill>
                <a:srgbClr val="495057"/>
              </a:solidFill>
              <a:latin typeface="Open Sans"/>
            </a:endParaRPr>
          </a:p>
          <a:p>
            <a:endParaRPr lang="ru-RU" dirty="0">
              <a:solidFill>
                <a:srgbClr val="495057"/>
              </a:solidFill>
              <a:latin typeface="Open Sans"/>
            </a:endParaRPr>
          </a:p>
          <a:p>
            <a:endParaRPr lang="ru-RU" dirty="0" smtClean="0">
              <a:solidFill>
                <a:srgbClr val="495057"/>
              </a:solidFill>
              <a:latin typeface="Open Sans"/>
            </a:endParaRPr>
          </a:p>
          <a:p>
            <a:r>
              <a:rPr lang="ru-RU" dirty="0" err="1" smtClean="0">
                <a:solidFill>
                  <a:srgbClr val="495057"/>
                </a:solidFill>
                <a:latin typeface="Open Sans"/>
              </a:rPr>
              <a:t>Всі</a:t>
            </a:r>
            <a:r>
              <a:rPr lang="ru-RU" dirty="0" smtClean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операції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 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відбуваються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за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конкурентними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заявками</a:t>
            </a:r>
          </a:p>
          <a:p>
            <a:r>
              <a:rPr lang="ru-RU" dirty="0">
                <a:solidFill>
                  <a:srgbClr val="495057"/>
                </a:solidFill>
                <a:latin typeface="Open Sans"/>
              </a:rPr>
              <a:t>та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пропозиціями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,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поданими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через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електронну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торгову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 систему CME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Globex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або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в торговому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залі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. </a:t>
            </a:r>
            <a:endParaRPr lang="ru-RU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648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1502148"/>
            <a:ext cx="7785742" cy="480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Ключові слова</a:t>
            </a:r>
            <a:r>
              <a:rPr lang="en-US" dirty="0" smtClean="0"/>
              <a:t>:</a:t>
            </a:r>
            <a:endParaRPr lang="en-GB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25112"/>
          </a:xfrm>
        </p:spPr>
        <p:txBody>
          <a:bodyPr>
            <a:normAutofit/>
          </a:bodyPr>
          <a:lstStyle/>
          <a:p>
            <a:r>
              <a:rPr lang="uk-UA" dirty="0" smtClean="0"/>
              <a:t>Строковий ринок</a:t>
            </a:r>
            <a:endParaRPr lang="en-US" dirty="0" smtClean="0"/>
          </a:p>
          <a:p>
            <a:r>
              <a:rPr lang="uk-UA" dirty="0" smtClean="0"/>
              <a:t>Ринок деривативів</a:t>
            </a:r>
            <a:endParaRPr lang="en-US" dirty="0" smtClean="0"/>
          </a:p>
          <a:p>
            <a:r>
              <a:rPr lang="uk-UA" dirty="0" smtClean="0"/>
              <a:t>Деривативи </a:t>
            </a:r>
            <a:endParaRPr lang="en-US" dirty="0" smtClean="0"/>
          </a:p>
          <a:p>
            <a:r>
              <a:rPr lang="uk-UA" dirty="0" smtClean="0"/>
              <a:t>Фінансові деривативи</a:t>
            </a:r>
          </a:p>
          <a:p>
            <a:r>
              <a:rPr lang="uk-UA" dirty="0" smtClean="0"/>
              <a:t>Товарні деривативи</a:t>
            </a:r>
            <a:endParaRPr lang="en-US" dirty="0" smtClean="0"/>
          </a:p>
          <a:p>
            <a:r>
              <a:rPr lang="uk-UA" dirty="0" smtClean="0"/>
              <a:t>Опціон </a:t>
            </a:r>
          </a:p>
          <a:p>
            <a:r>
              <a:rPr lang="uk-UA" dirty="0" err="1" smtClean="0"/>
              <a:t>Кол</a:t>
            </a:r>
            <a:r>
              <a:rPr lang="uk-UA" dirty="0" smtClean="0"/>
              <a:t> опціон</a:t>
            </a:r>
          </a:p>
          <a:p>
            <a:r>
              <a:rPr lang="uk-UA" dirty="0" smtClean="0"/>
              <a:t>Пут опціон</a:t>
            </a:r>
          </a:p>
          <a:p>
            <a:r>
              <a:rPr lang="uk-UA" dirty="0" smtClean="0"/>
              <a:t>Опціонна премія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96855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 </a:t>
            </a:r>
            <a:r>
              <a:rPr lang="uk-UA" sz="3200" dirty="0"/>
              <a:t>Зміст</a:t>
            </a:r>
          </a:p>
          <a:p>
            <a:r>
              <a:rPr lang="uk-UA" sz="3200" dirty="0"/>
              <a:t>7.1. Опціон </a:t>
            </a:r>
            <a:r>
              <a:rPr lang="uk-UA" sz="3200" dirty="0" err="1"/>
              <a:t>кол</a:t>
            </a:r>
            <a:r>
              <a:rPr lang="uk-UA" sz="3200" dirty="0"/>
              <a:t>.</a:t>
            </a:r>
          </a:p>
          <a:p>
            <a:r>
              <a:rPr lang="uk-UA" sz="3200" dirty="0"/>
              <a:t>7.2. Опціон пут.</a:t>
            </a:r>
          </a:p>
          <a:p>
            <a:r>
              <a:rPr lang="uk-UA" sz="3200" dirty="0"/>
              <a:t>7.3. Премія опціонів.</a:t>
            </a:r>
          </a:p>
          <a:p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1004887"/>
            <a:ext cx="8134350" cy="4848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88640"/>
            <a:ext cx="6328370" cy="623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74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99" y="476672"/>
            <a:ext cx="8902723" cy="496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0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772816"/>
            <a:ext cx="76581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827584" y="2274838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495057"/>
                </a:solidFill>
                <a:latin typeface="Open Sans"/>
              </a:rPr>
              <a:t>Існує два типи </a:t>
            </a:r>
            <a:r>
              <a:rPr lang="uk-UA" dirty="0" smtClean="0">
                <a:solidFill>
                  <a:srgbClr val="495057"/>
                </a:solidFill>
                <a:latin typeface="Open Sans"/>
              </a:rPr>
              <a:t>товарних опціонів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: «опціон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» і «опціон </a:t>
            </a:r>
            <a:r>
              <a:rPr lang="uk-UA" dirty="0" smtClean="0">
                <a:solidFill>
                  <a:srgbClr val="495057"/>
                </a:solidFill>
                <a:latin typeface="Open Sans"/>
              </a:rPr>
              <a:t>пут». </a:t>
            </a:r>
          </a:p>
          <a:p>
            <a:endParaRPr lang="uk-UA" dirty="0">
              <a:solidFill>
                <a:srgbClr val="495057"/>
              </a:solidFill>
              <a:latin typeface="Open Sans"/>
            </a:endParaRPr>
          </a:p>
          <a:p>
            <a:r>
              <a:rPr lang="uk-UA" dirty="0" smtClean="0">
                <a:solidFill>
                  <a:srgbClr val="495057"/>
                </a:solidFill>
                <a:latin typeface="Open Sans"/>
              </a:rPr>
              <a:t>Опціон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передбачає право придбання </a:t>
            </a:r>
            <a:r>
              <a:rPr lang="uk-UA" dirty="0" smtClean="0">
                <a:solidFill>
                  <a:srgbClr val="495057"/>
                </a:solidFill>
                <a:latin typeface="Open Sans"/>
              </a:rPr>
              <a:t>базового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 ф'ючерсного контракту, опціон пут </a:t>
            </a:r>
            <a:r>
              <a:rPr lang="uk-UA" dirty="0" smtClean="0">
                <a:solidFill>
                  <a:srgbClr val="495057"/>
                </a:solidFill>
                <a:latin typeface="Open Sans"/>
              </a:rPr>
              <a:t>-право 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продати такий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контракт. </a:t>
            </a:r>
            <a:endParaRPr lang="uk-UA" dirty="0" smtClean="0">
              <a:solidFill>
                <a:srgbClr val="495057"/>
              </a:solidFill>
              <a:latin typeface="Open Sans"/>
            </a:endParaRPr>
          </a:p>
          <a:p>
            <a:endParaRPr lang="uk-UA" dirty="0">
              <a:solidFill>
                <a:srgbClr val="495057"/>
              </a:solidFill>
              <a:latin typeface="Open Sans"/>
            </a:endParaRPr>
          </a:p>
          <a:p>
            <a:r>
              <a:rPr lang="uk-UA" dirty="0" smtClean="0">
                <a:solidFill>
                  <a:srgbClr val="495057"/>
                </a:solidFill>
                <a:latin typeface="Open Sans"/>
              </a:rPr>
              <a:t>Важливо 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відзначити, що опціон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і опціон пут не є ні </a:t>
            </a:r>
            <a:r>
              <a:rPr lang="uk-UA" dirty="0" smtClean="0">
                <a:solidFill>
                  <a:srgbClr val="495057"/>
                </a:solidFill>
                <a:latin typeface="Open Sans"/>
              </a:rPr>
              <a:t>протилежними позиціями.</a:t>
            </a:r>
            <a:endParaRPr lang="uk-UA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537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71600" y="2204864"/>
            <a:ext cx="72545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кол і пут є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окремими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,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досконало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розробленими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 контрактами. </a:t>
            </a:r>
            <a:endParaRPr lang="ru-RU" dirty="0" smtClean="0">
              <a:solidFill>
                <a:srgbClr val="495057"/>
              </a:solidFill>
              <a:latin typeface="Open Sans"/>
            </a:endParaRPr>
          </a:p>
          <a:p>
            <a:endParaRPr lang="ru-RU" dirty="0">
              <a:solidFill>
                <a:srgbClr val="495057"/>
              </a:solidFill>
              <a:latin typeface="Open Sans"/>
            </a:endParaRPr>
          </a:p>
          <a:p>
            <a:r>
              <a:rPr lang="ru-RU" dirty="0" smtClean="0">
                <a:solidFill>
                  <a:srgbClr val="495057"/>
                </a:solidFill>
                <a:latin typeface="Open Sans"/>
              </a:rPr>
              <a:t>У 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кожного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опціона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кола є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покупець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і 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продавець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, так  як і у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опціона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пут. </a:t>
            </a:r>
            <a:endParaRPr lang="ru-RU" dirty="0" smtClean="0">
              <a:solidFill>
                <a:srgbClr val="495057"/>
              </a:solidFill>
              <a:latin typeface="Open Sans"/>
            </a:endParaRPr>
          </a:p>
          <a:p>
            <a:endParaRPr lang="ru-RU" dirty="0">
              <a:solidFill>
                <a:srgbClr val="495057"/>
              </a:solidFill>
              <a:latin typeface="Open Sans"/>
            </a:endParaRPr>
          </a:p>
          <a:p>
            <a:r>
              <a:rPr lang="ru-RU" dirty="0" err="1" smtClean="0">
                <a:solidFill>
                  <a:srgbClr val="495057"/>
                </a:solidFill>
                <a:latin typeface="Open Sans"/>
              </a:rPr>
              <a:t>Покупці</a:t>
            </a:r>
            <a:r>
              <a:rPr lang="ru-RU" dirty="0" smtClean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опціонів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кол 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або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опціона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пут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набувають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права за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конкретним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опціоном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. </a:t>
            </a:r>
            <a:endParaRPr lang="ru-RU" dirty="0" smtClean="0">
              <a:solidFill>
                <a:srgbClr val="495057"/>
              </a:solidFill>
              <a:latin typeface="Open Sans"/>
            </a:endParaRPr>
          </a:p>
          <a:p>
            <a:endParaRPr lang="ru-RU" dirty="0">
              <a:solidFill>
                <a:srgbClr val="495057"/>
              </a:solidFill>
              <a:latin typeface="Open Sans"/>
            </a:endParaRPr>
          </a:p>
          <a:p>
            <a:r>
              <a:rPr lang="ru-RU" dirty="0" err="1" smtClean="0">
                <a:solidFill>
                  <a:srgbClr val="495057"/>
                </a:solidFill>
                <a:latin typeface="Open Sans"/>
              </a:rPr>
              <a:t>Продавці</a:t>
            </a:r>
            <a:r>
              <a:rPr lang="ru-RU" dirty="0" smtClean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опціонів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кол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або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 пут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продають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(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передають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) права за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конкретним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опціоном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873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155</TotalTime>
  <Words>73</Words>
  <Application>Microsoft Office PowerPoint</Application>
  <PresentationFormat>Екран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Georgia</vt:lpstr>
      <vt:lpstr>Open Sans</vt:lpstr>
      <vt:lpstr>Wingdings 3</vt:lpstr>
      <vt:lpstr>Зал засідань</vt:lpstr>
      <vt:lpstr>Тема 7. Види опціонів</vt:lpstr>
      <vt:lpstr>Ключові слова: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LECTION 1. The history of stock exchange market</dc:title>
  <dc:creator>Коля</dc:creator>
  <cp:lastModifiedBy>Користувач Windows</cp:lastModifiedBy>
  <cp:revision>8</cp:revision>
  <dcterms:modified xsi:type="dcterms:W3CDTF">2022-09-13T14:29:27Z</dcterms:modified>
</cp:coreProperties>
</file>