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77" r:id="rId5"/>
    <p:sldId id="287" r:id="rId6"/>
    <p:sldId id="284" r:id="rId7"/>
    <p:sldId id="286" r:id="rId8"/>
    <p:sldId id="281" r:id="rId9"/>
    <p:sldId id="285" r:id="rId10"/>
    <p:sldId id="291" r:id="rId11"/>
    <p:sldId id="293" r:id="rId12"/>
    <p:sldId id="294" r:id="rId13"/>
    <p:sldId id="295" r:id="rId14"/>
    <p:sldId id="296" r:id="rId15"/>
    <p:sldId id="297" r:id="rId16"/>
    <p:sldId id="298" r:id="rId17"/>
    <p:sldId id="283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77DCF-E05F-4484-AB89-72BB8534FE41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333F405-B878-4A09-95FF-5B5A8E0450B2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latin typeface="Open Sans"/>
            </a:rPr>
            <a:t>Час до експірації контракту.</a:t>
          </a:r>
          <a:endParaRPr lang="uk-UA" dirty="0">
            <a:solidFill>
              <a:srgbClr val="FFFF00"/>
            </a:solidFill>
          </a:endParaRPr>
        </a:p>
      </dgm:t>
    </dgm:pt>
    <dgm:pt modelId="{1BC5D9E6-1D19-4AA4-AB6B-3CD9F309B88D}" type="parTrans" cxnId="{5FC1AF21-61EA-4A34-A5F9-E7763DB05E9F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8E8FD0B7-8B1C-4661-B567-7E1998878008}" type="sibTrans" cxnId="{5FC1AF21-61EA-4A34-A5F9-E7763DB05E9F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08AF1512-E70B-4F74-B5EB-5D3F91E2980E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latin typeface="Open Sans"/>
            </a:rPr>
            <a:t>Процентна ставка.</a:t>
          </a:r>
          <a:endParaRPr lang="uk-UA" dirty="0">
            <a:solidFill>
              <a:srgbClr val="FFFF00"/>
            </a:solidFill>
          </a:endParaRPr>
        </a:p>
      </dgm:t>
    </dgm:pt>
    <dgm:pt modelId="{7AD45200-3393-4510-AAFF-ACF28BA58719}" type="parTrans" cxnId="{0238DD7E-4F43-4264-B23E-5D3E8F69615E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283107E8-02E3-42A1-807B-7CE599810120}" type="sibTrans" cxnId="{0238DD7E-4F43-4264-B23E-5D3E8F69615E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216D7AD5-8D43-4F25-84B6-A02A5946C2D2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latin typeface="Open Sans"/>
            </a:rPr>
            <a:t>Ціна виконання. </a:t>
          </a:r>
          <a:endParaRPr lang="uk-UA" dirty="0">
            <a:solidFill>
              <a:srgbClr val="FFFF00"/>
            </a:solidFill>
          </a:endParaRPr>
        </a:p>
      </dgm:t>
    </dgm:pt>
    <dgm:pt modelId="{EFA40268-D0A0-4616-9D0A-022683E6BAF0}" type="parTrans" cxnId="{EA80E060-2029-4A54-A618-804707D773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87AB01B6-8172-4F7C-BFD6-CFB60CC4C5EA}" type="sibTrans" cxnId="{EA80E060-2029-4A54-A618-804707D773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766213C0-62EB-492E-B9F8-21E0D098590E}">
      <dgm:prSet phldrT="[Текст]"/>
      <dgm:spPr/>
      <dgm:t>
        <a:bodyPr/>
        <a:lstStyle/>
        <a:p>
          <a:r>
            <a:rPr lang="uk-UA" b="1" dirty="0" err="1" smtClean="0">
              <a:solidFill>
                <a:srgbClr val="FFFF00"/>
              </a:solidFill>
              <a:latin typeface="Open Sans"/>
            </a:rPr>
            <a:t>Волатильність</a:t>
          </a:r>
          <a:r>
            <a:rPr lang="uk-UA" b="1" dirty="0" smtClean="0">
              <a:solidFill>
                <a:srgbClr val="FFFF00"/>
              </a:solidFill>
              <a:latin typeface="Open Sans"/>
            </a:rPr>
            <a:t>.</a:t>
          </a:r>
          <a:endParaRPr lang="uk-UA" dirty="0">
            <a:solidFill>
              <a:srgbClr val="FFFF00"/>
            </a:solidFill>
          </a:endParaRPr>
        </a:p>
      </dgm:t>
    </dgm:pt>
    <dgm:pt modelId="{3D886BEB-20DE-41C1-A1A0-A176BE33C27D}" type="parTrans" cxnId="{B1C3B361-9AFE-408D-964C-92D5E7AB246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9E365B3D-634D-4DAC-A110-CF4BB8911B12}" type="sibTrans" cxnId="{B1C3B361-9AFE-408D-964C-92D5E7AB246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BD5B061F-0022-4E8F-BCED-BDE054A63F2C}" type="pres">
      <dgm:prSet presAssocID="{30E77DCF-E05F-4484-AB89-72BB8534FE4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AE801B8-4A1F-49E3-A86B-19CF3B6D76F0}" type="pres">
      <dgm:prSet presAssocID="{30E77DCF-E05F-4484-AB89-72BB8534FE41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20BFE3-914E-4470-9583-DC8C7C9D7476}" type="pres">
      <dgm:prSet presAssocID="{30E77DCF-E05F-4484-AB89-72BB8534FE41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2BC12B-4AD5-44BD-9704-502C4181488C}" type="pres">
      <dgm:prSet presAssocID="{30E77DCF-E05F-4484-AB89-72BB8534FE41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263AB2-AC68-44AB-98E9-68BE587D6163}" type="pres">
      <dgm:prSet presAssocID="{30E77DCF-E05F-4484-AB89-72BB8534FE41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CD5BFAA-DCD9-419D-A47D-2139E24A63FA}" type="presOf" srcId="{30E77DCF-E05F-4484-AB89-72BB8534FE41}" destId="{BD5B061F-0022-4E8F-BCED-BDE054A63F2C}" srcOrd="0" destOrd="0" presId="urn:microsoft.com/office/officeart/2005/8/layout/pyramid4"/>
    <dgm:cxn modelId="{EA80E060-2029-4A54-A618-804707D773A4}" srcId="{30E77DCF-E05F-4484-AB89-72BB8534FE41}" destId="{216D7AD5-8D43-4F25-84B6-A02A5946C2D2}" srcOrd="2" destOrd="0" parTransId="{EFA40268-D0A0-4616-9D0A-022683E6BAF0}" sibTransId="{87AB01B6-8172-4F7C-BFD6-CFB60CC4C5EA}"/>
    <dgm:cxn modelId="{AA1D46D8-6B74-4AB5-A991-6C902CE28BBF}" type="presOf" srcId="{08AF1512-E70B-4F74-B5EB-5D3F91E2980E}" destId="{F920BFE3-914E-4470-9583-DC8C7C9D7476}" srcOrd="0" destOrd="0" presId="urn:microsoft.com/office/officeart/2005/8/layout/pyramid4"/>
    <dgm:cxn modelId="{B1C3B361-9AFE-408D-964C-92D5E7AB2464}" srcId="{30E77DCF-E05F-4484-AB89-72BB8534FE41}" destId="{766213C0-62EB-492E-B9F8-21E0D098590E}" srcOrd="3" destOrd="0" parTransId="{3D886BEB-20DE-41C1-A1A0-A176BE33C27D}" sibTransId="{9E365B3D-634D-4DAC-A110-CF4BB8911B12}"/>
    <dgm:cxn modelId="{9EF42982-D05A-49C9-8AB2-C654E6A8513E}" type="presOf" srcId="{216D7AD5-8D43-4F25-84B6-A02A5946C2D2}" destId="{FB2BC12B-4AD5-44BD-9704-502C4181488C}" srcOrd="0" destOrd="0" presId="urn:microsoft.com/office/officeart/2005/8/layout/pyramid4"/>
    <dgm:cxn modelId="{5FC1AF21-61EA-4A34-A5F9-E7763DB05E9F}" srcId="{30E77DCF-E05F-4484-AB89-72BB8534FE41}" destId="{6333F405-B878-4A09-95FF-5B5A8E0450B2}" srcOrd="0" destOrd="0" parTransId="{1BC5D9E6-1D19-4AA4-AB6B-3CD9F309B88D}" sibTransId="{8E8FD0B7-8B1C-4661-B567-7E1998878008}"/>
    <dgm:cxn modelId="{FC2AD99A-47B0-4BFA-A322-33725260412D}" type="presOf" srcId="{6333F405-B878-4A09-95FF-5B5A8E0450B2}" destId="{5AE801B8-4A1F-49E3-A86B-19CF3B6D76F0}" srcOrd="0" destOrd="0" presId="urn:microsoft.com/office/officeart/2005/8/layout/pyramid4"/>
    <dgm:cxn modelId="{0238DD7E-4F43-4264-B23E-5D3E8F69615E}" srcId="{30E77DCF-E05F-4484-AB89-72BB8534FE41}" destId="{08AF1512-E70B-4F74-B5EB-5D3F91E2980E}" srcOrd="1" destOrd="0" parTransId="{7AD45200-3393-4510-AAFF-ACF28BA58719}" sibTransId="{283107E8-02E3-42A1-807B-7CE599810120}"/>
    <dgm:cxn modelId="{B6695BDB-1287-47A8-91E0-1B0C2C314D1B}" type="presOf" srcId="{766213C0-62EB-492E-B9F8-21E0D098590E}" destId="{2E263AB2-AC68-44AB-98E9-68BE587D6163}" srcOrd="0" destOrd="0" presId="urn:microsoft.com/office/officeart/2005/8/layout/pyramid4"/>
    <dgm:cxn modelId="{7B705F5C-2652-4B9E-A8C2-40CAA550149F}" type="presParOf" srcId="{BD5B061F-0022-4E8F-BCED-BDE054A63F2C}" destId="{5AE801B8-4A1F-49E3-A86B-19CF3B6D76F0}" srcOrd="0" destOrd="0" presId="urn:microsoft.com/office/officeart/2005/8/layout/pyramid4"/>
    <dgm:cxn modelId="{20E3EB56-7B4D-4D8D-AC44-443D588D8319}" type="presParOf" srcId="{BD5B061F-0022-4E8F-BCED-BDE054A63F2C}" destId="{F920BFE3-914E-4470-9583-DC8C7C9D7476}" srcOrd="1" destOrd="0" presId="urn:microsoft.com/office/officeart/2005/8/layout/pyramid4"/>
    <dgm:cxn modelId="{FA424B25-4370-443F-943B-AE6467921E4A}" type="presParOf" srcId="{BD5B061F-0022-4E8F-BCED-BDE054A63F2C}" destId="{FB2BC12B-4AD5-44BD-9704-502C4181488C}" srcOrd="2" destOrd="0" presId="urn:microsoft.com/office/officeart/2005/8/layout/pyramid4"/>
    <dgm:cxn modelId="{7980A8D9-BB54-4545-A627-02A50D61AA9E}" type="presParOf" srcId="{BD5B061F-0022-4E8F-BCED-BDE054A63F2C}" destId="{2E263AB2-AC68-44AB-98E9-68BE587D6163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801B8-4A1F-49E3-A86B-19CF3B6D76F0}">
      <dsp:nvSpPr>
        <dsp:cNvPr id="0" name=""/>
        <dsp:cNvSpPr/>
      </dsp:nvSpPr>
      <dsp:spPr>
        <a:xfrm>
          <a:off x="2709333" y="0"/>
          <a:ext cx="2709333" cy="27093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FFFF00"/>
              </a:solidFill>
              <a:latin typeface="Open Sans"/>
            </a:rPr>
            <a:t>Час до експірації контракту.</a:t>
          </a:r>
          <a:endParaRPr lang="uk-UA" sz="1200" kern="1200" dirty="0">
            <a:solidFill>
              <a:srgbClr val="FFFF00"/>
            </a:solidFill>
          </a:endParaRPr>
        </a:p>
      </dsp:txBody>
      <dsp:txXfrm>
        <a:off x="3386666" y="1354667"/>
        <a:ext cx="1354667" cy="1354666"/>
      </dsp:txXfrm>
    </dsp:sp>
    <dsp:sp modelId="{F920BFE3-914E-4470-9583-DC8C7C9D7476}">
      <dsp:nvSpPr>
        <dsp:cNvPr id="0" name=""/>
        <dsp:cNvSpPr/>
      </dsp:nvSpPr>
      <dsp:spPr>
        <a:xfrm>
          <a:off x="1354666" y="2709333"/>
          <a:ext cx="2709333" cy="27093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FFFF00"/>
              </a:solidFill>
              <a:latin typeface="Open Sans"/>
            </a:rPr>
            <a:t>Процентна ставка.</a:t>
          </a:r>
          <a:endParaRPr lang="uk-UA" sz="1200" kern="1200" dirty="0">
            <a:solidFill>
              <a:srgbClr val="FFFF00"/>
            </a:solidFill>
          </a:endParaRPr>
        </a:p>
      </dsp:txBody>
      <dsp:txXfrm>
        <a:off x="2031999" y="4064000"/>
        <a:ext cx="1354667" cy="1354666"/>
      </dsp:txXfrm>
    </dsp:sp>
    <dsp:sp modelId="{FB2BC12B-4AD5-44BD-9704-502C4181488C}">
      <dsp:nvSpPr>
        <dsp:cNvPr id="0" name=""/>
        <dsp:cNvSpPr/>
      </dsp:nvSpPr>
      <dsp:spPr>
        <a:xfrm rot="10800000">
          <a:off x="2709333" y="2709333"/>
          <a:ext cx="2709333" cy="27093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FFFF00"/>
              </a:solidFill>
              <a:latin typeface="Open Sans"/>
            </a:rPr>
            <a:t>Ціна виконання. </a:t>
          </a:r>
          <a:endParaRPr lang="uk-UA" sz="1200" kern="1200" dirty="0">
            <a:solidFill>
              <a:srgbClr val="FFFF00"/>
            </a:solidFill>
          </a:endParaRPr>
        </a:p>
      </dsp:txBody>
      <dsp:txXfrm rot="10800000">
        <a:off x="3386666" y="2709333"/>
        <a:ext cx="1354667" cy="1354666"/>
      </dsp:txXfrm>
    </dsp:sp>
    <dsp:sp modelId="{2E263AB2-AC68-44AB-98E9-68BE587D6163}">
      <dsp:nvSpPr>
        <dsp:cNvPr id="0" name=""/>
        <dsp:cNvSpPr/>
      </dsp:nvSpPr>
      <dsp:spPr>
        <a:xfrm>
          <a:off x="4064000" y="2709333"/>
          <a:ext cx="2709333" cy="27093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err="1" smtClean="0">
              <a:solidFill>
                <a:srgbClr val="FFFF00"/>
              </a:solidFill>
              <a:latin typeface="Open Sans"/>
            </a:rPr>
            <a:t>Волатильність</a:t>
          </a:r>
          <a:r>
            <a:rPr lang="uk-UA" sz="1200" b="1" kern="1200" dirty="0" smtClean="0">
              <a:solidFill>
                <a:srgbClr val="FFFF00"/>
              </a:solidFill>
              <a:latin typeface="Open Sans"/>
            </a:rPr>
            <a:t>.</a:t>
          </a:r>
          <a:endParaRPr lang="uk-UA" sz="1200" kern="1200" dirty="0">
            <a:solidFill>
              <a:srgbClr val="FFFF00"/>
            </a:solidFill>
          </a:endParaRPr>
        </a:p>
      </dsp:txBody>
      <dsp:txXfrm>
        <a:off x="4741333" y="4064000"/>
        <a:ext cx="1354667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878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933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659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5416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4906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3500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3846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184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7039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 rtlCol="0">
            <a:normAutofit/>
          </a:bodyPr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BBA1A-7107-4FE3-A39E-43A6D8254FA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4659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270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608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882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779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644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605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13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92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80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2672" y="851026"/>
            <a:ext cx="11090495" cy="3844874"/>
          </a:xfrm>
        </p:spPr>
        <p:txBody>
          <a:bodyPr/>
          <a:lstStyle/>
          <a:p>
            <a:pPr algn="ctr"/>
            <a:r>
              <a:rPr lang="uk-UA" sz="4400" dirty="0" smtClean="0"/>
              <a:t>Сільськогосподарське хеджування </a:t>
            </a:r>
            <a:br>
              <a:rPr lang="uk-UA" sz="4400" dirty="0" smtClean="0"/>
            </a:br>
            <a:r>
              <a:rPr lang="uk-UA" sz="4400" dirty="0" smtClean="0"/>
              <a:t>курс лекцій</a:t>
            </a:r>
            <a:br>
              <a:rPr lang="uk-UA" sz="4400" dirty="0" smtClean="0"/>
            </a:br>
            <a:r>
              <a:rPr lang="uk-UA" sz="4400" dirty="0" smtClean="0"/>
              <a:t>Лекція 8. </a:t>
            </a:r>
            <a:r>
              <a:rPr lang="ru-RU" dirty="0" err="1" smtClean="0"/>
              <a:t>Опціонні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/>
              <a:t/>
            </a:r>
            <a:br>
              <a:rPr lang="ru-RU" dirty="0"/>
            </a:br>
            <a:endParaRPr lang="uk-UA" sz="44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Лектор: ЯВОРСЬКА ВАЛЕНТИНА ОЛЕКСАНДРІВНА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Доцент кафедри організації підприємництва та біржової діяльності</a:t>
            </a:r>
            <a:endParaRPr lang="uk-U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74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186003" y="1158844"/>
            <a:ext cx="10194202" cy="39703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sz="2800" u="sng" dirty="0"/>
              <a:t>Опціон в </a:t>
            </a:r>
            <a:r>
              <a:rPr lang="uk-UA" sz="2800" u="sng" dirty="0" smtClean="0"/>
              <a:t>грошах</a:t>
            </a:r>
          </a:p>
          <a:p>
            <a:r>
              <a:rPr lang="uk-UA" sz="2800" dirty="0" smtClean="0"/>
              <a:t>Опціон </a:t>
            </a:r>
            <a:r>
              <a:rPr lang="uk-UA" sz="2800" dirty="0" err="1"/>
              <a:t>колл</a:t>
            </a:r>
            <a:r>
              <a:rPr lang="uk-UA" sz="2800" dirty="0"/>
              <a:t>: Ф'ючерсна ціна&gt; Ціна </a:t>
            </a:r>
            <a:r>
              <a:rPr lang="uk-UA" sz="2800" dirty="0" smtClean="0"/>
              <a:t>виконання</a:t>
            </a:r>
          </a:p>
          <a:p>
            <a:r>
              <a:rPr lang="uk-UA" sz="2800" dirty="0" smtClean="0"/>
              <a:t>Опціон </a:t>
            </a:r>
            <a:r>
              <a:rPr lang="uk-UA" sz="2800" dirty="0"/>
              <a:t>пут: Ф'ючерсна ціна &lt;Ціна </a:t>
            </a:r>
            <a:r>
              <a:rPr lang="uk-UA" sz="2800" dirty="0" smtClean="0"/>
              <a:t>виконання</a:t>
            </a:r>
          </a:p>
          <a:p>
            <a:r>
              <a:rPr lang="uk-UA" sz="2800" u="sng" dirty="0" smtClean="0"/>
              <a:t>Опціон без грошей</a:t>
            </a:r>
          </a:p>
          <a:p>
            <a:r>
              <a:rPr lang="uk-UA" sz="2800" dirty="0" smtClean="0"/>
              <a:t>Опціон </a:t>
            </a:r>
            <a:r>
              <a:rPr lang="uk-UA" sz="2800" dirty="0" err="1"/>
              <a:t>колл</a:t>
            </a:r>
            <a:r>
              <a:rPr lang="uk-UA" sz="2800" dirty="0"/>
              <a:t>: Ф'ючерсна ціна &lt;Ціна </a:t>
            </a:r>
            <a:r>
              <a:rPr lang="uk-UA" sz="2800" dirty="0" smtClean="0"/>
              <a:t>виконання</a:t>
            </a:r>
          </a:p>
          <a:p>
            <a:r>
              <a:rPr lang="uk-UA" sz="2800" dirty="0" smtClean="0"/>
              <a:t>Опціон </a:t>
            </a:r>
            <a:r>
              <a:rPr lang="uk-UA" sz="2800" dirty="0"/>
              <a:t>пут: Ф'ючерсна ціна&gt; Ціна </a:t>
            </a:r>
            <a:r>
              <a:rPr lang="uk-UA" sz="2800" dirty="0" smtClean="0"/>
              <a:t>виконання</a:t>
            </a:r>
          </a:p>
          <a:p>
            <a:r>
              <a:rPr lang="uk-UA" sz="2800" u="sng" dirty="0" smtClean="0"/>
              <a:t>Опціон </a:t>
            </a:r>
            <a:r>
              <a:rPr lang="uk-UA" sz="2800" u="sng" dirty="0"/>
              <a:t>при </a:t>
            </a:r>
            <a:r>
              <a:rPr lang="uk-UA" sz="2800" u="sng" dirty="0" smtClean="0"/>
              <a:t>своїх</a:t>
            </a:r>
          </a:p>
          <a:p>
            <a:r>
              <a:rPr lang="uk-UA" sz="2800" dirty="0" smtClean="0"/>
              <a:t>Опціон </a:t>
            </a:r>
            <a:r>
              <a:rPr lang="uk-UA" sz="2800" dirty="0" err="1"/>
              <a:t>колл</a:t>
            </a:r>
            <a:r>
              <a:rPr lang="uk-UA" sz="2800" dirty="0"/>
              <a:t>: Ф'ючерсна ціна = Ціна </a:t>
            </a:r>
            <a:r>
              <a:rPr lang="uk-UA" sz="2800" dirty="0" smtClean="0"/>
              <a:t>виконання</a:t>
            </a:r>
          </a:p>
          <a:p>
            <a:r>
              <a:rPr lang="uk-UA" sz="2800" dirty="0" smtClean="0"/>
              <a:t>Опціон </a:t>
            </a:r>
            <a:r>
              <a:rPr lang="uk-UA" sz="2800" dirty="0"/>
              <a:t>пут: Ф'ючерсна ціна = Ціна виконання</a:t>
            </a:r>
          </a:p>
        </p:txBody>
      </p:sp>
    </p:spTree>
    <p:extLst>
      <p:ext uri="{BB962C8B-B14F-4D97-AF65-F5344CB8AC3E}">
        <p14:creationId xmlns:p14="http://schemas.microsoft.com/office/powerpoint/2010/main" val="335360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2362954" y="1647731"/>
            <a:ext cx="7776927" cy="304698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sz="2400" b="1" u="sng" dirty="0">
                <a:solidFill>
                  <a:srgbClr val="495057"/>
                </a:solidFill>
                <a:latin typeface="Open Sans"/>
              </a:rPr>
              <a:t>Обчислення внутрішньої вартості опціону</a:t>
            </a:r>
            <a:endParaRPr lang="uk-UA" sz="2400" dirty="0">
              <a:solidFill>
                <a:srgbClr val="495057"/>
              </a:solidFill>
              <a:latin typeface="Open Sans"/>
            </a:endParaRPr>
          </a:p>
          <a:p>
            <a:r>
              <a:rPr lang="uk-UA" sz="2400" u="sng" dirty="0">
                <a:solidFill>
                  <a:srgbClr val="495057"/>
                </a:solidFill>
                <a:latin typeface="Open Sans"/>
              </a:rPr>
              <a:t> </a:t>
            </a:r>
            <a:r>
              <a:rPr lang="uk-UA" sz="2400" dirty="0">
                <a:solidFill>
                  <a:srgbClr val="495057"/>
                </a:solidFill>
                <a:latin typeface="Open Sans"/>
              </a:rPr>
              <a:t>З математичної точки зору, обчислити внутрішню вартість опціону в будь-який момент часу щодо легко. </a:t>
            </a:r>
          </a:p>
          <a:p>
            <a:r>
              <a:rPr lang="uk-UA" sz="2400" dirty="0">
                <a:solidFill>
                  <a:srgbClr val="495057"/>
                </a:solidFill>
                <a:latin typeface="Open Sans"/>
              </a:rPr>
              <a:t>Математична дія - просте віднімання.</a:t>
            </a:r>
          </a:p>
          <a:p>
            <a:r>
              <a:rPr lang="uk-UA" sz="2400" dirty="0">
                <a:solidFill>
                  <a:srgbClr val="495057"/>
                </a:solidFill>
                <a:latin typeface="Open Sans"/>
              </a:rPr>
              <a:t>Два фактори, які використовуються при обчисленні, - це ціна виконання опціону (страйк) та поточна ціна базового ф'ючерсу.</a:t>
            </a:r>
            <a:endParaRPr lang="uk-UA" sz="2400" b="0" i="0" dirty="0">
              <a:solidFill>
                <a:srgbClr val="495057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96425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263366" y="812021"/>
            <a:ext cx="7776927" cy="480131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495057"/>
                </a:solidFill>
                <a:latin typeface="Open Sans"/>
              </a:rPr>
              <a:t>Для опціонів 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колл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 внутрішня вартість визначається шляхом вирахування ціни виконання опціону 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колл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 з ціни базового ф'ючерсу.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• Якщо різниця має позитивне значення (тобто ціна виконання опціону 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колл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 менше ціни базового ф'ючерсу), то опціон має внутрішню вартість.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• </a:t>
            </a:r>
            <a:r>
              <a:rPr lang="uk-UA" b="1" dirty="0">
                <a:solidFill>
                  <a:srgbClr val="495057"/>
                </a:solidFill>
                <a:latin typeface="Open Sans"/>
              </a:rPr>
              <a:t>Приклад: 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вартість опціону 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колл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 за грудневим ф'ючерсу на соєву олію - 52 цента, а грудневий ф'ючерс на соєву олію продається за ціною 53 цента.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Внутрішня вартість = $ 0,53 - страйк $ 0,52 = $ 0,01.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• Якщо різниця дорівнює нулю (тобто ціна виконання опціону 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колл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 дорівнює ціні базового ф'ючерсу), то даний опціон 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колл</a:t>
            </a:r>
            <a:endParaRPr lang="uk-UA" dirty="0">
              <a:solidFill>
                <a:srgbClr val="495057"/>
              </a:solidFill>
              <a:latin typeface="Open Sans"/>
            </a:endParaRP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не має внутрішньої вартості.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• </a:t>
            </a:r>
            <a:r>
              <a:rPr lang="uk-UA" b="1" dirty="0">
                <a:solidFill>
                  <a:srgbClr val="495057"/>
                </a:solidFill>
                <a:latin typeface="Open Sans"/>
              </a:rPr>
              <a:t>Приклад: 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вартість опціону 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колл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 за грудневим ф'ючерсу на соєву олію - 52 цента; грудневий ф'ючерс на соєву олію також продається за ціною 52 цента. Внутрішня вартість = $ 0,52 -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страйк $ 0,52 = $ 0,00.</a:t>
            </a:r>
            <a:endParaRPr lang="uk-UA" b="0" i="0" dirty="0">
              <a:solidFill>
                <a:srgbClr val="495057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46506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90939" y="1915398"/>
            <a:ext cx="7822194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495057"/>
                </a:solidFill>
                <a:latin typeface="Open Sans"/>
              </a:rPr>
              <a:t>Примітка</a:t>
            </a:r>
            <a:r>
              <a:rPr lang="ru-RU" b="1" dirty="0">
                <a:solidFill>
                  <a:srgbClr val="495057"/>
                </a:solidFill>
                <a:latin typeface="Open Sans"/>
              </a:rPr>
              <a:t>: 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Внутрішня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вартість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може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бути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виражена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 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тільки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позитивним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числом (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тобто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у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опціону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не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може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 бути негативною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внутрішньої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вартості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). Тому </a:t>
            </a:r>
            <a:r>
              <a:rPr lang="ru-RU" dirty="0" err="1" smtClean="0">
                <a:solidFill>
                  <a:srgbClr val="495057"/>
                </a:solidFill>
                <a:latin typeface="Open Sans"/>
              </a:rPr>
              <a:t>можна</a:t>
            </a:r>
            <a:r>
              <a:rPr lang="ru-RU" dirty="0" smtClean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 smtClean="0">
                <a:solidFill>
                  <a:srgbClr val="495057"/>
                </a:solidFill>
                <a:latin typeface="Open Sans"/>
              </a:rPr>
              <a:t>сказати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що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колл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в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даному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прикладі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поза грошей на 2 цента, але не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слід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говорити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що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у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опціону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негативна 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внутрішня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вартість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2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центи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.</a:t>
            </a:r>
            <a:endParaRPr lang="ru-RU" b="0" i="0" dirty="0">
              <a:solidFill>
                <a:srgbClr val="495057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3802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011786" y="2089149"/>
            <a:ext cx="6096000" cy="92333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uk-UA" b="1" u="sng" dirty="0">
                <a:solidFill>
                  <a:srgbClr val="495057"/>
                </a:solidFill>
                <a:latin typeface="Open Sans"/>
              </a:rPr>
              <a:t>Для опціону пут внутрішня вартість визначається шляхом вирахування ціни базового ф'ючерсу з ціни виконання (Страйк) опціону пут.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6784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236206" y="655415"/>
            <a:ext cx="7668285" cy="480131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b="1" u="sng" dirty="0">
                <a:solidFill>
                  <a:srgbClr val="495057"/>
                </a:solidFill>
                <a:latin typeface="Open Sans"/>
              </a:rPr>
              <a:t>Для опціону пут внутрішня вартість визначається шляхом вирахування ціни базового ф'ючерсу з ціни виконання (Страйк) опціону пут.</a:t>
            </a:r>
            <a:endParaRPr lang="uk-UA" dirty="0">
              <a:solidFill>
                <a:srgbClr val="495057"/>
              </a:solidFill>
              <a:latin typeface="Open Sans"/>
            </a:endParaRP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• Якщо різниця має позитивне значення (тобто ціна виконання опціону пут більше, ніж ціна базового ф'ючерсу), то опціон має внутрішню вартість.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• </a:t>
            </a:r>
            <a:r>
              <a:rPr lang="uk-UA" b="1" dirty="0">
                <a:solidFill>
                  <a:srgbClr val="495057"/>
                </a:solidFill>
                <a:latin typeface="Open Sans"/>
              </a:rPr>
              <a:t>Приклад: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 вартість опціону пут з березневого ф'ючерсу на пшеницю - $ 6,50, а березневий ф'ючерс на пшеницю продається за ціною $ 6,20. Внутрішня вартість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= Страйк $ 6,50 - $ 6,20 = $ 0,30.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• Якщо різниця дорівнює нулю (тобто ціна виконання опціону пут дорівнює ціні базового ф'ючерсу), то даний опціон пут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не має внутрішньої вартості.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• </a:t>
            </a:r>
            <a:r>
              <a:rPr lang="uk-UA" b="1" dirty="0">
                <a:solidFill>
                  <a:srgbClr val="495057"/>
                </a:solidFill>
                <a:latin typeface="Open Sans"/>
              </a:rPr>
              <a:t>Приклад: 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вартість опціону пут з березневого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ф'ючерсу на пшеницю - $ 6,50, а березневий ф'ючерс на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пшеницю продається за ціною $ 6,50. Внутрішня вартість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= Страйк $ 6,50 - $ 6,50 = $ 0,00.</a:t>
            </a:r>
            <a:endParaRPr lang="uk-UA" b="0" i="0" dirty="0">
              <a:solidFill>
                <a:srgbClr val="495057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5452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901228" y="2136619"/>
            <a:ext cx="8582685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>
                <a:solidFill>
                  <a:srgbClr val="495057"/>
                </a:solidFill>
                <a:latin typeface="Open Sans"/>
              </a:rPr>
              <a:t>тимчасова вартість - це різниця між загальною премією і внутрішньої вартістю.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039575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50614" y="1656784"/>
            <a:ext cx="11072387" cy="398327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Солодкий М.О.,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Резнік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Н.П., Яворська В.О. Основи біржової діяльності: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посіб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Київ: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Компринт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2017. 450 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Солодкий М.О. Біржовий товарний ринок 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посіб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Київ: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Компринт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2017. − 576 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Солодкий М.О. Біржовий ринок: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посіб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Kиїв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: Аграрна освіта, 2012. 565 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Сохацька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О.М. Біржова справа: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навч.посіб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Тернопіль: Карт-бланш, 2008. 632с.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Дегтярева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О.И.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Биржевое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дело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учеб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Москва: Магистр-M.,2007. С. 286-310.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Деривативы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Курс для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начинающих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Москва: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Альпина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Паблишер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2012. 200с.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Коннолли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К. Б. Покупка и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продажа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волатильности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Москва: ЧК «Атлантика», 2016. 264с.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Эррера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С.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Торговля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фьючерсами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опционами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рынке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энергоносителей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Москва: ЗАО «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Олимп-Бизнес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», 2013. 304с.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Навчальний курс з використання товарних ф’ючерсів. Київ: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Кемонікс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Інтереншинал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1996. 450с.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СМЕ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Group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Управління ціновими ризиками.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Kиїв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: USAID, 2012. 232с</a:t>
            </a:r>
            <a:r>
              <a:rPr lang="uk-UA" sz="1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uk-UA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3054620" y="622008"/>
            <a:ext cx="5430910" cy="50783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використаних те рекомендованих джерел: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9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077363" y="2589291"/>
            <a:ext cx="106921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333333"/>
                </a:solidFill>
                <a:latin typeface="Roboto"/>
              </a:rPr>
              <a:t>Зміст</a:t>
            </a:r>
            <a:endParaRPr lang="uk-UA" sz="3600" dirty="0">
              <a:solidFill>
                <a:srgbClr val="333333"/>
              </a:solidFill>
              <a:latin typeface="Roboto"/>
            </a:endParaRPr>
          </a:p>
          <a:p>
            <a:r>
              <a:rPr lang="uk-UA" sz="3600" dirty="0">
                <a:solidFill>
                  <a:srgbClr val="333333"/>
                </a:solidFill>
                <a:latin typeface="Open Sans"/>
              </a:rPr>
              <a:t>8.1. Особливості формування ціни опціонів.</a:t>
            </a:r>
          </a:p>
          <a:p>
            <a:r>
              <a:rPr lang="uk-UA" sz="3600" dirty="0">
                <a:solidFill>
                  <a:srgbClr val="333333"/>
                </a:solidFill>
                <a:latin typeface="Open Sans"/>
              </a:rPr>
              <a:t>8.2. Внутрішня вартість опціонів.</a:t>
            </a:r>
          </a:p>
          <a:p>
            <a:r>
              <a:rPr lang="uk-UA" sz="3600" dirty="0">
                <a:solidFill>
                  <a:srgbClr val="333333"/>
                </a:solidFill>
                <a:latin typeface="Open Sans"/>
              </a:rPr>
              <a:t>8.3. Тимчасова вартість опціонів.</a:t>
            </a:r>
            <a:endParaRPr lang="uk-UA" sz="3600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2012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828800" y="2505608"/>
            <a:ext cx="80756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495057"/>
                </a:solidFill>
                <a:latin typeface="Open Sans"/>
              </a:rPr>
              <a:t>Премія опціону </a:t>
            </a:r>
            <a:r>
              <a:rPr lang="uk-UA" sz="3200" dirty="0" smtClean="0">
                <a:solidFill>
                  <a:srgbClr val="495057"/>
                </a:solidFill>
                <a:latin typeface="Open Sans"/>
              </a:rPr>
              <a:t>виражається вартістю </a:t>
            </a:r>
            <a:r>
              <a:rPr lang="uk-UA" sz="3200" dirty="0">
                <a:solidFill>
                  <a:srgbClr val="495057"/>
                </a:solidFill>
                <a:latin typeface="Open Sans"/>
              </a:rPr>
              <a:t>опціону. </a:t>
            </a:r>
            <a:endParaRPr lang="uk-UA" sz="3200" dirty="0" smtClean="0">
              <a:solidFill>
                <a:srgbClr val="495057"/>
              </a:solidFill>
              <a:latin typeface="Open Sans"/>
            </a:endParaRPr>
          </a:p>
          <a:p>
            <a:r>
              <a:rPr lang="uk-UA" sz="3200" dirty="0" smtClean="0">
                <a:solidFill>
                  <a:srgbClr val="495057"/>
                </a:solidFill>
                <a:latin typeface="Open Sans"/>
              </a:rPr>
              <a:t>Ціноутворення </a:t>
            </a:r>
            <a:r>
              <a:rPr lang="uk-UA" sz="3200" dirty="0">
                <a:solidFill>
                  <a:srgbClr val="495057"/>
                </a:solidFill>
                <a:latin typeface="Open Sans"/>
              </a:rPr>
              <a:t>на ринку опціонів  вказує на те, що премія визначається як функція попиту та пропозиції.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926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276539" y="2503873"/>
            <a:ext cx="103662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Опціонна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премія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-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це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вартість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покупки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опціону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. </a:t>
            </a:r>
            <a:endParaRPr lang="ru-RU" sz="2800" dirty="0">
              <a:solidFill>
                <a:srgbClr val="495057"/>
              </a:solidFill>
              <a:latin typeface="Open Sans"/>
            </a:endParaRPr>
          </a:p>
          <a:p>
            <a:pPr algn="ctr"/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Одночасно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є максимальною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втратою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для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покупця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і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максимальним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прибутком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для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продавця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опціону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.</a:t>
            </a:r>
            <a:endParaRPr lang="ru-RU" sz="2800" dirty="0">
              <a:solidFill>
                <a:srgbClr val="495057"/>
              </a:solidFill>
              <a:latin typeface="Open Sans"/>
            </a:endParaRPr>
          </a:p>
          <a:p>
            <a:r>
              <a:rPr lang="ru-RU" sz="2800" dirty="0">
                <a:solidFill>
                  <a:srgbClr val="495057"/>
                </a:solidFill>
                <a:latin typeface="Open Sans"/>
              </a:rPr>
              <a:t/>
            </a:r>
            <a:br>
              <a:rPr lang="ru-RU" sz="2800" dirty="0">
                <a:solidFill>
                  <a:srgbClr val="495057"/>
                </a:solidFill>
                <a:latin typeface="Open Sans"/>
              </a:rPr>
            </a:br>
            <a:endParaRPr lang="ru-RU" sz="2800" dirty="0">
              <a:solidFill>
                <a:srgbClr val="495057"/>
              </a:solidFill>
              <a:latin typeface="Open Sans"/>
            </a:endParaRPr>
          </a:p>
          <a:p>
            <a:pPr algn="ctr"/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Опціонна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премія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=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внутрішня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вартість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+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вартість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 у </a:t>
            </a:r>
            <a:r>
              <a:rPr lang="ru-RU" sz="2800" b="1" u="sng" dirty="0" err="1">
                <a:solidFill>
                  <a:srgbClr val="495057"/>
                </a:solidFill>
                <a:latin typeface="Open Sans"/>
              </a:rPr>
              <a:t>часі</a:t>
            </a:r>
            <a:r>
              <a:rPr lang="ru-RU" sz="2800" b="1" u="sng" dirty="0">
                <a:solidFill>
                  <a:srgbClr val="495057"/>
                </a:solidFill>
                <a:latin typeface="Open Sans"/>
              </a:rPr>
              <a:t>.</a:t>
            </a:r>
            <a:endParaRPr lang="ru-RU" sz="2800" b="0" i="0" dirty="0">
              <a:solidFill>
                <a:srgbClr val="495057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6005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571735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3414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49791" y="269588"/>
            <a:ext cx="10076507" cy="600164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sz="3200" b="1" u="sng" dirty="0">
                <a:solidFill>
                  <a:srgbClr val="495057"/>
                </a:solidFill>
                <a:latin typeface="Open Sans"/>
              </a:rPr>
              <a:t>Опціон пут в грошах</a:t>
            </a:r>
            <a:r>
              <a:rPr lang="uk-UA" sz="3200" dirty="0">
                <a:solidFill>
                  <a:srgbClr val="495057"/>
                </a:solidFill>
                <a:latin typeface="Open Sans"/>
              </a:rPr>
              <a:t> означає, що ціна його виконання вище ціни базового ф'ючерсу.</a:t>
            </a:r>
          </a:p>
          <a:p>
            <a:r>
              <a:rPr lang="uk-UA" sz="3200" b="1" u="sng" dirty="0">
                <a:solidFill>
                  <a:srgbClr val="495057"/>
                </a:solidFill>
                <a:latin typeface="Open Sans"/>
              </a:rPr>
              <a:t>Опціон без грошей</a:t>
            </a:r>
            <a:r>
              <a:rPr lang="uk-UA" sz="3200" dirty="0">
                <a:solidFill>
                  <a:srgbClr val="495057"/>
                </a:solidFill>
                <a:latin typeface="Open Sans"/>
              </a:rPr>
              <a:t> - опціон </a:t>
            </a:r>
            <a:r>
              <a:rPr lang="uk-UA" sz="3200" dirty="0" err="1">
                <a:solidFill>
                  <a:srgbClr val="495057"/>
                </a:solidFill>
                <a:latin typeface="Open Sans"/>
              </a:rPr>
              <a:t>колл</a:t>
            </a:r>
            <a:r>
              <a:rPr lang="uk-UA" sz="3200" dirty="0">
                <a:solidFill>
                  <a:srgbClr val="495057"/>
                </a:solidFill>
                <a:latin typeface="Open Sans"/>
              </a:rPr>
              <a:t> вважається опціоном </a:t>
            </a:r>
            <a:r>
              <a:rPr lang="uk-UA" sz="3200" dirty="0" smtClean="0">
                <a:solidFill>
                  <a:srgbClr val="495057"/>
                </a:solidFill>
                <a:latin typeface="Open Sans"/>
              </a:rPr>
              <a:t>без</a:t>
            </a:r>
            <a:r>
              <a:rPr lang="uk-UA" sz="3200" dirty="0">
                <a:solidFill>
                  <a:srgbClr val="495057"/>
                </a:solidFill>
                <a:latin typeface="Open Sans"/>
              </a:rPr>
              <a:t> грошей, якщо ціна виконання опціону в даний час вище ціни базового ф'ючерсу. Опціон пут вважається без грошей, якщо ціна його виконання нижча за ціну базового ф'ючерсу. опціони без грошей не мають внутрішньої вартості.</a:t>
            </a:r>
          </a:p>
          <a:p>
            <a:r>
              <a:rPr lang="uk-UA" sz="3200" b="1" u="sng" dirty="0">
                <a:solidFill>
                  <a:srgbClr val="495057"/>
                </a:solidFill>
                <a:latin typeface="Open Sans"/>
              </a:rPr>
              <a:t>Опціон при своїх</a:t>
            </a:r>
            <a:r>
              <a:rPr lang="uk-UA" sz="3200" dirty="0">
                <a:solidFill>
                  <a:srgbClr val="495057"/>
                </a:solidFill>
                <a:latin typeface="Open Sans"/>
              </a:rPr>
              <a:t> - такі опціони пут або </a:t>
            </a:r>
            <a:r>
              <a:rPr lang="uk-UA" sz="3200" dirty="0" err="1">
                <a:solidFill>
                  <a:srgbClr val="495057"/>
                </a:solidFill>
                <a:latin typeface="Open Sans"/>
              </a:rPr>
              <a:t>колл</a:t>
            </a:r>
            <a:r>
              <a:rPr lang="uk-UA" sz="3200" dirty="0">
                <a:solidFill>
                  <a:srgbClr val="495057"/>
                </a:solidFill>
                <a:latin typeface="Open Sans"/>
              </a:rPr>
              <a:t>, ціна виконання яких і ціна базового ф'ючерсу мають рівне або практично рівне значення. Опціони при своїх </a:t>
            </a:r>
            <a:r>
              <a:rPr lang="uk-UA" sz="3200" dirty="0" smtClean="0">
                <a:solidFill>
                  <a:srgbClr val="495057"/>
                </a:solidFill>
                <a:latin typeface="Open Sans"/>
              </a:rPr>
              <a:t>не мають </a:t>
            </a:r>
            <a:r>
              <a:rPr lang="uk-UA" sz="3200" dirty="0">
                <a:solidFill>
                  <a:srgbClr val="495057"/>
                </a:solidFill>
                <a:latin typeface="Open Sans"/>
              </a:rPr>
              <a:t>внутрішньої вартості.</a:t>
            </a:r>
            <a:endParaRPr lang="uk-UA" sz="3200" b="0" i="0" dirty="0">
              <a:solidFill>
                <a:srgbClr val="495057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611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69545" y="404429"/>
            <a:ext cx="10999960" cy="618630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495057"/>
                </a:solidFill>
                <a:latin typeface="Open Sans"/>
              </a:rPr>
              <a:t>Внутрішня вартість опціону - це грошова сума, яка може бути отримана в даний час при виконанні опціону за певною ціною страйк. </a:t>
            </a:r>
          </a:p>
          <a:p>
            <a:r>
              <a:rPr lang="uk-UA" sz="3600" dirty="0">
                <a:solidFill>
                  <a:srgbClr val="495057"/>
                </a:solidFill>
                <a:latin typeface="Open Sans"/>
              </a:rPr>
              <a:t>Внутрішня вартість опціону визначається відношенням страйку опціону до ціни</a:t>
            </a:r>
          </a:p>
          <a:p>
            <a:r>
              <a:rPr lang="uk-UA" sz="3600" dirty="0">
                <a:solidFill>
                  <a:srgbClr val="495057"/>
                </a:solidFill>
                <a:latin typeface="Open Sans"/>
              </a:rPr>
              <a:t>базового ф'ючерсу. </a:t>
            </a:r>
          </a:p>
          <a:p>
            <a:r>
              <a:rPr lang="uk-UA" sz="3600" dirty="0">
                <a:solidFill>
                  <a:srgbClr val="495057"/>
                </a:solidFill>
                <a:latin typeface="Open Sans"/>
              </a:rPr>
              <a:t/>
            </a:r>
            <a:br>
              <a:rPr lang="uk-UA" sz="3600" dirty="0">
                <a:solidFill>
                  <a:srgbClr val="495057"/>
                </a:solidFill>
                <a:latin typeface="Open Sans"/>
              </a:rPr>
            </a:br>
            <a:endParaRPr lang="uk-UA" sz="3600" dirty="0">
              <a:solidFill>
                <a:srgbClr val="495057"/>
              </a:solidFill>
              <a:latin typeface="Open Sans"/>
            </a:endParaRPr>
          </a:p>
          <a:p>
            <a:r>
              <a:rPr lang="uk-UA" sz="3600" dirty="0">
                <a:solidFill>
                  <a:srgbClr val="495057"/>
                </a:solidFill>
                <a:latin typeface="Open Sans"/>
              </a:rPr>
              <a:t>Опціон має внутрішню вартість тільки в тому випадку, якщо в даний момент його опціон є вигідним.</a:t>
            </a:r>
            <a:endParaRPr lang="uk-UA" sz="3600" b="0" i="0" dirty="0">
              <a:solidFill>
                <a:srgbClr val="495057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7643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570369" y="234336"/>
            <a:ext cx="10701196" cy="65556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>
                <a:solidFill>
                  <a:srgbClr val="495057"/>
                </a:solidFill>
                <a:latin typeface="Open Sans"/>
              </a:rPr>
              <a:t>У опціону </a:t>
            </a:r>
            <a:r>
              <a:rPr lang="uk-UA" sz="2800" b="1" u="sng" dirty="0" err="1">
                <a:solidFill>
                  <a:srgbClr val="495057"/>
                </a:solidFill>
                <a:latin typeface="Open Sans"/>
              </a:rPr>
              <a:t>колл</a:t>
            </a:r>
            <a:r>
              <a:rPr lang="uk-UA" sz="2800" b="1" u="sng" dirty="0">
                <a:solidFill>
                  <a:srgbClr val="495057"/>
                </a:solidFill>
                <a:latin typeface="Open Sans"/>
              </a:rPr>
              <a:t> внутрішня вартість є тільки в тому випадку, якщо ціна його виконання нижче ф'ючерсної ціни.</a:t>
            </a:r>
            <a:endParaRPr lang="uk-UA" sz="2800" dirty="0">
              <a:solidFill>
                <a:srgbClr val="495057"/>
              </a:solidFill>
              <a:latin typeface="Open Sans"/>
            </a:endParaRPr>
          </a:p>
          <a:p>
            <a:pPr algn="ctr"/>
            <a:r>
              <a:rPr lang="uk-UA" sz="2800" b="1" u="sng" dirty="0">
                <a:solidFill>
                  <a:srgbClr val="495057"/>
                </a:solidFill>
                <a:latin typeface="Open Sans"/>
              </a:rPr>
              <a:t>Наприклад, якщо у опціону </a:t>
            </a:r>
            <a:r>
              <a:rPr lang="uk-UA" sz="2800" b="1" u="sng" dirty="0" err="1">
                <a:solidFill>
                  <a:srgbClr val="495057"/>
                </a:solidFill>
                <a:latin typeface="Open Sans"/>
              </a:rPr>
              <a:t>колл</a:t>
            </a:r>
            <a:r>
              <a:rPr lang="uk-UA" sz="2800" b="1" u="sng" dirty="0">
                <a:solidFill>
                  <a:srgbClr val="495057"/>
                </a:solidFill>
                <a:latin typeface="Open Sans"/>
              </a:rPr>
              <a:t> по ф'ючерсу на сою ціна виконання становить $ 8,00, а базова ф'ючерсна ціна становить $ 8,50, то внутрішня вартість опціону </a:t>
            </a:r>
            <a:r>
              <a:rPr lang="uk-UA" sz="2800" b="1" u="sng" dirty="0" err="1">
                <a:solidFill>
                  <a:srgbClr val="495057"/>
                </a:solidFill>
                <a:latin typeface="Open Sans"/>
              </a:rPr>
              <a:t>колл</a:t>
            </a:r>
            <a:endParaRPr lang="uk-UA" sz="2800" dirty="0">
              <a:solidFill>
                <a:srgbClr val="495057"/>
              </a:solidFill>
              <a:latin typeface="Open Sans"/>
            </a:endParaRPr>
          </a:p>
          <a:p>
            <a:pPr algn="ctr"/>
            <a:r>
              <a:rPr lang="uk-UA" sz="2800" b="1" u="sng" dirty="0">
                <a:solidFill>
                  <a:srgbClr val="495057"/>
                </a:solidFill>
                <a:latin typeface="Open Sans"/>
              </a:rPr>
              <a:t>складе 50 центів. </a:t>
            </a:r>
            <a:endParaRPr lang="uk-UA" sz="2800" b="1" u="sng" dirty="0" smtClean="0">
              <a:solidFill>
                <a:srgbClr val="495057"/>
              </a:solidFill>
              <a:latin typeface="Open Sans"/>
            </a:endParaRPr>
          </a:p>
          <a:p>
            <a:pPr algn="ctr"/>
            <a:endParaRPr lang="uk-UA" sz="2800" b="1" u="sng" dirty="0">
              <a:solidFill>
                <a:srgbClr val="495057"/>
              </a:solidFill>
              <a:latin typeface="Open Sans"/>
            </a:endParaRPr>
          </a:p>
          <a:p>
            <a:pPr algn="ctr"/>
            <a:endParaRPr lang="uk-UA" sz="2800" dirty="0">
              <a:solidFill>
                <a:srgbClr val="495057"/>
              </a:solidFill>
              <a:latin typeface="Open Sans"/>
            </a:endParaRPr>
          </a:p>
          <a:p>
            <a:pPr algn="ctr"/>
            <a:r>
              <a:rPr lang="uk-UA" sz="2800" b="1" u="sng" dirty="0">
                <a:solidFill>
                  <a:srgbClr val="495057"/>
                </a:solidFill>
                <a:latin typeface="Open Sans"/>
              </a:rPr>
              <a:t>У опціону пут є внутрішня вартість тільки в тому випадку, якщо його ціна виконання вище ф'ючерсної ціни. </a:t>
            </a:r>
            <a:endParaRPr lang="uk-UA" sz="2800" dirty="0">
              <a:solidFill>
                <a:srgbClr val="495057"/>
              </a:solidFill>
              <a:latin typeface="Open Sans"/>
            </a:endParaRPr>
          </a:p>
          <a:p>
            <a:pPr algn="ctr"/>
            <a:r>
              <a:rPr lang="uk-UA" sz="2800" b="1" u="sng" dirty="0">
                <a:solidFill>
                  <a:srgbClr val="495057"/>
                </a:solidFill>
                <a:latin typeface="Open Sans"/>
              </a:rPr>
              <a:t>Наприклад, якщо у опціону пут за ф'ючерсом на зерно ціна виконання дорівнює $ 4,60, а ціна базового ф'ючерсу становить $ 4,30, то внутрішня вартість опціону</a:t>
            </a:r>
            <a:endParaRPr lang="uk-UA" sz="2800" dirty="0">
              <a:solidFill>
                <a:srgbClr val="495057"/>
              </a:solidFill>
              <a:latin typeface="Open Sans"/>
            </a:endParaRPr>
          </a:p>
          <a:p>
            <a:pPr algn="ctr"/>
            <a:r>
              <a:rPr lang="uk-UA" sz="2800" b="1" u="sng" dirty="0">
                <a:solidFill>
                  <a:srgbClr val="495057"/>
                </a:solidFill>
                <a:latin typeface="Open Sans"/>
              </a:rPr>
              <a:t>пут складе 30 центів.</a:t>
            </a:r>
            <a:endParaRPr lang="uk-UA" sz="2800" b="0" i="0" dirty="0">
              <a:solidFill>
                <a:srgbClr val="495057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6105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543061" y="1536317"/>
            <a:ext cx="10266630" cy="304698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002EB8"/>
                </a:solidFill>
                <a:latin typeface="Open Sans"/>
              </a:rPr>
              <a:t>У</a:t>
            </a:r>
            <a:r>
              <a:rPr lang="uk-UA" sz="3200" b="1" u="sng" dirty="0">
                <a:solidFill>
                  <a:srgbClr val="002EB8"/>
                </a:solidFill>
                <a:latin typeface="Open Sans"/>
              </a:rPr>
              <a:t>мова наявності внутрішньої вартості </a:t>
            </a:r>
            <a:r>
              <a:rPr lang="uk-UA" sz="3200" b="1" u="sng" dirty="0" smtClean="0">
                <a:solidFill>
                  <a:srgbClr val="002EB8"/>
                </a:solidFill>
                <a:latin typeface="Open Sans"/>
              </a:rPr>
              <a:t>опціону</a:t>
            </a:r>
          </a:p>
          <a:p>
            <a:pPr algn="ctr"/>
            <a:endParaRPr lang="uk-UA" sz="3200" dirty="0">
              <a:solidFill>
                <a:srgbClr val="495057"/>
              </a:solidFill>
              <a:latin typeface="Open Sans"/>
            </a:endParaRPr>
          </a:p>
          <a:p>
            <a:pPr algn="ctr"/>
            <a:r>
              <a:rPr lang="uk-UA" sz="3200" b="1" dirty="0">
                <a:solidFill>
                  <a:srgbClr val="002EB8"/>
                </a:solidFill>
                <a:latin typeface="Open Sans"/>
              </a:rPr>
              <a:t>Опціон </a:t>
            </a:r>
            <a:r>
              <a:rPr lang="uk-UA" sz="3200" b="1" dirty="0" err="1">
                <a:solidFill>
                  <a:srgbClr val="002EB8"/>
                </a:solidFill>
                <a:latin typeface="Open Sans"/>
              </a:rPr>
              <a:t>колл</a:t>
            </a:r>
            <a:r>
              <a:rPr lang="uk-UA" sz="3200" b="1" dirty="0">
                <a:solidFill>
                  <a:srgbClr val="002EB8"/>
                </a:solidFill>
                <a:latin typeface="Open Sans"/>
              </a:rPr>
              <a:t>: Ціна виконання &lt;Базова ф'ючерсна ціна</a:t>
            </a:r>
            <a:endParaRPr lang="uk-UA" sz="3200" dirty="0">
              <a:solidFill>
                <a:srgbClr val="495057"/>
              </a:solidFill>
              <a:latin typeface="Open Sans"/>
            </a:endParaRPr>
          </a:p>
          <a:p>
            <a:pPr algn="ctr"/>
            <a:r>
              <a:rPr lang="uk-UA" sz="3200" b="1" dirty="0">
                <a:solidFill>
                  <a:srgbClr val="002EB8"/>
                </a:solidFill>
                <a:latin typeface="Open Sans"/>
              </a:rPr>
              <a:t>Опціон пут: Ціна виконання&gt; Базова ф'ючерсна ціна</a:t>
            </a:r>
            <a:endParaRPr lang="uk-UA" sz="3200" b="0" i="0" dirty="0">
              <a:solidFill>
                <a:srgbClr val="495057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4360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302</TotalTime>
  <Words>230</Words>
  <Application>Microsoft Office PowerPoint</Application>
  <PresentationFormat>Широкий екран</PresentationFormat>
  <Paragraphs>82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Open Sans</vt:lpstr>
      <vt:lpstr>Roboto</vt:lpstr>
      <vt:lpstr>Times New Roman</vt:lpstr>
      <vt:lpstr>Wingdings 3</vt:lpstr>
      <vt:lpstr>Зал засідань</vt:lpstr>
      <vt:lpstr>Сільськогосподарське хеджування  курс лекцій Лекція 8. Опціонні премії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Сільськогосподарське хеджування  курс лекцій Лекція 1. Біржовий ринок товарних деривативів</dc:title>
  <dc:creator>Користувач Windows</dc:creator>
  <cp:lastModifiedBy>Користувач Windows</cp:lastModifiedBy>
  <cp:revision>21</cp:revision>
  <dcterms:created xsi:type="dcterms:W3CDTF">2021-01-23T06:04:21Z</dcterms:created>
  <dcterms:modified xsi:type="dcterms:W3CDTF">2022-09-13T14:31:41Z</dcterms:modified>
</cp:coreProperties>
</file>