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80" r:id="rId4"/>
    <p:sldId id="277" r:id="rId5"/>
    <p:sldId id="287" r:id="rId6"/>
    <p:sldId id="284" r:id="rId7"/>
    <p:sldId id="286" r:id="rId8"/>
    <p:sldId id="281" r:id="rId9"/>
    <p:sldId id="285" r:id="rId10"/>
    <p:sldId id="291" r:id="rId11"/>
    <p:sldId id="293" r:id="rId12"/>
    <p:sldId id="294" r:id="rId13"/>
    <p:sldId id="295" r:id="rId14"/>
    <p:sldId id="296" r:id="rId15"/>
    <p:sldId id="297" r:id="rId16"/>
    <p:sldId id="298" r:id="rId17"/>
    <p:sldId id="283" r:id="rId18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E77DCF-E05F-4484-AB89-72BB8534FE41}" type="doc">
      <dgm:prSet loTypeId="urn:microsoft.com/office/officeart/2005/8/layout/pyramid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6333F405-B878-4A09-95FF-5B5A8E0450B2}">
      <dgm:prSet phldrT="[Текст]"/>
      <dgm:spPr/>
      <dgm:t>
        <a:bodyPr/>
        <a:lstStyle/>
        <a:p>
          <a:r>
            <a:rPr lang="uk-UA" b="1" dirty="0" smtClean="0">
              <a:solidFill>
                <a:srgbClr val="FFFF00"/>
              </a:solidFill>
              <a:latin typeface="Open Sans"/>
            </a:rPr>
            <a:t>Час до експірації контракту.</a:t>
          </a:r>
          <a:endParaRPr lang="uk-UA" dirty="0">
            <a:solidFill>
              <a:srgbClr val="FFFF00"/>
            </a:solidFill>
          </a:endParaRPr>
        </a:p>
      </dgm:t>
    </dgm:pt>
    <dgm:pt modelId="{1BC5D9E6-1D19-4AA4-AB6B-3CD9F309B88D}" type="parTrans" cxnId="{5FC1AF21-61EA-4A34-A5F9-E7763DB05E9F}">
      <dgm:prSet/>
      <dgm:spPr/>
      <dgm:t>
        <a:bodyPr/>
        <a:lstStyle/>
        <a:p>
          <a:endParaRPr lang="uk-UA">
            <a:solidFill>
              <a:srgbClr val="FFFF00"/>
            </a:solidFill>
          </a:endParaRPr>
        </a:p>
      </dgm:t>
    </dgm:pt>
    <dgm:pt modelId="{8E8FD0B7-8B1C-4661-B567-7E1998878008}" type="sibTrans" cxnId="{5FC1AF21-61EA-4A34-A5F9-E7763DB05E9F}">
      <dgm:prSet/>
      <dgm:spPr/>
      <dgm:t>
        <a:bodyPr/>
        <a:lstStyle/>
        <a:p>
          <a:endParaRPr lang="uk-UA">
            <a:solidFill>
              <a:srgbClr val="FFFF00"/>
            </a:solidFill>
          </a:endParaRPr>
        </a:p>
      </dgm:t>
    </dgm:pt>
    <dgm:pt modelId="{08AF1512-E70B-4F74-B5EB-5D3F91E2980E}">
      <dgm:prSet phldrT="[Текст]"/>
      <dgm:spPr/>
      <dgm:t>
        <a:bodyPr/>
        <a:lstStyle/>
        <a:p>
          <a:r>
            <a:rPr lang="uk-UA" b="1" dirty="0" smtClean="0">
              <a:solidFill>
                <a:srgbClr val="FFFF00"/>
              </a:solidFill>
              <a:latin typeface="Open Sans"/>
            </a:rPr>
            <a:t>Процентна ставка.</a:t>
          </a:r>
          <a:endParaRPr lang="uk-UA" dirty="0">
            <a:solidFill>
              <a:srgbClr val="FFFF00"/>
            </a:solidFill>
          </a:endParaRPr>
        </a:p>
      </dgm:t>
    </dgm:pt>
    <dgm:pt modelId="{7AD45200-3393-4510-AAFF-ACF28BA58719}" type="parTrans" cxnId="{0238DD7E-4F43-4264-B23E-5D3E8F69615E}">
      <dgm:prSet/>
      <dgm:spPr/>
      <dgm:t>
        <a:bodyPr/>
        <a:lstStyle/>
        <a:p>
          <a:endParaRPr lang="uk-UA">
            <a:solidFill>
              <a:srgbClr val="FFFF00"/>
            </a:solidFill>
          </a:endParaRPr>
        </a:p>
      </dgm:t>
    </dgm:pt>
    <dgm:pt modelId="{283107E8-02E3-42A1-807B-7CE599810120}" type="sibTrans" cxnId="{0238DD7E-4F43-4264-B23E-5D3E8F69615E}">
      <dgm:prSet/>
      <dgm:spPr/>
      <dgm:t>
        <a:bodyPr/>
        <a:lstStyle/>
        <a:p>
          <a:endParaRPr lang="uk-UA">
            <a:solidFill>
              <a:srgbClr val="FFFF00"/>
            </a:solidFill>
          </a:endParaRPr>
        </a:p>
      </dgm:t>
    </dgm:pt>
    <dgm:pt modelId="{216D7AD5-8D43-4F25-84B6-A02A5946C2D2}">
      <dgm:prSet phldrT="[Текст]"/>
      <dgm:spPr/>
      <dgm:t>
        <a:bodyPr/>
        <a:lstStyle/>
        <a:p>
          <a:r>
            <a:rPr lang="uk-UA" b="1" dirty="0" smtClean="0">
              <a:solidFill>
                <a:srgbClr val="FFFF00"/>
              </a:solidFill>
              <a:latin typeface="Open Sans"/>
            </a:rPr>
            <a:t>Ціна виконання. </a:t>
          </a:r>
          <a:endParaRPr lang="uk-UA" dirty="0">
            <a:solidFill>
              <a:srgbClr val="FFFF00"/>
            </a:solidFill>
          </a:endParaRPr>
        </a:p>
      </dgm:t>
    </dgm:pt>
    <dgm:pt modelId="{EFA40268-D0A0-4616-9D0A-022683E6BAF0}" type="parTrans" cxnId="{EA80E060-2029-4A54-A618-804707D773A4}">
      <dgm:prSet/>
      <dgm:spPr/>
      <dgm:t>
        <a:bodyPr/>
        <a:lstStyle/>
        <a:p>
          <a:endParaRPr lang="uk-UA">
            <a:solidFill>
              <a:srgbClr val="FFFF00"/>
            </a:solidFill>
          </a:endParaRPr>
        </a:p>
      </dgm:t>
    </dgm:pt>
    <dgm:pt modelId="{87AB01B6-8172-4F7C-BFD6-CFB60CC4C5EA}" type="sibTrans" cxnId="{EA80E060-2029-4A54-A618-804707D773A4}">
      <dgm:prSet/>
      <dgm:spPr/>
      <dgm:t>
        <a:bodyPr/>
        <a:lstStyle/>
        <a:p>
          <a:endParaRPr lang="uk-UA">
            <a:solidFill>
              <a:srgbClr val="FFFF00"/>
            </a:solidFill>
          </a:endParaRPr>
        </a:p>
      </dgm:t>
    </dgm:pt>
    <dgm:pt modelId="{766213C0-62EB-492E-B9F8-21E0D098590E}">
      <dgm:prSet phldrT="[Текст]"/>
      <dgm:spPr/>
      <dgm:t>
        <a:bodyPr/>
        <a:lstStyle/>
        <a:p>
          <a:r>
            <a:rPr lang="uk-UA" b="1" dirty="0" err="1" smtClean="0">
              <a:solidFill>
                <a:srgbClr val="FFFF00"/>
              </a:solidFill>
              <a:latin typeface="Open Sans"/>
            </a:rPr>
            <a:t>Волатильність</a:t>
          </a:r>
          <a:r>
            <a:rPr lang="uk-UA" b="1" dirty="0" smtClean="0">
              <a:solidFill>
                <a:srgbClr val="FFFF00"/>
              </a:solidFill>
              <a:latin typeface="Open Sans"/>
            </a:rPr>
            <a:t>.</a:t>
          </a:r>
          <a:endParaRPr lang="uk-UA" dirty="0">
            <a:solidFill>
              <a:srgbClr val="FFFF00"/>
            </a:solidFill>
          </a:endParaRPr>
        </a:p>
      </dgm:t>
    </dgm:pt>
    <dgm:pt modelId="{3D886BEB-20DE-41C1-A1A0-A176BE33C27D}" type="parTrans" cxnId="{B1C3B361-9AFE-408D-964C-92D5E7AB2464}">
      <dgm:prSet/>
      <dgm:spPr/>
      <dgm:t>
        <a:bodyPr/>
        <a:lstStyle/>
        <a:p>
          <a:endParaRPr lang="uk-UA">
            <a:solidFill>
              <a:srgbClr val="FFFF00"/>
            </a:solidFill>
          </a:endParaRPr>
        </a:p>
      </dgm:t>
    </dgm:pt>
    <dgm:pt modelId="{9E365B3D-634D-4DAC-A110-CF4BB8911B12}" type="sibTrans" cxnId="{B1C3B361-9AFE-408D-964C-92D5E7AB2464}">
      <dgm:prSet/>
      <dgm:spPr/>
      <dgm:t>
        <a:bodyPr/>
        <a:lstStyle/>
        <a:p>
          <a:endParaRPr lang="uk-UA">
            <a:solidFill>
              <a:srgbClr val="FFFF00"/>
            </a:solidFill>
          </a:endParaRPr>
        </a:p>
      </dgm:t>
    </dgm:pt>
    <dgm:pt modelId="{BD5B061F-0022-4E8F-BCED-BDE054A63F2C}" type="pres">
      <dgm:prSet presAssocID="{30E77DCF-E05F-4484-AB89-72BB8534FE41}" presName="compositeShape" presStyleCnt="0">
        <dgm:presLayoutVars>
          <dgm:chMax val="9"/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5AE801B8-4A1F-49E3-A86B-19CF3B6D76F0}" type="pres">
      <dgm:prSet presAssocID="{30E77DCF-E05F-4484-AB89-72BB8534FE41}" presName="triangle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920BFE3-914E-4470-9583-DC8C7C9D7476}" type="pres">
      <dgm:prSet presAssocID="{30E77DCF-E05F-4484-AB89-72BB8534FE41}" presName="triangle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B2BC12B-4AD5-44BD-9704-502C4181488C}" type="pres">
      <dgm:prSet presAssocID="{30E77DCF-E05F-4484-AB89-72BB8534FE41}" presName="triangle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E263AB2-AC68-44AB-98E9-68BE587D6163}" type="pres">
      <dgm:prSet presAssocID="{30E77DCF-E05F-4484-AB89-72BB8534FE41}" presName="triangle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5CD5BFAA-DCD9-419D-A47D-2139E24A63FA}" type="presOf" srcId="{30E77DCF-E05F-4484-AB89-72BB8534FE41}" destId="{BD5B061F-0022-4E8F-BCED-BDE054A63F2C}" srcOrd="0" destOrd="0" presId="urn:microsoft.com/office/officeart/2005/8/layout/pyramid4"/>
    <dgm:cxn modelId="{EA80E060-2029-4A54-A618-804707D773A4}" srcId="{30E77DCF-E05F-4484-AB89-72BB8534FE41}" destId="{216D7AD5-8D43-4F25-84B6-A02A5946C2D2}" srcOrd="2" destOrd="0" parTransId="{EFA40268-D0A0-4616-9D0A-022683E6BAF0}" sibTransId="{87AB01B6-8172-4F7C-BFD6-CFB60CC4C5EA}"/>
    <dgm:cxn modelId="{AA1D46D8-6B74-4AB5-A991-6C902CE28BBF}" type="presOf" srcId="{08AF1512-E70B-4F74-B5EB-5D3F91E2980E}" destId="{F920BFE3-914E-4470-9583-DC8C7C9D7476}" srcOrd="0" destOrd="0" presId="urn:microsoft.com/office/officeart/2005/8/layout/pyramid4"/>
    <dgm:cxn modelId="{B1C3B361-9AFE-408D-964C-92D5E7AB2464}" srcId="{30E77DCF-E05F-4484-AB89-72BB8534FE41}" destId="{766213C0-62EB-492E-B9F8-21E0D098590E}" srcOrd="3" destOrd="0" parTransId="{3D886BEB-20DE-41C1-A1A0-A176BE33C27D}" sibTransId="{9E365B3D-634D-4DAC-A110-CF4BB8911B12}"/>
    <dgm:cxn modelId="{9EF42982-D05A-49C9-8AB2-C654E6A8513E}" type="presOf" srcId="{216D7AD5-8D43-4F25-84B6-A02A5946C2D2}" destId="{FB2BC12B-4AD5-44BD-9704-502C4181488C}" srcOrd="0" destOrd="0" presId="urn:microsoft.com/office/officeart/2005/8/layout/pyramid4"/>
    <dgm:cxn modelId="{5FC1AF21-61EA-4A34-A5F9-E7763DB05E9F}" srcId="{30E77DCF-E05F-4484-AB89-72BB8534FE41}" destId="{6333F405-B878-4A09-95FF-5B5A8E0450B2}" srcOrd="0" destOrd="0" parTransId="{1BC5D9E6-1D19-4AA4-AB6B-3CD9F309B88D}" sibTransId="{8E8FD0B7-8B1C-4661-B567-7E1998878008}"/>
    <dgm:cxn modelId="{FC2AD99A-47B0-4BFA-A322-33725260412D}" type="presOf" srcId="{6333F405-B878-4A09-95FF-5B5A8E0450B2}" destId="{5AE801B8-4A1F-49E3-A86B-19CF3B6D76F0}" srcOrd="0" destOrd="0" presId="urn:microsoft.com/office/officeart/2005/8/layout/pyramid4"/>
    <dgm:cxn modelId="{0238DD7E-4F43-4264-B23E-5D3E8F69615E}" srcId="{30E77DCF-E05F-4484-AB89-72BB8534FE41}" destId="{08AF1512-E70B-4F74-B5EB-5D3F91E2980E}" srcOrd="1" destOrd="0" parTransId="{7AD45200-3393-4510-AAFF-ACF28BA58719}" sibTransId="{283107E8-02E3-42A1-807B-7CE599810120}"/>
    <dgm:cxn modelId="{B6695BDB-1287-47A8-91E0-1B0C2C314D1B}" type="presOf" srcId="{766213C0-62EB-492E-B9F8-21E0D098590E}" destId="{2E263AB2-AC68-44AB-98E9-68BE587D6163}" srcOrd="0" destOrd="0" presId="urn:microsoft.com/office/officeart/2005/8/layout/pyramid4"/>
    <dgm:cxn modelId="{7B705F5C-2652-4B9E-A8C2-40CAA550149F}" type="presParOf" srcId="{BD5B061F-0022-4E8F-BCED-BDE054A63F2C}" destId="{5AE801B8-4A1F-49E3-A86B-19CF3B6D76F0}" srcOrd="0" destOrd="0" presId="urn:microsoft.com/office/officeart/2005/8/layout/pyramid4"/>
    <dgm:cxn modelId="{20E3EB56-7B4D-4D8D-AC44-443D588D8319}" type="presParOf" srcId="{BD5B061F-0022-4E8F-BCED-BDE054A63F2C}" destId="{F920BFE3-914E-4470-9583-DC8C7C9D7476}" srcOrd="1" destOrd="0" presId="urn:microsoft.com/office/officeart/2005/8/layout/pyramid4"/>
    <dgm:cxn modelId="{FA424B25-4370-443F-943B-AE6467921E4A}" type="presParOf" srcId="{BD5B061F-0022-4E8F-BCED-BDE054A63F2C}" destId="{FB2BC12B-4AD5-44BD-9704-502C4181488C}" srcOrd="2" destOrd="0" presId="urn:microsoft.com/office/officeart/2005/8/layout/pyramid4"/>
    <dgm:cxn modelId="{7980A8D9-BB54-4545-A627-02A50D61AA9E}" type="presParOf" srcId="{BD5B061F-0022-4E8F-BCED-BDE054A63F2C}" destId="{2E263AB2-AC68-44AB-98E9-68BE587D6163}" srcOrd="3" destOrd="0" presId="urn:microsoft.com/office/officeart/2005/8/layout/pyramid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E801B8-4A1F-49E3-A86B-19CF3B6D76F0}">
      <dsp:nvSpPr>
        <dsp:cNvPr id="0" name=""/>
        <dsp:cNvSpPr/>
      </dsp:nvSpPr>
      <dsp:spPr>
        <a:xfrm>
          <a:off x="2709333" y="0"/>
          <a:ext cx="2709333" cy="2709333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b="1" kern="1200" dirty="0" smtClean="0">
              <a:solidFill>
                <a:srgbClr val="FFFF00"/>
              </a:solidFill>
              <a:latin typeface="Open Sans"/>
            </a:rPr>
            <a:t>Час до експірації контракту.</a:t>
          </a:r>
          <a:endParaRPr lang="uk-UA" sz="1200" kern="1200" dirty="0">
            <a:solidFill>
              <a:srgbClr val="FFFF00"/>
            </a:solidFill>
          </a:endParaRPr>
        </a:p>
      </dsp:txBody>
      <dsp:txXfrm>
        <a:off x="3386666" y="1354667"/>
        <a:ext cx="1354667" cy="1354666"/>
      </dsp:txXfrm>
    </dsp:sp>
    <dsp:sp modelId="{F920BFE3-914E-4470-9583-DC8C7C9D7476}">
      <dsp:nvSpPr>
        <dsp:cNvPr id="0" name=""/>
        <dsp:cNvSpPr/>
      </dsp:nvSpPr>
      <dsp:spPr>
        <a:xfrm>
          <a:off x="1354666" y="2709333"/>
          <a:ext cx="2709333" cy="2709333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b="1" kern="1200" dirty="0" smtClean="0">
              <a:solidFill>
                <a:srgbClr val="FFFF00"/>
              </a:solidFill>
              <a:latin typeface="Open Sans"/>
            </a:rPr>
            <a:t>Процентна ставка.</a:t>
          </a:r>
          <a:endParaRPr lang="uk-UA" sz="1200" kern="1200" dirty="0">
            <a:solidFill>
              <a:srgbClr val="FFFF00"/>
            </a:solidFill>
          </a:endParaRPr>
        </a:p>
      </dsp:txBody>
      <dsp:txXfrm>
        <a:off x="2031999" y="4064000"/>
        <a:ext cx="1354667" cy="1354666"/>
      </dsp:txXfrm>
    </dsp:sp>
    <dsp:sp modelId="{FB2BC12B-4AD5-44BD-9704-502C4181488C}">
      <dsp:nvSpPr>
        <dsp:cNvPr id="0" name=""/>
        <dsp:cNvSpPr/>
      </dsp:nvSpPr>
      <dsp:spPr>
        <a:xfrm rot="10800000">
          <a:off x="2709333" y="2709333"/>
          <a:ext cx="2709333" cy="2709333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b="1" kern="1200" dirty="0" smtClean="0">
              <a:solidFill>
                <a:srgbClr val="FFFF00"/>
              </a:solidFill>
              <a:latin typeface="Open Sans"/>
            </a:rPr>
            <a:t>Ціна виконання. </a:t>
          </a:r>
          <a:endParaRPr lang="uk-UA" sz="1200" kern="1200" dirty="0">
            <a:solidFill>
              <a:srgbClr val="FFFF00"/>
            </a:solidFill>
          </a:endParaRPr>
        </a:p>
      </dsp:txBody>
      <dsp:txXfrm rot="10800000">
        <a:off x="3386666" y="2709333"/>
        <a:ext cx="1354667" cy="1354666"/>
      </dsp:txXfrm>
    </dsp:sp>
    <dsp:sp modelId="{2E263AB2-AC68-44AB-98E9-68BE587D6163}">
      <dsp:nvSpPr>
        <dsp:cNvPr id="0" name=""/>
        <dsp:cNvSpPr/>
      </dsp:nvSpPr>
      <dsp:spPr>
        <a:xfrm>
          <a:off x="4064000" y="2709333"/>
          <a:ext cx="2709333" cy="2709333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200" b="1" kern="1200" dirty="0" err="1" smtClean="0">
              <a:solidFill>
                <a:srgbClr val="FFFF00"/>
              </a:solidFill>
              <a:latin typeface="Open Sans"/>
            </a:rPr>
            <a:t>Волатильність</a:t>
          </a:r>
          <a:r>
            <a:rPr lang="uk-UA" sz="1200" b="1" kern="1200" dirty="0" smtClean="0">
              <a:solidFill>
                <a:srgbClr val="FFFF00"/>
              </a:solidFill>
              <a:latin typeface="Open Sans"/>
            </a:rPr>
            <a:t>.</a:t>
          </a:r>
          <a:endParaRPr lang="uk-UA" sz="1200" kern="1200" dirty="0">
            <a:solidFill>
              <a:srgbClr val="FFFF00"/>
            </a:solidFill>
          </a:endParaRPr>
        </a:p>
      </dsp:txBody>
      <dsp:txXfrm>
        <a:off x="4741333" y="4064000"/>
        <a:ext cx="1354667" cy="13546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0D50E950-32F1-41A5-919B-59384878EA5A}" type="datetimeFigureOut">
              <a:rPr lang="uk-UA" smtClean="0"/>
              <a:t>13.09.2022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F481E89A-022E-4B14-B819-94642A0E0D1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38782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E950-32F1-41A5-919B-59384878EA5A}" type="datetimeFigureOut">
              <a:rPr lang="uk-UA" smtClean="0"/>
              <a:t>13.09.2022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1E89A-022E-4B14-B819-94642A0E0D1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09339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E950-32F1-41A5-919B-59384878EA5A}" type="datetimeFigureOut">
              <a:rPr lang="uk-UA" smtClean="0"/>
              <a:t>13.09.2022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1E89A-022E-4B14-B819-94642A0E0D1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96592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E950-32F1-41A5-919B-59384878EA5A}" type="datetimeFigureOut">
              <a:rPr lang="uk-UA" smtClean="0"/>
              <a:t>13.09.2022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1E89A-022E-4B14-B819-94642A0E0D1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754164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E950-32F1-41A5-919B-59384878EA5A}" type="datetimeFigureOut">
              <a:rPr lang="uk-UA" smtClean="0"/>
              <a:t>13.09.2022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1E89A-022E-4B14-B819-94642A0E0D1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149065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E950-32F1-41A5-919B-59384878EA5A}" type="datetimeFigureOut">
              <a:rPr lang="uk-UA" smtClean="0"/>
              <a:t>13.09.2022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1E89A-022E-4B14-B819-94642A0E0D1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535001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E950-32F1-41A5-919B-59384878EA5A}" type="datetimeFigureOut">
              <a:rPr lang="uk-UA" smtClean="0"/>
              <a:t>13.09.2022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1E89A-022E-4B14-B819-94642A0E0D1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638467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0D50E950-32F1-41A5-919B-59384878EA5A}" type="datetimeFigureOut">
              <a:rPr lang="uk-UA" smtClean="0"/>
              <a:t>13.09.2022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1E89A-022E-4B14-B819-94642A0E0D1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131842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0D50E950-32F1-41A5-919B-59384878EA5A}" type="datetimeFigureOut">
              <a:rPr lang="uk-UA" smtClean="0"/>
              <a:t>13.09.2022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1E89A-022E-4B14-B819-94642A0E0D1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470393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GB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 rtlCol="0">
            <a:normAutofit/>
          </a:bodyPr>
          <a:lstStyle/>
          <a:p>
            <a:pPr lvl="0"/>
            <a:endParaRPr lang="en-GB" noProof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BBA1A-7107-4FE3-A39E-43A6D8254FA1}" type="slidenum">
              <a:rPr lang="ru-RU" altLang="uk-UA"/>
              <a:pPr>
                <a:defRPr/>
              </a:pPr>
              <a:t>‹№›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2346593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E950-32F1-41A5-919B-59384878EA5A}" type="datetimeFigureOut">
              <a:rPr lang="uk-UA" smtClean="0"/>
              <a:t>13.09.2022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1E89A-022E-4B14-B819-94642A0E0D1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92704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E950-32F1-41A5-919B-59384878EA5A}" type="datetimeFigureOut">
              <a:rPr lang="uk-UA" smtClean="0"/>
              <a:t>13.09.2022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1E89A-022E-4B14-B819-94642A0E0D1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96081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E950-32F1-41A5-919B-59384878EA5A}" type="datetimeFigureOut">
              <a:rPr lang="uk-UA" smtClean="0"/>
              <a:t>13.09.2022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1E89A-022E-4B14-B819-94642A0E0D1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38829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E950-32F1-41A5-919B-59384878EA5A}" type="datetimeFigureOut">
              <a:rPr lang="uk-UA" smtClean="0"/>
              <a:t>13.09.2022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1E89A-022E-4B14-B819-94642A0E0D1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87792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E950-32F1-41A5-919B-59384878EA5A}" type="datetimeFigureOut">
              <a:rPr lang="uk-UA" smtClean="0"/>
              <a:t>13.09.2022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1E89A-022E-4B14-B819-94642A0E0D1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96447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E950-32F1-41A5-919B-59384878EA5A}" type="datetimeFigureOut">
              <a:rPr lang="uk-UA" smtClean="0"/>
              <a:t>13.09.2022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1E89A-022E-4B14-B819-94642A0E0D1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36055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E950-32F1-41A5-919B-59384878EA5A}" type="datetimeFigureOut">
              <a:rPr lang="uk-UA" smtClean="0"/>
              <a:t>13.09.2022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1E89A-022E-4B14-B819-94642A0E0D1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8132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0E950-32F1-41A5-919B-59384878EA5A}" type="datetimeFigureOut">
              <a:rPr lang="uk-UA" smtClean="0"/>
              <a:t>13.09.2022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81E89A-022E-4B14-B819-94642A0E0D1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7920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0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0D50E950-32F1-41A5-919B-59384878EA5A}" type="datetimeFigureOut">
              <a:rPr lang="uk-UA" smtClean="0"/>
              <a:t>13.09.2022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uk-UA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F481E89A-022E-4B14-B819-94642A0E0D1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92805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2672" y="851026"/>
            <a:ext cx="11090495" cy="3844874"/>
          </a:xfrm>
        </p:spPr>
        <p:txBody>
          <a:bodyPr/>
          <a:lstStyle/>
          <a:p>
            <a:pPr algn="ctr"/>
            <a:r>
              <a:rPr lang="uk-UA" sz="4400" dirty="0" smtClean="0"/>
              <a:t>Сільськогосподарське хеджування </a:t>
            </a:r>
            <a:br>
              <a:rPr lang="uk-UA" sz="4400" dirty="0" smtClean="0"/>
            </a:br>
            <a:r>
              <a:rPr lang="uk-UA" sz="4400" dirty="0" smtClean="0"/>
              <a:t>курс лекцій</a:t>
            </a:r>
            <a:br>
              <a:rPr lang="uk-UA" sz="4400" dirty="0" smtClean="0"/>
            </a:br>
            <a:r>
              <a:rPr lang="uk-UA" sz="4400" dirty="0" smtClean="0"/>
              <a:t>Лекція 8. </a:t>
            </a:r>
            <a:r>
              <a:rPr lang="ru-RU" dirty="0" err="1" smtClean="0"/>
              <a:t>Опціонні</a:t>
            </a:r>
            <a:r>
              <a:rPr lang="ru-RU" dirty="0" smtClean="0"/>
              <a:t> </a:t>
            </a:r>
            <a:r>
              <a:rPr lang="ru-RU" dirty="0" err="1" smtClean="0"/>
              <a:t>премії</a:t>
            </a:r>
            <a:r>
              <a:rPr lang="ru-RU" dirty="0"/>
              <a:t/>
            </a:r>
            <a:br>
              <a:rPr lang="ru-RU" dirty="0"/>
            </a:br>
            <a:endParaRPr lang="uk-UA" sz="4400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uk-UA" b="1" dirty="0" smtClean="0">
                <a:solidFill>
                  <a:schemeClr val="bg1"/>
                </a:solidFill>
              </a:rPr>
              <a:t>Лектор: ЯВОРСЬКА ВАЛЕНТИНА ОЛЕКСАНДРІВНА</a:t>
            </a:r>
          </a:p>
          <a:p>
            <a:pPr algn="ctr"/>
            <a:r>
              <a:rPr lang="uk-UA" b="1" dirty="0" smtClean="0">
                <a:solidFill>
                  <a:schemeClr val="bg1"/>
                </a:solidFill>
              </a:rPr>
              <a:t>Доцент кафедри організації підприємництва та біржової діяльності</a:t>
            </a:r>
            <a:endParaRPr lang="uk-UA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42741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/>
          <p:nvPr/>
        </p:nvSpPr>
        <p:spPr>
          <a:xfrm>
            <a:off x="1186003" y="1158844"/>
            <a:ext cx="10194202" cy="3970318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uk-UA" sz="2800" u="sng" dirty="0"/>
              <a:t>Опціон в </a:t>
            </a:r>
            <a:r>
              <a:rPr lang="uk-UA" sz="2800" u="sng" dirty="0" smtClean="0"/>
              <a:t>грошах</a:t>
            </a:r>
          </a:p>
          <a:p>
            <a:r>
              <a:rPr lang="uk-UA" sz="2800" dirty="0" smtClean="0"/>
              <a:t>Опціон </a:t>
            </a:r>
            <a:r>
              <a:rPr lang="uk-UA" sz="2800" dirty="0" err="1"/>
              <a:t>колл</a:t>
            </a:r>
            <a:r>
              <a:rPr lang="uk-UA" sz="2800" dirty="0"/>
              <a:t>: Ф'ючерсна ціна&gt; Ціна </a:t>
            </a:r>
            <a:r>
              <a:rPr lang="uk-UA" sz="2800" dirty="0" smtClean="0"/>
              <a:t>виконання</a:t>
            </a:r>
          </a:p>
          <a:p>
            <a:r>
              <a:rPr lang="uk-UA" sz="2800" dirty="0" smtClean="0"/>
              <a:t>Опціон </a:t>
            </a:r>
            <a:r>
              <a:rPr lang="uk-UA" sz="2800" dirty="0"/>
              <a:t>пут: Ф'ючерсна ціна &lt;Ціна </a:t>
            </a:r>
            <a:r>
              <a:rPr lang="uk-UA" sz="2800" dirty="0" smtClean="0"/>
              <a:t>виконання</a:t>
            </a:r>
          </a:p>
          <a:p>
            <a:r>
              <a:rPr lang="uk-UA" sz="2800" u="sng" dirty="0" smtClean="0"/>
              <a:t>Опціон без грошей</a:t>
            </a:r>
          </a:p>
          <a:p>
            <a:r>
              <a:rPr lang="uk-UA" sz="2800" dirty="0" smtClean="0"/>
              <a:t>Опціон </a:t>
            </a:r>
            <a:r>
              <a:rPr lang="uk-UA" sz="2800" dirty="0" err="1"/>
              <a:t>колл</a:t>
            </a:r>
            <a:r>
              <a:rPr lang="uk-UA" sz="2800" dirty="0"/>
              <a:t>: Ф'ючерсна ціна &lt;Ціна </a:t>
            </a:r>
            <a:r>
              <a:rPr lang="uk-UA" sz="2800" dirty="0" smtClean="0"/>
              <a:t>виконання</a:t>
            </a:r>
          </a:p>
          <a:p>
            <a:r>
              <a:rPr lang="uk-UA" sz="2800" dirty="0" smtClean="0"/>
              <a:t>Опціон </a:t>
            </a:r>
            <a:r>
              <a:rPr lang="uk-UA" sz="2800" dirty="0"/>
              <a:t>пут: Ф'ючерсна ціна&gt; Ціна </a:t>
            </a:r>
            <a:r>
              <a:rPr lang="uk-UA" sz="2800" dirty="0" smtClean="0"/>
              <a:t>виконання</a:t>
            </a:r>
          </a:p>
          <a:p>
            <a:r>
              <a:rPr lang="uk-UA" sz="2800" u="sng" dirty="0" smtClean="0"/>
              <a:t>Опціон </a:t>
            </a:r>
            <a:r>
              <a:rPr lang="uk-UA" sz="2800" u="sng" dirty="0"/>
              <a:t>при </a:t>
            </a:r>
            <a:r>
              <a:rPr lang="uk-UA" sz="2800" u="sng" dirty="0" smtClean="0"/>
              <a:t>своїх</a:t>
            </a:r>
          </a:p>
          <a:p>
            <a:r>
              <a:rPr lang="uk-UA" sz="2800" dirty="0" smtClean="0"/>
              <a:t>Опціон </a:t>
            </a:r>
            <a:r>
              <a:rPr lang="uk-UA" sz="2800" dirty="0" err="1"/>
              <a:t>колл</a:t>
            </a:r>
            <a:r>
              <a:rPr lang="uk-UA" sz="2800" dirty="0"/>
              <a:t>: Ф'ючерсна ціна = Ціна </a:t>
            </a:r>
            <a:r>
              <a:rPr lang="uk-UA" sz="2800" dirty="0" smtClean="0"/>
              <a:t>виконання</a:t>
            </a:r>
          </a:p>
          <a:p>
            <a:r>
              <a:rPr lang="uk-UA" sz="2800" dirty="0" smtClean="0"/>
              <a:t>Опціон </a:t>
            </a:r>
            <a:r>
              <a:rPr lang="uk-UA" sz="2800" dirty="0"/>
              <a:t>пут: Ф'ючерсна ціна = Ціна виконання</a:t>
            </a:r>
          </a:p>
        </p:txBody>
      </p:sp>
    </p:spTree>
    <p:extLst>
      <p:ext uri="{BB962C8B-B14F-4D97-AF65-F5344CB8AC3E}">
        <p14:creationId xmlns:p14="http://schemas.microsoft.com/office/powerpoint/2010/main" val="33536052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кутник 2"/>
          <p:cNvSpPr/>
          <p:nvPr/>
        </p:nvSpPr>
        <p:spPr>
          <a:xfrm>
            <a:off x="2362954" y="1647731"/>
            <a:ext cx="7776927" cy="3046988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uk-UA" sz="2400" b="1" u="sng" dirty="0">
                <a:solidFill>
                  <a:srgbClr val="495057"/>
                </a:solidFill>
                <a:latin typeface="Open Sans"/>
              </a:rPr>
              <a:t>Обчислення внутрішньої вартості опціону</a:t>
            </a:r>
            <a:endParaRPr lang="uk-UA" sz="2400" dirty="0">
              <a:solidFill>
                <a:srgbClr val="495057"/>
              </a:solidFill>
              <a:latin typeface="Open Sans"/>
            </a:endParaRPr>
          </a:p>
          <a:p>
            <a:r>
              <a:rPr lang="uk-UA" sz="2400" u="sng" dirty="0">
                <a:solidFill>
                  <a:srgbClr val="495057"/>
                </a:solidFill>
                <a:latin typeface="Open Sans"/>
              </a:rPr>
              <a:t> </a:t>
            </a:r>
            <a:r>
              <a:rPr lang="uk-UA" sz="2400" dirty="0">
                <a:solidFill>
                  <a:srgbClr val="495057"/>
                </a:solidFill>
                <a:latin typeface="Open Sans"/>
              </a:rPr>
              <a:t>З математичної точки зору, обчислити внутрішню вартість опціону в будь-який момент часу щодо легко. </a:t>
            </a:r>
          </a:p>
          <a:p>
            <a:r>
              <a:rPr lang="uk-UA" sz="2400" dirty="0">
                <a:solidFill>
                  <a:srgbClr val="495057"/>
                </a:solidFill>
                <a:latin typeface="Open Sans"/>
              </a:rPr>
              <a:t>Математична дія - просте віднімання.</a:t>
            </a:r>
          </a:p>
          <a:p>
            <a:r>
              <a:rPr lang="uk-UA" sz="2400" dirty="0">
                <a:solidFill>
                  <a:srgbClr val="495057"/>
                </a:solidFill>
                <a:latin typeface="Open Sans"/>
              </a:rPr>
              <a:t>Два фактори, які використовуються при обчисленні, - це ціна виконання опціону (страйк) та поточна ціна базового ф'ючерсу.</a:t>
            </a:r>
            <a:endParaRPr lang="uk-UA" sz="2400" b="0" i="0" dirty="0">
              <a:solidFill>
                <a:srgbClr val="495057"/>
              </a:solidFill>
              <a:effectLst/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26964257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2263366" y="812021"/>
            <a:ext cx="7776927" cy="4801314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uk-UA" dirty="0">
                <a:solidFill>
                  <a:srgbClr val="495057"/>
                </a:solidFill>
                <a:latin typeface="Open Sans"/>
              </a:rPr>
              <a:t>Для опціонів </a:t>
            </a:r>
            <a:r>
              <a:rPr lang="uk-UA" dirty="0" err="1">
                <a:solidFill>
                  <a:srgbClr val="495057"/>
                </a:solidFill>
                <a:latin typeface="Open Sans"/>
              </a:rPr>
              <a:t>колл</a:t>
            </a:r>
            <a:r>
              <a:rPr lang="uk-UA" dirty="0">
                <a:solidFill>
                  <a:srgbClr val="495057"/>
                </a:solidFill>
                <a:latin typeface="Open Sans"/>
              </a:rPr>
              <a:t> внутрішня вартість визначається шляхом вирахування ціни виконання опціону </a:t>
            </a:r>
            <a:r>
              <a:rPr lang="uk-UA" dirty="0" err="1">
                <a:solidFill>
                  <a:srgbClr val="495057"/>
                </a:solidFill>
                <a:latin typeface="Open Sans"/>
              </a:rPr>
              <a:t>колл</a:t>
            </a:r>
            <a:r>
              <a:rPr lang="uk-UA" dirty="0">
                <a:solidFill>
                  <a:srgbClr val="495057"/>
                </a:solidFill>
                <a:latin typeface="Open Sans"/>
              </a:rPr>
              <a:t> з ціни базового ф'ючерсу.</a:t>
            </a:r>
          </a:p>
          <a:p>
            <a:r>
              <a:rPr lang="uk-UA" dirty="0">
                <a:solidFill>
                  <a:srgbClr val="495057"/>
                </a:solidFill>
                <a:latin typeface="Open Sans"/>
              </a:rPr>
              <a:t>• Якщо різниця має позитивне значення (тобто ціна виконання опціону </a:t>
            </a:r>
            <a:r>
              <a:rPr lang="uk-UA" dirty="0" err="1">
                <a:solidFill>
                  <a:srgbClr val="495057"/>
                </a:solidFill>
                <a:latin typeface="Open Sans"/>
              </a:rPr>
              <a:t>колл</a:t>
            </a:r>
            <a:r>
              <a:rPr lang="uk-UA" dirty="0">
                <a:solidFill>
                  <a:srgbClr val="495057"/>
                </a:solidFill>
                <a:latin typeface="Open Sans"/>
              </a:rPr>
              <a:t> менше ціни базового ф'ючерсу), то опціон має внутрішню вартість.</a:t>
            </a:r>
          </a:p>
          <a:p>
            <a:r>
              <a:rPr lang="uk-UA" dirty="0">
                <a:solidFill>
                  <a:srgbClr val="495057"/>
                </a:solidFill>
                <a:latin typeface="Open Sans"/>
              </a:rPr>
              <a:t>• </a:t>
            </a:r>
            <a:r>
              <a:rPr lang="uk-UA" b="1" dirty="0">
                <a:solidFill>
                  <a:srgbClr val="495057"/>
                </a:solidFill>
                <a:latin typeface="Open Sans"/>
              </a:rPr>
              <a:t>Приклад: </a:t>
            </a:r>
            <a:r>
              <a:rPr lang="uk-UA" dirty="0">
                <a:solidFill>
                  <a:srgbClr val="495057"/>
                </a:solidFill>
                <a:latin typeface="Open Sans"/>
              </a:rPr>
              <a:t>вартість опціону </a:t>
            </a:r>
            <a:r>
              <a:rPr lang="uk-UA" dirty="0" err="1">
                <a:solidFill>
                  <a:srgbClr val="495057"/>
                </a:solidFill>
                <a:latin typeface="Open Sans"/>
              </a:rPr>
              <a:t>колл</a:t>
            </a:r>
            <a:r>
              <a:rPr lang="uk-UA" dirty="0">
                <a:solidFill>
                  <a:srgbClr val="495057"/>
                </a:solidFill>
                <a:latin typeface="Open Sans"/>
              </a:rPr>
              <a:t> за грудневим ф'ючерсу на соєву олію - 52 цента, а грудневий ф'ючерс на соєву олію продається за ціною 53 цента.</a:t>
            </a:r>
          </a:p>
          <a:p>
            <a:r>
              <a:rPr lang="uk-UA" dirty="0">
                <a:solidFill>
                  <a:srgbClr val="495057"/>
                </a:solidFill>
                <a:latin typeface="Open Sans"/>
              </a:rPr>
              <a:t>Внутрішня вартість = $ 0,53 - страйк $ 0,52 = $ 0,01.</a:t>
            </a:r>
          </a:p>
          <a:p>
            <a:r>
              <a:rPr lang="uk-UA" dirty="0">
                <a:solidFill>
                  <a:srgbClr val="495057"/>
                </a:solidFill>
                <a:latin typeface="Open Sans"/>
              </a:rPr>
              <a:t>• Якщо різниця дорівнює нулю (тобто ціна виконання опціону </a:t>
            </a:r>
            <a:r>
              <a:rPr lang="uk-UA" dirty="0" err="1">
                <a:solidFill>
                  <a:srgbClr val="495057"/>
                </a:solidFill>
                <a:latin typeface="Open Sans"/>
              </a:rPr>
              <a:t>колл</a:t>
            </a:r>
            <a:r>
              <a:rPr lang="uk-UA" dirty="0">
                <a:solidFill>
                  <a:srgbClr val="495057"/>
                </a:solidFill>
                <a:latin typeface="Open Sans"/>
              </a:rPr>
              <a:t> дорівнює ціні базового ф'ючерсу), то даний опціон </a:t>
            </a:r>
            <a:r>
              <a:rPr lang="uk-UA" dirty="0" err="1">
                <a:solidFill>
                  <a:srgbClr val="495057"/>
                </a:solidFill>
                <a:latin typeface="Open Sans"/>
              </a:rPr>
              <a:t>колл</a:t>
            </a:r>
            <a:endParaRPr lang="uk-UA" dirty="0">
              <a:solidFill>
                <a:srgbClr val="495057"/>
              </a:solidFill>
              <a:latin typeface="Open Sans"/>
            </a:endParaRPr>
          </a:p>
          <a:p>
            <a:r>
              <a:rPr lang="uk-UA" dirty="0">
                <a:solidFill>
                  <a:srgbClr val="495057"/>
                </a:solidFill>
                <a:latin typeface="Open Sans"/>
              </a:rPr>
              <a:t>не має внутрішньої вартості.</a:t>
            </a:r>
          </a:p>
          <a:p>
            <a:r>
              <a:rPr lang="uk-UA" dirty="0">
                <a:solidFill>
                  <a:srgbClr val="495057"/>
                </a:solidFill>
                <a:latin typeface="Open Sans"/>
              </a:rPr>
              <a:t>• </a:t>
            </a:r>
            <a:r>
              <a:rPr lang="uk-UA" b="1" dirty="0">
                <a:solidFill>
                  <a:srgbClr val="495057"/>
                </a:solidFill>
                <a:latin typeface="Open Sans"/>
              </a:rPr>
              <a:t>Приклад: </a:t>
            </a:r>
            <a:r>
              <a:rPr lang="uk-UA" dirty="0">
                <a:solidFill>
                  <a:srgbClr val="495057"/>
                </a:solidFill>
                <a:latin typeface="Open Sans"/>
              </a:rPr>
              <a:t>вартість опціону </a:t>
            </a:r>
            <a:r>
              <a:rPr lang="uk-UA" dirty="0" err="1">
                <a:solidFill>
                  <a:srgbClr val="495057"/>
                </a:solidFill>
                <a:latin typeface="Open Sans"/>
              </a:rPr>
              <a:t>колл</a:t>
            </a:r>
            <a:r>
              <a:rPr lang="uk-UA" dirty="0">
                <a:solidFill>
                  <a:srgbClr val="495057"/>
                </a:solidFill>
                <a:latin typeface="Open Sans"/>
              </a:rPr>
              <a:t> за грудневим ф'ючерсу на соєву олію - 52 цента; грудневий ф'ючерс на соєву олію також продається за ціною 52 цента. Внутрішня вартість = $ 0,52 -</a:t>
            </a:r>
          </a:p>
          <a:p>
            <a:r>
              <a:rPr lang="uk-UA" dirty="0">
                <a:solidFill>
                  <a:srgbClr val="495057"/>
                </a:solidFill>
                <a:latin typeface="Open Sans"/>
              </a:rPr>
              <a:t>страйк $ 0,52 = $ 0,00.</a:t>
            </a:r>
            <a:endParaRPr lang="uk-UA" b="0" i="0" dirty="0">
              <a:solidFill>
                <a:srgbClr val="495057"/>
              </a:solidFill>
              <a:effectLst/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4650670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2190939" y="1915398"/>
            <a:ext cx="7822194" cy="1477328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ru-RU" b="1" dirty="0" err="1">
                <a:solidFill>
                  <a:srgbClr val="495057"/>
                </a:solidFill>
                <a:latin typeface="Open Sans"/>
              </a:rPr>
              <a:t>Примітка</a:t>
            </a:r>
            <a:r>
              <a:rPr lang="ru-RU" b="1" dirty="0">
                <a:solidFill>
                  <a:srgbClr val="495057"/>
                </a:solidFill>
                <a:latin typeface="Open Sans"/>
              </a:rPr>
              <a:t>: </a:t>
            </a:r>
            <a:r>
              <a:rPr lang="ru-RU" dirty="0" err="1">
                <a:solidFill>
                  <a:srgbClr val="495057"/>
                </a:solidFill>
                <a:latin typeface="Open Sans"/>
              </a:rPr>
              <a:t>Внутрішня</a:t>
            </a:r>
            <a:r>
              <a:rPr lang="ru-RU" dirty="0">
                <a:solidFill>
                  <a:srgbClr val="495057"/>
                </a:solidFill>
                <a:latin typeface="Open Sans"/>
              </a:rPr>
              <a:t> </a:t>
            </a:r>
            <a:r>
              <a:rPr lang="ru-RU" dirty="0" err="1">
                <a:solidFill>
                  <a:srgbClr val="495057"/>
                </a:solidFill>
                <a:latin typeface="Open Sans"/>
              </a:rPr>
              <a:t>вартість</a:t>
            </a:r>
            <a:r>
              <a:rPr lang="ru-RU" dirty="0">
                <a:solidFill>
                  <a:srgbClr val="495057"/>
                </a:solidFill>
                <a:latin typeface="Open Sans"/>
              </a:rPr>
              <a:t> </a:t>
            </a:r>
            <a:r>
              <a:rPr lang="ru-RU" dirty="0" err="1">
                <a:solidFill>
                  <a:srgbClr val="495057"/>
                </a:solidFill>
                <a:latin typeface="Open Sans"/>
              </a:rPr>
              <a:t>може</a:t>
            </a:r>
            <a:r>
              <a:rPr lang="ru-RU" dirty="0">
                <a:solidFill>
                  <a:srgbClr val="495057"/>
                </a:solidFill>
                <a:latin typeface="Open Sans"/>
              </a:rPr>
              <a:t> бути </a:t>
            </a:r>
            <a:r>
              <a:rPr lang="ru-RU" dirty="0" err="1">
                <a:solidFill>
                  <a:srgbClr val="495057"/>
                </a:solidFill>
                <a:latin typeface="Open Sans"/>
              </a:rPr>
              <a:t>виражена</a:t>
            </a:r>
            <a:r>
              <a:rPr lang="ru-RU" dirty="0">
                <a:solidFill>
                  <a:srgbClr val="495057"/>
                </a:solidFill>
                <a:latin typeface="Open Sans"/>
              </a:rPr>
              <a:t> </a:t>
            </a:r>
            <a:r>
              <a:rPr lang="ru-RU" dirty="0" err="1">
                <a:solidFill>
                  <a:srgbClr val="495057"/>
                </a:solidFill>
                <a:latin typeface="Open Sans"/>
              </a:rPr>
              <a:t>тільки</a:t>
            </a:r>
            <a:r>
              <a:rPr lang="ru-RU" dirty="0">
                <a:solidFill>
                  <a:srgbClr val="495057"/>
                </a:solidFill>
                <a:latin typeface="Open Sans"/>
              </a:rPr>
              <a:t> </a:t>
            </a:r>
            <a:r>
              <a:rPr lang="ru-RU" dirty="0" err="1">
                <a:solidFill>
                  <a:srgbClr val="495057"/>
                </a:solidFill>
                <a:latin typeface="Open Sans"/>
              </a:rPr>
              <a:t>позитивним</a:t>
            </a:r>
            <a:r>
              <a:rPr lang="ru-RU" dirty="0">
                <a:solidFill>
                  <a:srgbClr val="495057"/>
                </a:solidFill>
                <a:latin typeface="Open Sans"/>
              </a:rPr>
              <a:t> числом (</a:t>
            </a:r>
            <a:r>
              <a:rPr lang="ru-RU" dirty="0" err="1">
                <a:solidFill>
                  <a:srgbClr val="495057"/>
                </a:solidFill>
                <a:latin typeface="Open Sans"/>
              </a:rPr>
              <a:t>тобто</a:t>
            </a:r>
            <a:r>
              <a:rPr lang="ru-RU" dirty="0">
                <a:solidFill>
                  <a:srgbClr val="495057"/>
                </a:solidFill>
                <a:latin typeface="Open Sans"/>
              </a:rPr>
              <a:t> у </a:t>
            </a:r>
            <a:r>
              <a:rPr lang="ru-RU" dirty="0" err="1">
                <a:solidFill>
                  <a:srgbClr val="495057"/>
                </a:solidFill>
                <a:latin typeface="Open Sans"/>
              </a:rPr>
              <a:t>опціону</a:t>
            </a:r>
            <a:r>
              <a:rPr lang="ru-RU" dirty="0">
                <a:solidFill>
                  <a:srgbClr val="495057"/>
                </a:solidFill>
                <a:latin typeface="Open Sans"/>
              </a:rPr>
              <a:t> не </a:t>
            </a:r>
            <a:r>
              <a:rPr lang="ru-RU" dirty="0" err="1">
                <a:solidFill>
                  <a:srgbClr val="495057"/>
                </a:solidFill>
                <a:latin typeface="Open Sans"/>
              </a:rPr>
              <a:t>може</a:t>
            </a:r>
            <a:r>
              <a:rPr lang="ru-RU" dirty="0">
                <a:solidFill>
                  <a:srgbClr val="495057"/>
                </a:solidFill>
                <a:latin typeface="Open Sans"/>
              </a:rPr>
              <a:t> бути негативною </a:t>
            </a:r>
            <a:r>
              <a:rPr lang="ru-RU" dirty="0" err="1">
                <a:solidFill>
                  <a:srgbClr val="495057"/>
                </a:solidFill>
                <a:latin typeface="Open Sans"/>
              </a:rPr>
              <a:t>внутрішньої</a:t>
            </a:r>
            <a:r>
              <a:rPr lang="ru-RU" dirty="0">
                <a:solidFill>
                  <a:srgbClr val="495057"/>
                </a:solidFill>
                <a:latin typeface="Open Sans"/>
              </a:rPr>
              <a:t> </a:t>
            </a:r>
            <a:r>
              <a:rPr lang="ru-RU" dirty="0" err="1">
                <a:solidFill>
                  <a:srgbClr val="495057"/>
                </a:solidFill>
                <a:latin typeface="Open Sans"/>
              </a:rPr>
              <a:t>вартості</a:t>
            </a:r>
            <a:r>
              <a:rPr lang="ru-RU" dirty="0">
                <a:solidFill>
                  <a:srgbClr val="495057"/>
                </a:solidFill>
                <a:latin typeface="Open Sans"/>
              </a:rPr>
              <a:t>). Тому </a:t>
            </a:r>
            <a:r>
              <a:rPr lang="ru-RU" dirty="0" err="1" smtClean="0">
                <a:solidFill>
                  <a:srgbClr val="495057"/>
                </a:solidFill>
                <a:latin typeface="Open Sans"/>
              </a:rPr>
              <a:t>можна</a:t>
            </a:r>
            <a:r>
              <a:rPr lang="ru-RU" dirty="0" smtClean="0">
                <a:solidFill>
                  <a:srgbClr val="495057"/>
                </a:solidFill>
                <a:latin typeface="Open Sans"/>
              </a:rPr>
              <a:t> </a:t>
            </a:r>
            <a:r>
              <a:rPr lang="ru-RU" dirty="0" err="1" smtClean="0">
                <a:solidFill>
                  <a:srgbClr val="495057"/>
                </a:solidFill>
                <a:latin typeface="Open Sans"/>
              </a:rPr>
              <a:t>сказати</a:t>
            </a:r>
            <a:r>
              <a:rPr lang="ru-RU" dirty="0">
                <a:solidFill>
                  <a:srgbClr val="495057"/>
                </a:solidFill>
                <a:latin typeface="Open Sans"/>
              </a:rPr>
              <a:t>, </a:t>
            </a:r>
            <a:r>
              <a:rPr lang="ru-RU" dirty="0" err="1">
                <a:solidFill>
                  <a:srgbClr val="495057"/>
                </a:solidFill>
                <a:latin typeface="Open Sans"/>
              </a:rPr>
              <a:t>що</a:t>
            </a:r>
            <a:r>
              <a:rPr lang="ru-RU" dirty="0">
                <a:solidFill>
                  <a:srgbClr val="495057"/>
                </a:solidFill>
                <a:latin typeface="Open Sans"/>
              </a:rPr>
              <a:t> </a:t>
            </a:r>
            <a:r>
              <a:rPr lang="ru-RU" dirty="0" err="1">
                <a:solidFill>
                  <a:srgbClr val="495057"/>
                </a:solidFill>
                <a:latin typeface="Open Sans"/>
              </a:rPr>
              <a:t>опціон</a:t>
            </a:r>
            <a:r>
              <a:rPr lang="ru-RU" dirty="0">
                <a:solidFill>
                  <a:srgbClr val="495057"/>
                </a:solidFill>
                <a:latin typeface="Open Sans"/>
              </a:rPr>
              <a:t> </a:t>
            </a:r>
            <a:r>
              <a:rPr lang="ru-RU" dirty="0" err="1">
                <a:solidFill>
                  <a:srgbClr val="495057"/>
                </a:solidFill>
                <a:latin typeface="Open Sans"/>
              </a:rPr>
              <a:t>колл</a:t>
            </a:r>
            <a:r>
              <a:rPr lang="ru-RU" dirty="0">
                <a:solidFill>
                  <a:srgbClr val="495057"/>
                </a:solidFill>
                <a:latin typeface="Open Sans"/>
              </a:rPr>
              <a:t> в </a:t>
            </a:r>
            <a:r>
              <a:rPr lang="ru-RU" dirty="0" err="1">
                <a:solidFill>
                  <a:srgbClr val="495057"/>
                </a:solidFill>
                <a:latin typeface="Open Sans"/>
              </a:rPr>
              <a:t>даному</a:t>
            </a:r>
            <a:r>
              <a:rPr lang="ru-RU" dirty="0">
                <a:solidFill>
                  <a:srgbClr val="495057"/>
                </a:solidFill>
                <a:latin typeface="Open Sans"/>
              </a:rPr>
              <a:t> </a:t>
            </a:r>
            <a:r>
              <a:rPr lang="ru-RU" dirty="0" err="1">
                <a:solidFill>
                  <a:srgbClr val="495057"/>
                </a:solidFill>
                <a:latin typeface="Open Sans"/>
              </a:rPr>
              <a:t>прикладі</a:t>
            </a:r>
            <a:r>
              <a:rPr lang="ru-RU" dirty="0">
                <a:solidFill>
                  <a:srgbClr val="495057"/>
                </a:solidFill>
                <a:latin typeface="Open Sans"/>
              </a:rPr>
              <a:t> поза грошей на 2 цента, але не </a:t>
            </a:r>
            <a:r>
              <a:rPr lang="ru-RU" dirty="0" err="1">
                <a:solidFill>
                  <a:srgbClr val="495057"/>
                </a:solidFill>
                <a:latin typeface="Open Sans"/>
              </a:rPr>
              <a:t>слід</a:t>
            </a:r>
            <a:r>
              <a:rPr lang="ru-RU" dirty="0">
                <a:solidFill>
                  <a:srgbClr val="495057"/>
                </a:solidFill>
                <a:latin typeface="Open Sans"/>
              </a:rPr>
              <a:t> </a:t>
            </a:r>
            <a:r>
              <a:rPr lang="ru-RU" dirty="0" err="1">
                <a:solidFill>
                  <a:srgbClr val="495057"/>
                </a:solidFill>
                <a:latin typeface="Open Sans"/>
              </a:rPr>
              <a:t>говорити</a:t>
            </a:r>
            <a:r>
              <a:rPr lang="ru-RU" dirty="0">
                <a:solidFill>
                  <a:srgbClr val="495057"/>
                </a:solidFill>
                <a:latin typeface="Open Sans"/>
              </a:rPr>
              <a:t>, </a:t>
            </a:r>
            <a:r>
              <a:rPr lang="ru-RU" dirty="0" err="1">
                <a:solidFill>
                  <a:srgbClr val="495057"/>
                </a:solidFill>
                <a:latin typeface="Open Sans"/>
              </a:rPr>
              <a:t>що</a:t>
            </a:r>
            <a:r>
              <a:rPr lang="ru-RU" dirty="0">
                <a:solidFill>
                  <a:srgbClr val="495057"/>
                </a:solidFill>
                <a:latin typeface="Open Sans"/>
              </a:rPr>
              <a:t> у </a:t>
            </a:r>
            <a:r>
              <a:rPr lang="ru-RU" dirty="0" err="1">
                <a:solidFill>
                  <a:srgbClr val="495057"/>
                </a:solidFill>
                <a:latin typeface="Open Sans"/>
              </a:rPr>
              <a:t>опціону</a:t>
            </a:r>
            <a:r>
              <a:rPr lang="ru-RU" dirty="0">
                <a:solidFill>
                  <a:srgbClr val="495057"/>
                </a:solidFill>
                <a:latin typeface="Open Sans"/>
              </a:rPr>
              <a:t> негативна </a:t>
            </a:r>
            <a:r>
              <a:rPr lang="ru-RU" dirty="0" err="1">
                <a:solidFill>
                  <a:srgbClr val="495057"/>
                </a:solidFill>
                <a:latin typeface="Open Sans"/>
              </a:rPr>
              <a:t>внутрішня</a:t>
            </a:r>
            <a:r>
              <a:rPr lang="ru-RU" dirty="0">
                <a:solidFill>
                  <a:srgbClr val="495057"/>
                </a:solidFill>
                <a:latin typeface="Open Sans"/>
              </a:rPr>
              <a:t> </a:t>
            </a:r>
            <a:r>
              <a:rPr lang="ru-RU" dirty="0" err="1">
                <a:solidFill>
                  <a:srgbClr val="495057"/>
                </a:solidFill>
                <a:latin typeface="Open Sans"/>
              </a:rPr>
              <a:t>вартість</a:t>
            </a:r>
            <a:r>
              <a:rPr lang="ru-RU" dirty="0">
                <a:solidFill>
                  <a:srgbClr val="495057"/>
                </a:solidFill>
                <a:latin typeface="Open Sans"/>
              </a:rPr>
              <a:t> 2 </a:t>
            </a:r>
            <a:r>
              <a:rPr lang="ru-RU" dirty="0" err="1">
                <a:solidFill>
                  <a:srgbClr val="495057"/>
                </a:solidFill>
                <a:latin typeface="Open Sans"/>
              </a:rPr>
              <a:t>центи</a:t>
            </a:r>
            <a:r>
              <a:rPr lang="ru-RU" dirty="0">
                <a:solidFill>
                  <a:srgbClr val="495057"/>
                </a:solidFill>
                <a:latin typeface="Open Sans"/>
              </a:rPr>
              <a:t>.</a:t>
            </a:r>
            <a:endParaRPr lang="ru-RU" b="0" i="0" dirty="0">
              <a:solidFill>
                <a:srgbClr val="495057"/>
              </a:solidFill>
              <a:effectLst/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038026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3011786" y="2089149"/>
            <a:ext cx="6096000" cy="923330"/>
          </a:xfrm>
          <a:prstGeom prst="rect">
            <a:avLst/>
          </a:prstGeom>
          <a:solidFill>
            <a:srgbClr val="FFFF00"/>
          </a:solidFill>
        </p:spPr>
        <p:txBody>
          <a:bodyPr>
            <a:spAutoFit/>
          </a:bodyPr>
          <a:lstStyle/>
          <a:p>
            <a:r>
              <a:rPr lang="uk-UA" b="1" u="sng" dirty="0">
                <a:solidFill>
                  <a:srgbClr val="495057"/>
                </a:solidFill>
                <a:latin typeface="Open Sans"/>
              </a:rPr>
              <a:t>Для опціону пут внутрішня вартість визначається шляхом вирахування ціни базового ф'ючерсу з ціни виконання (Страйк) опціону пут.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367841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2236206" y="655415"/>
            <a:ext cx="7668285" cy="4801314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uk-UA" b="1" u="sng" dirty="0">
                <a:solidFill>
                  <a:srgbClr val="495057"/>
                </a:solidFill>
                <a:latin typeface="Open Sans"/>
              </a:rPr>
              <a:t>Для опціону пут внутрішня вартість визначається шляхом вирахування ціни базового ф'ючерсу з ціни виконання (Страйк) опціону пут.</a:t>
            </a:r>
            <a:endParaRPr lang="uk-UA" dirty="0">
              <a:solidFill>
                <a:srgbClr val="495057"/>
              </a:solidFill>
              <a:latin typeface="Open Sans"/>
            </a:endParaRPr>
          </a:p>
          <a:p>
            <a:r>
              <a:rPr lang="uk-UA" dirty="0">
                <a:solidFill>
                  <a:srgbClr val="495057"/>
                </a:solidFill>
                <a:latin typeface="Open Sans"/>
              </a:rPr>
              <a:t>• Якщо різниця має позитивне значення (тобто ціна виконання опціону пут більше, ніж ціна базового ф'ючерсу), то опціон має внутрішню вартість.</a:t>
            </a:r>
          </a:p>
          <a:p>
            <a:r>
              <a:rPr lang="uk-UA" dirty="0">
                <a:solidFill>
                  <a:srgbClr val="495057"/>
                </a:solidFill>
                <a:latin typeface="Open Sans"/>
              </a:rPr>
              <a:t>• </a:t>
            </a:r>
            <a:r>
              <a:rPr lang="uk-UA" b="1" dirty="0">
                <a:solidFill>
                  <a:srgbClr val="495057"/>
                </a:solidFill>
                <a:latin typeface="Open Sans"/>
              </a:rPr>
              <a:t>Приклад:</a:t>
            </a:r>
            <a:r>
              <a:rPr lang="uk-UA" dirty="0">
                <a:solidFill>
                  <a:srgbClr val="495057"/>
                </a:solidFill>
                <a:latin typeface="Open Sans"/>
              </a:rPr>
              <a:t> вартість опціону пут з березневого ф'ючерсу на пшеницю - $ 6,50, а березневий ф'ючерс на пшеницю продається за ціною $ 6,20. Внутрішня вартість</a:t>
            </a:r>
          </a:p>
          <a:p>
            <a:r>
              <a:rPr lang="uk-UA" dirty="0">
                <a:solidFill>
                  <a:srgbClr val="495057"/>
                </a:solidFill>
                <a:latin typeface="Open Sans"/>
              </a:rPr>
              <a:t>= Страйк $ 6,50 - $ 6,20 = $ 0,30.</a:t>
            </a:r>
          </a:p>
          <a:p>
            <a:r>
              <a:rPr lang="uk-UA" dirty="0">
                <a:solidFill>
                  <a:srgbClr val="495057"/>
                </a:solidFill>
                <a:latin typeface="Open Sans"/>
              </a:rPr>
              <a:t>• Якщо різниця дорівнює нулю (тобто ціна виконання опціону пут дорівнює ціні базового ф'ючерсу), то даний опціон пут</a:t>
            </a:r>
          </a:p>
          <a:p>
            <a:r>
              <a:rPr lang="uk-UA" dirty="0">
                <a:solidFill>
                  <a:srgbClr val="495057"/>
                </a:solidFill>
                <a:latin typeface="Open Sans"/>
              </a:rPr>
              <a:t>не має внутрішньої вартості.</a:t>
            </a:r>
          </a:p>
          <a:p>
            <a:r>
              <a:rPr lang="uk-UA" dirty="0">
                <a:solidFill>
                  <a:srgbClr val="495057"/>
                </a:solidFill>
                <a:latin typeface="Open Sans"/>
              </a:rPr>
              <a:t>• </a:t>
            </a:r>
            <a:r>
              <a:rPr lang="uk-UA" b="1" dirty="0">
                <a:solidFill>
                  <a:srgbClr val="495057"/>
                </a:solidFill>
                <a:latin typeface="Open Sans"/>
              </a:rPr>
              <a:t>Приклад: </a:t>
            </a:r>
            <a:r>
              <a:rPr lang="uk-UA" dirty="0">
                <a:solidFill>
                  <a:srgbClr val="495057"/>
                </a:solidFill>
                <a:latin typeface="Open Sans"/>
              </a:rPr>
              <a:t>вартість опціону пут з березневого</a:t>
            </a:r>
          </a:p>
          <a:p>
            <a:r>
              <a:rPr lang="uk-UA" dirty="0">
                <a:solidFill>
                  <a:srgbClr val="495057"/>
                </a:solidFill>
                <a:latin typeface="Open Sans"/>
              </a:rPr>
              <a:t>ф'ючерсу на пшеницю - $ 6,50, а березневий ф'ючерс на</a:t>
            </a:r>
          </a:p>
          <a:p>
            <a:r>
              <a:rPr lang="uk-UA" dirty="0">
                <a:solidFill>
                  <a:srgbClr val="495057"/>
                </a:solidFill>
                <a:latin typeface="Open Sans"/>
              </a:rPr>
              <a:t>пшеницю продається за ціною $ 6,50. Внутрішня вартість</a:t>
            </a:r>
          </a:p>
          <a:p>
            <a:r>
              <a:rPr lang="uk-UA" dirty="0">
                <a:solidFill>
                  <a:srgbClr val="495057"/>
                </a:solidFill>
                <a:latin typeface="Open Sans"/>
              </a:rPr>
              <a:t>= Страйк $ 6,50 - $ 6,50 = $ 0,00.</a:t>
            </a:r>
            <a:endParaRPr lang="uk-UA" b="0" i="0" dirty="0">
              <a:solidFill>
                <a:srgbClr val="495057"/>
              </a:solidFill>
              <a:effectLst/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454528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1901228" y="2136619"/>
            <a:ext cx="8582685" cy="1754326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uk-UA" sz="3600" b="1" u="sng" dirty="0">
                <a:solidFill>
                  <a:srgbClr val="495057"/>
                </a:solidFill>
                <a:latin typeface="Open Sans"/>
              </a:rPr>
              <a:t>тимчасова вартість - це різниця між загальною премією і внутрішньої вартістю.</a:t>
            </a:r>
            <a:endParaRPr lang="uk-UA" sz="3600" dirty="0"/>
          </a:p>
        </p:txBody>
      </p:sp>
    </p:spTree>
    <p:extLst>
      <p:ext uri="{BB962C8B-B14F-4D97-AF65-F5344CB8AC3E}">
        <p14:creationId xmlns:p14="http://schemas.microsoft.com/office/powerpoint/2010/main" val="10395754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950614" y="1656784"/>
            <a:ext cx="11072387" cy="3983270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+mj-lt"/>
              <a:buAutoNum type="arabicPeriod"/>
              <a:tabLst>
                <a:tab pos="571500" algn="l"/>
                <a:tab pos="685800" algn="l"/>
                <a:tab pos="800100" algn="l"/>
              </a:tabLst>
            </a:pPr>
            <a:r>
              <a:rPr lang="uk-UA" sz="1200" dirty="0">
                <a:latin typeface="Times New Roman" panose="02020603050405020304" pitchFamily="18" charset="0"/>
                <a:ea typeface="Calibri" panose="020F0502020204030204" pitchFamily="34" charset="0"/>
              </a:rPr>
              <a:t>Солодкий М.О., </a:t>
            </a:r>
            <a:r>
              <a:rPr lang="uk-UA" sz="1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Резнік</a:t>
            </a:r>
            <a:r>
              <a:rPr lang="uk-UA" sz="1200" dirty="0">
                <a:latin typeface="Times New Roman" panose="02020603050405020304" pitchFamily="18" charset="0"/>
                <a:ea typeface="Calibri" panose="020F0502020204030204" pitchFamily="34" charset="0"/>
              </a:rPr>
              <a:t> Н.П., Яворська В.О. Основи біржової діяльності: </a:t>
            </a:r>
            <a:r>
              <a:rPr lang="uk-UA" sz="1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навч</a:t>
            </a:r>
            <a:r>
              <a:rPr lang="uk-UA" sz="12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uk-UA" sz="1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посіб</a:t>
            </a:r>
            <a:r>
              <a:rPr lang="uk-UA" sz="1200" dirty="0">
                <a:latin typeface="Times New Roman" panose="02020603050405020304" pitchFamily="18" charset="0"/>
                <a:ea typeface="Calibri" panose="020F0502020204030204" pitchFamily="34" charset="0"/>
              </a:rPr>
              <a:t>. Київ: </a:t>
            </a:r>
            <a:r>
              <a:rPr lang="uk-UA" sz="1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Компринт</a:t>
            </a:r>
            <a:r>
              <a:rPr lang="uk-UA" sz="1200" dirty="0">
                <a:latin typeface="Times New Roman" panose="02020603050405020304" pitchFamily="18" charset="0"/>
                <a:ea typeface="Calibri" panose="020F0502020204030204" pitchFamily="34" charset="0"/>
              </a:rPr>
              <a:t>, 2017. 450 с.</a:t>
            </a:r>
            <a:endParaRPr lang="uk-UA" sz="1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+mj-lt"/>
              <a:buAutoNum type="arabicPeriod"/>
              <a:tabLst>
                <a:tab pos="571500" algn="l"/>
                <a:tab pos="685800" algn="l"/>
                <a:tab pos="800100" algn="l"/>
              </a:tabLst>
            </a:pPr>
            <a:r>
              <a:rPr lang="uk-UA" sz="1200" dirty="0">
                <a:latin typeface="Times New Roman" panose="02020603050405020304" pitchFamily="18" charset="0"/>
                <a:ea typeface="Calibri" panose="020F0502020204030204" pitchFamily="34" charset="0"/>
              </a:rPr>
              <a:t>Солодкий М.О. Біржовий товарний ринок : </a:t>
            </a:r>
            <a:r>
              <a:rPr lang="uk-UA" sz="1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навч</a:t>
            </a:r>
            <a:r>
              <a:rPr lang="uk-UA" sz="12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uk-UA" sz="1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посіб</a:t>
            </a:r>
            <a:r>
              <a:rPr lang="uk-UA" sz="1200" dirty="0">
                <a:latin typeface="Times New Roman" panose="02020603050405020304" pitchFamily="18" charset="0"/>
                <a:ea typeface="Calibri" panose="020F0502020204030204" pitchFamily="34" charset="0"/>
              </a:rPr>
              <a:t>. Київ: </a:t>
            </a:r>
            <a:r>
              <a:rPr lang="uk-UA" sz="1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Компринт</a:t>
            </a:r>
            <a:r>
              <a:rPr lang="uk-UA" sz="1200" dirty="0">
                <a:latin typeface="Times New Roman" panose="02020603050405020304" pitchFamily="18" charset="0"/>
                <a:ea typeface="Calibri" panose="020F0502020204030204" pitchFamily="34" charset="0"/>
              </a:rPr>
              <a:t>, 2017. − 576 с.</a:t>
            </a:r>
            <a:endParaRPr lang="uk-UA" sz="1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+mj-lt"/>
              <a:buAutoNum type="arabicPeriod"/>
              <a:tabLst>
                <a:tab pos="571500" algn="l"/>
                <a:tab pos="685800" algn="l"/>
                <a:tab pos="800100" algn="l"/>
              </a:tabLst>
            </a:pPr>
            <a:r>
              <a:rPr lang="uk-UA" sz="1200" dirty="0">
                <a:latin typeface="Times New Roman" panose="02020603050405020304" pitchFamily="18" charset="0"/>
                <a:ea typeface="Calibri" panose="020F0502020204030204" pitchFamily="34" charset="0"/>
              </a:rPr>
              <a:t>Солодкий М.О. Біржовий ринок: </a:t>
            </a:r>
            <a:r>
              <a:rPr lang="uk-UA" sz="1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навч</a:t>
            </a:r>
            <a:r>
              <a:rPr lang="uk-UA" sz="12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uk-UA" sz="1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посіб</a:t>
            </a:r>
            <a:r>
              <a:rPr lang="uk-UA" sz="12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uk-UA" sz="1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Kиїв</a:t>
            </a:r>
            <a:r>
              <a:rPr lang="uk-UA" sz="1200" dirty="0">
                <a:latin typeface="Times New Roman" panose="02020603050405020304" pitchFamily="18" charset="0"/>
                <a:ea typeface="Calibri" panose="020F0502020204030204" pitchFamily="34" charset="0"/>
              </a:rPr>
              <a:t>: Аграрна освіта, 2012. 565 с.</a:t>
            </a:r>
            <a:endParaRPr lang="uk-UA" sz="1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+mj-lt"/>
              <a:buAutoNum type="arabicPeriod"/>
              <a:tabLst>
                <a:tab pos="571500" algn="l"/>
                <a:tab pos="685800" algn="l"/>
                <a:tab pos="800100" algn="l"/>
              </a:tabLst>
            </a:pPr>
            <a:r>
              <a:rPr lang="uk-UA" sz="1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Сохацька</a:t>
            </a:r>
            <a:r>
              <a:rPr lang="uk-UA" sz="1200" dirty="0">
                <a:latin typeface="Times New Roman" panose="02020603050405020304" pitchFamily="18" charset="0"/>
                <a:ea typeface="Calibri" panose="020F0502020204030204" pitchFamily="34" charset="0"/>
              </a:rPr>
              <a:t> О.М. Біржова справа: </a:t>
            </a:r>
            <a:r>
              <a:rPr lang="uk-UA" sz="1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навч.посіб</a:t>
            </a:r>
            <a:r>
              <a:rPr lang="uk-UA" sz="1200" dirty="0">
                <a:latin typeface="Times New Roman" panose="02020603050405020304" pitchFamily="18" charset="0"/>
                <a:ea typeface="Calibri" panose="020F0502020204030204" pitchFamily="34" charset="0"/>
              </a:rPr>
              <a:t>. Тернопіль: Карт-бланш, 2008. 632с.</a:t>
            </a:r>
            <a:endParaRPr lang="uk-UA" sz="1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+mj-lt"/>
              <a:buAutoNum type="arabicPeriod"/>
              <a:tabLst>
                <a:tab pos="571500" algn="l"/>
                <a:tab pos="685800" algn="l"/>
                <a:tab pos="800100" algn="l"/>
              </a:tabLst>
            </a:pPr>
            <a:r>
              <a:rPr lang="uk-UA" sz="1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Дегтярева</a:t>
            </a:r>
            <a:r>
              <a:rPr lang="uk-UA" sz="1200" dirty="0">
                <a:latin typeface="Times New Roman" panose="02020603050405020304" pitchFamily="18" charset="0"/>
                <a:ea typeface="Calibri" panose="020F0502020204030204" pitchFamily="34" charset="0"/>
              </a:rPr>
              <a:t> О.И. </a:t>
            </a:r>
            <a:r>
              <a:rPr lang="uk-UA" sz="1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Биржевое</a:t>
            </a:r>
            <a:r>
              <a:rPr lang="uk-UA" sz="1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uk-UA" sz="1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дело</a:t>
            </a:r>
            <a:r>
              <a:rPr lang="uk-UA" sz="1200" dirty="0"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uk-UA" sz="1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учеб</a:t>
            </a:r>
            <a:r>
              <a:rPr lang="uk-UA" sz="1200" dirty="0">
                <a:latin typeface="Times New Roman" panose="02020603050405020304" pitchFamily="18" charset="0"/>
                <a:ea typeface="Calibri" panose="020F0502020204030204" pitchFamily="34" charset="0"/>
              </a:rPr>
              <a:t>. Москва: Магистр-M.,2007. С. 286-310.</a:t>
            </a:r>
            <a:endParaRPr lang="uk-UA" sz="1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+mj-lt"/>
              <a:buAutoNum type="arabicPeriod"/>
              <a:tabLst>
                <a:tab pos="571500" algn="l"/>
                <a:tab pos="685800" algn="l"/>
                <a:tab pos="800100" algn="l"/>
              </a:tabLst>
            </a:pPr>
            <a:r>
              <a:rPr lang="uk-UA" sz="1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Деривативы</a:t>
            </a:r>
            <a:r>
              <a:rPr lang="uk-UA" sz="1200" dirty="0">
                <a:latin typeface="Times New Roman" panose="02020603050405020304" pitchFamily="18" charset="0"/>
                <a:ea typeface="Calibri" panose="020F0502020204030204" pitchFamily="34" charset="0"/>
              </a:rPr>
              <a:t>. Курс для </a:t>
            </a:r>
            <a:r>
              <a:rPr lang="uk-UA" sz="1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начинающих</a:t>
            </a:r>
            <a:r>
              <a:rPr lang="uk-UA" sz="1200" dirty="0">
                <a:latin typeface="Times New Roman" panose="02020603050405020304" pitchFamily="18" charset="0"/>
                <a:ea typeface="Calibri" panose="020F0502020204030204" pitchFamily="34" charset="0"/>
              </a:rPr>
              <a:t>. Москва: </a:t>
            </a:r>
            <a:r>
              <a:rPr lang="uk-UA" sz="1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Альпина</a:t>
            </a:r>
            <a:r>
              <a:rPr lang="uk-UA" sz="1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uk-UA" sz="1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Паблишер</a:t>
            </a:r>
            <a:r>
              <a:rPr lang="uk-UA" sz="1200" dirty="0">
                <a:latin typeface="Times New Roman" panose="02020603050405020304" pitchFamily="18" charset="0"/>
                <a:ea typeface="Calibri" panose="020F0502020204030204" pitchFamily="34" charset="0"/>
              </a:rPr>
              <a:t>, 2012. 200с.</a:t>
            </a:r>
            <a:endParaRPr lang="uk-UA" sz="1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+mj-lt"/>
              <a:buAutoNum type="arabicPeriod"/>
              <a:tabLst>
                <a:tab pos="571500" algn="l"/>
                <a:tab pos="685800" algn="l"/>
                <a:tab pos="800100" algn="l"/>
              </a:tabLst>
            </a:pPr>
            <a:r>
              <a:rPr lang="uk-UA" sz="1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Коннолли</a:t>
            </a:r>
            <a:r>
              <a:rPr lang="uk-UA" sz="1200" dirty="0">
                <a:latin typeface="Times New Roman" panose="02020603050405020304" pitchFamily="18" charset="0"/>
                <a:ea typeface="Calibri" panose="020F0502020204030204" pitchFamily="34" charset="0"/>
              </a:rPr>
              <a:t> К. Б. Покупка и </a:t>
            </a:r>
            <a:r>
              <a:rPr lang="uk-UA" sz="1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продажа</a:t>
            </a:r>
            <a:r>
              <a:rPr lang="uk-UA" sz="1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uk-UA" sz="1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волатильности</a:t>
            </a:r>
            <a:r>
              <a:rPr lang="uk-UA" sz="1200" dirty="0">
                <a:latin typeface="Times New Roman" panose="02020603050405020304" pitchFamily="18" charset="0"/>
                <a:ea typeface="Calibri" panose="020F0502020204030204" pitchFamily="34" charset="0"/>
              </a:rPr>
              <a:t>. Москва: ЧК «Атлантика», 2016. 264с.</a:t>
            </a:r>
            <a:endParaRPr lang="uk-UA" sz="1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+mj-lt"/>
              <a:buAutoNum type="arabicPeriod"/>
              <a:tabLst>
                <a:tab pos="571500" algn="l"/>
                <a:tab pos="685800" algn="l"/>
                <a:tab pos="800100" algn="l"/>
              </a:tabLst>
            </a:pPr>
            <a:r>
              <a:rPr lang="uk-UA" sz="1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Эррера</a:t>
            </a:r>
            <a:r>
              <a:rPr lang="uk-UA" sz="1200" dirty="0">
                <a:latin typeface="Times New Roman" panose="02020603050405020304" pitchFamily="18" charset="0"/>
                <a:ea typeface="Calibri" panose="020F0502020204030204" pitchFamily="34" charset="0"/>
              </a:rPr>
              <a:t> С. </a:t>
            </a:r>
            <a:r>
              <a:rPr lang="uk-UA" sz="1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Торговля</a:t>
            </a:r>
            <a:r>
              <a:rPr lang="uk-UA" sz="1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uk-UA" sz="1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фьючерсами</a:t>
            </a:r>
            <a:r>
              <a:rPr lang="uk-UA" sz="1200" dirty="0">
                <a:latin typeface="Times New Roman" panose="02020603050405020304" pitchFamily="18" charset="0"/>
                <a:ea typeface="Calibri" panose="020F0502020204030204" pitchFamily="34" charset="0"/>
              </a:rPr>
              <a:t> и </a:t>
            </a:r>
            <a:r>
              <a:rPr lang="uk-UA" sz="1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опционами</a:t>
            </a:r>
            <a:r>
              <a:rPr lang="uk-UA" sz="1200" dirty="0">
                <a:latin typeface="Times New Roman" panose="02020603050405020304" pitchFamily="18" charset="0"/>
                <a:ea typeface="Calibri" panose="020F0502020204030204" pitchFamily="34" charset="0"/>
              </a:rPr>
              <a:t> на </a:t>
            </a:r>
            <a:r>
              <a:rPr lang="uk-UA" sz="1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рынке</a:t>
            </a:r>
            <a:r>
              <a:rPr lang="uk-UA" sz="1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uk-UA" sz="1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энергоносителей</a:t>
            </a:r>
            <a:r>
              <a:rPr lang="uk-UA" sz="1200" dirty="0">
                <a:latin typeface="Times New Roman" panose="02020603050405020304" pitchFamily="18" charset="0"/>
                <a:ea typeface="Calibri" panose="020F0502020204030204" pitchFamily="34" charset="0"/>
              </a:rPr>
              <a:t>. Москва: ЗАО «</a:t>
            </a:r>
            <a:r>
              <a:rPr lang="uk-UA" sz="1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Олимп-Бизнес</a:t>
            </a:r>
            <a:r>
              <a:rPr lang="uk-UA" sz="1200" dirty="0">
                <a:latin typeface="Times New Roman" panose="02020603050405020304" pitchFamily="18" charset="0"/>
                <a:ea typeface="Calibri" panose="020F0502020204030204" pitchFamily="34" charset="0"/>
              </a:rPr>
              <a:t>», 2013. 304с.</a:t>
            </a:r>
            <a:endParaRPr lang="uk-UA" sz="1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+mj-lt"/>
              <a:buAutoNum type="arabicPeriod"/>
              <a:tabLst>
                <a:tab pos="571500" algn="l"/>
                <a:tab pos="685800" algn="l"/>
                <a:tab pos="800100" algn="l"/>
              </a:tabLst>
            </a:pPr>
            <a:r>
              <a:rPr lang="uk-UA" sz="1200" dirty="0">
                <a:latin typeface="Times New Roman" panose="02020603050405020304" pitchFamily="18" charset="0"/>
                <a:ea typeface="Calibri" panose="020F0502020204030204" pitchFamily="34" charset="0"/>
              </a:rPr>
              <a:t>Навчальний курс з використання товарних ф’ючерсів. Київ: </a:t>
            </a:r>
            <a:r>
              <a:rPr lang="uk-UA" sz="1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Кемонікс</a:t>
            </a:r>
            <a:r>
              <a:rPr lang="uk-UA" sz="1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uk-UA" sz="1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Інтереншинал</a:t>
            </a:r>
            <a:r>
              <a:rPr lang="uk-UA" sz="1200" dirty="0">
                <a:latin typeface="Times New Roman" panose="02020603050405020304" pitchFamily="18" charset="0"/>
                <a:ea typeface="Calibri" panose="020F0502020204030204" pitchFamily="34" charset="0"/>
              </a:rPr>
              <a:t>, 1996. 450с.</a:t>
            </a:r>
            <a:endParaRPr lang="uk-UA" sz="1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+mj-lt"/>
              <a:buAutoNum type="arabicPeriod"/>
              <a:tabLst>
                <a:tab pos="571500" algn="l"/>
                <a:tab pos="685800" algn="l"/>
                <a:tab pos="800100" algn="l"/>
              </a:tabLst>
            </a:pPr>
            <a:r>
              <a:rPr lang="uk-UA" sz="1200" dirty="0">
                <a:latin typeface="Times New Roman" panose="02020603050405020304" pitchFamily="18" charset="0"/>
                <a:ea typeface="Calibri" panose="020F0502020204030204" pitchFamily="34" charset="0"/>
              </a:rPr>
              <a:t>СМЕ </a:t>
            </a:r>
            <a:r>
              <a:rPr lang="uk-UA" sz="1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Group</a:t>
            </a:r>
            <a:r>
              <a:rPr lang="uk-UA" sz="1200" dirty="0">
                <a:latin typeface="Times New Roman" panose="02020603050405020304" pitchFamily="18" charset="0"/>
                <a:ea typeface="Calibri" panose="020F0502020204030204" pitchFamily="34" charset="0"/>
              </a:rPr>
              <a:t>. Управління ціновими ризиками. </a:t>
            </a:r>
            <a:r>
              <a:rPr lang="uk-UA" sz="1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Kиїв</a:t>
            </a:r>
            <a:r>
              <a:rPr lang="uk-UA" sz="1200" dirty="0">
                <a:latin typeface="Times New Roman" panose="02020603050405020304" pitchFamily="18" charset="0"/>
                <a:ea typeface="Calibri" panose="020F0502020204030204" pitchFamily="34" charset="0"/>
              </a:rPr>
              <a:t>: USAID, 2012. 232с</a:t>
            </a:r>
            <a:r>
              <a:rPr lang="uk-UA" sz="1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r>
              <a:rPr lang="uk-UA" sz="1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uk-UA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Прямокутник 2"/>
          <p:cNvSpPr/>
          <p:nvPr/>
        </p:nvSpPr>
        <p:spPr>
          <a:xfrm>
            <a:off x="3054620" y="622008"/>
            <a:ext cx="5430910" cy="507831"/>
          </a:xfrm>
          <a:prstGeom prst="rect">
            <a:avLst/>
          </a:prstGeom>
          <a:solidFill>
            <a:schemeClr val="accent2"/>
          </a:solidFill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Список використаних те рекомендованих джерел:</a:t>
            </a:r>
            <a:endParaRPr lang="uk-UA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2299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кутник 2"/>
          <p:cNvSpPr/>
          <p:nvPr/>
        </p:nvSpPr>
        <p:spPr>
          <a:xfrm>
            <a:off x="1077363" y="2589291"/>
            <a:ext cx="1069214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600" dirty="0" smtClean="0">
                <a:solidFill>
                  <a:srgbClr val="333333"/>
                </a:solidFill>
                <a:latin typeface="Roboto"/>
              </a:rPr>
              <a:t>Зміст</a:t>
            </a:r>
            <a:endParaRPr lang="uk-UA" sz="3600" dirty="0">
              <a:solidFill>
                <a:srgbClr val="333333"/>
              </a:solidFill>
              <a:latin typeface="Roboto"/>
            </a:endParaRPr>
          </a:p>
          <a:p>
            <a:r>
              <a:rPr lang="uk-UA" sz="3600" dirty="0">
                <a:solidFill>
                  <a:srgbClr val="333333"/>
                </a:solidFill>
                <a:latin typeface="Open Sans"/>
              </a:rPr>
              <a:t>8.1. Особливості формування ціни опціонів.</a:t>
            </a:r>
          </a:p>
          <a:p>
            <a:r>
              <a:rPr lang="uk-UA" sz="3600" dirty="0">
                <a:solidFill>
                  <a:srgbClr val="333333"/>
                </a:solidFill>
                <a:latin typeface="Open Sans"/>
              </a:rPr>
              <a:t>8.2. Внутрішня вартість опціонів.</a:t>
            </a:r>
          </a:p>
          <a:p>
            <a:r>
              <a:rPr lang="uk-UA" sz="3600" dirty="0">
                <a:solidFill>
                  <a:srgbClr val="333333"/>
                </a:solidFill>
                <a:latin typeface="Open Sans"/>
              </a:rPr>
              <a:t>8.3. Тимчасова вартість опціонів.</a:t>
            </a:r>
            <a:endParaRPr lang="uk-UA" sz="3600" b="0" i="0" dirty="0">
              <a:solidFill>
                <a:srgbClr val="333333"/>
              </a:solidFill>
              <a:effectLst/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1920127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кутник 4"/>
          <p:cNvSpPr/>
          <p:nvPr/>
        </p:nvSpPr>
        <p:spPr>
          <a:xfrm>
            <a:off x="1828800" y="2505608"/>
            <a:ext cx="8075691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dirty="0">
                <a:solidFill>
                  <a:srgbClr val="495057"/>
                </a:solidFill>
                <a:latin typeface="Open Sans"/>
              </a:rPr>
              <a:t>Премія опціону </a:t>
            </a:r>
            <a:r>
              <a:rPr lang="uk-UA" sz="3200" dirty="0" smtClean="0">
                <a:solidFill>
                  <a:srgbClr val="495057"/>
                </a:solidFill>
                <a:latin typeface="Open Sans"/>
              </a:rPr>
              <a:t>виражається вартістю </a:t>
            </a:r>
            <a:r>
              <a:rPr lang="uk-UA" sz="3200" dirty="0">
                <a:solidFill>
                  <a:srgbClr val="495057"/>
                </a:solidFill>
                <a:latin typeface="Open Sans"/>
              </a:rPr>
              <a:t>опціону. </a:t>
            </a:r>
            <a:endParaRPr lang="uk-UA" sz="3200" dirty="0" smtClean="0">
              <a:solidFill>
                <a:srgbClr val="495057"/>
              </a:solidFill>
              <a:latin typeface="Open Sans"/>
            </a:endParaRPr>
          </a:p>
          <a:p>
            <a:r>
              <a:rPr lang="uk-UA" sz="3200" dirty="0" smtClean="0">
                <a:solidFill>
                  <a:srgbClr val="495057"/>
                </a:solidFill>
                <a:latin typeface="Open Sans"/>
              </a:rPr>
              <a:t>Ціноутворення </a:t>
            </a:r>
            <a:r>
              <a:rPr lang="uk-UA" sz="3200" dirty="0">
                <a:solidFill>
                  <a:srgbClr val="495057"/>
                </a:solidFill>
                <a:latin typeface="Open Sans"/>
              </a:rPr>
              <a:t>на ринку опціонів  вказує на те, що премія визначається як функція попиту та пропозиції.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49263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кутник 2"/>
          <p:cNvSpPr/>
          <p:nvPr/>
        </p:nvSpPr>
        <p:spPr>
          <a:xfrm>
            <a:off x="1276539" y="2503873"/>
            <a:ext cx="1036621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u="sng" dirty="0" err="1">
                <a:solidFill>
                  <a:srgbClr val="495057"/>
                </a:solidFill>
                <a:latin typeface="Open Sans"/>
              </a:rPr>
              <a:t>Опціонна</a:t>
            </a:r>
            <a:r>
              <a:rPr lang="ru-RU" sz="2800" b="1" u="sng" dirty="0">
                <a:solidFill>
                  <a:srgbClr val="495057"/>
                </a:solidFill>
                <a:latin typeface="Open Sans"/>
              </a:rPr>
              <a:t> </a:t>
            </a:r>
            <a:r>
              <a:rPr lang="ru-RU" sz="2800" b="1" u="sng" dirty="0" err="1">
                <a:solidFill>
                  <a:srgbClr val="495057"/>
                </a:solidFill>
                <a:latin typeface="Open Sans"/>
              </a:rPr>
              <a:t>премія</a:t>
            </a:r>
            <a:r>
              <a:rPr lang="ru-RU" sz="2800" b="1" u="sng" dirty="0">
                <a:solidFill>
                  <a:srgbClr val="495057"/>
                </a:solidFill>
                <a:latin typeface="Open Sans"/>
              </a:rPr>
              <a:t> - </a:t>
            </a:r>
            <a:r>
              <a:rPr lang="ru-RU" sz="2800" b="1" u="sng" dirty="0" err="1">
                <a:solidFill>
                  <a:srgbClr val="495057"/>
                </a:solidFill>
                <a:latin typeface="Open Sans"/>
              </a:rPr>
              <a:t>це</a:t>
            </a:r>
            <a:r>
              <a:rPr lang="ru-RU" sz="2800" b="1" u="sng" dirty="0">
                <a:solidFill>
                  <a:srgbClr val="495057"/>
                </a:solidFill>
                <a:latin typeface="Open Sans"/>
              </a:rPr>
              <a:t> </a:t>
            </a:r>
            <a:r>
              <a:rPr lang="ru-RU" sz="2800" b="1" u="sng" dirty="0" err="1">
                <a:solidFill>
                  <a:srgbClr val="495057"/>
                </a:solidFill>
                <a:latin typeface="Open Sans"/>
              </a:rPr>
              <a:t>вартість</a:t>
            </a:r>
            <a:r>
              <a:rPr lang="ru-RU" sz="2800" b="1" u="sng" dirty="0">
                <a:solidFill>
                  <a:srgbClr val="495057"/>
                </a:solidFill>
                <a:latin typeface="Open Sans"/>
              </a:rPr>
              <a:t> покупки </a:t>
            </a:r>
            <a:r>
              <a:rPr lang="ru-RU" sz="2800" b="1" u="sng" dirty="0" err="1">
                <a:solidFill>
                  <a:srgbClr val="495057"/>
                </a:solidFill>
                <a:latin typeface="Open Sans"/>
              </a:rPr>
              <a:t>опціону</a:t>
            </a:r>
            <a:r>
              <a:rPr lang="ru-RU" sz="2800" b="1" u="sng" dirty="0">
                <a:solidFill>
                  <a:srgbClr val="495057"/>
                </a:solidFill>
                <a:latin typeface="Open Sans"/>
              </a:rPr>
              <a:t>. </a:t>
            </a:r>
            <a:endParaRPr lang="ru-RU" sz="2800" dirty="0">
              <a:solidFill>
                <a:srgbClr val="495057"/>
              </a:solidFill>
              <a:latin typeface="Open Sans"/>
            </a:endParaRPr>
          </a:p>
          <a:p>
            <a:pPr algn="ctr"/>
            <a:r>
              <a:rPr lang="ru-RU" sz="2800" b="1" u="sng" dirty="0" err="1">
                <a:solidFill>
                  <a:srgbClr val="495057"/>
                </a:solidFill>
                <a:latin typeface="Open Sans"/>
              </a:rPr>
              <a:t>Одночасно</a:t>
            </a:r>
            <a:r>
              <a:rPr lang="ru-RU" sz="2800" b="1" u="sng" dirty="0">
                <a:solidFill>
                  <a:srgbClr val="495057"/>
                </a:solidFill>
                <a:latin typeface="Open Sans"/>
              </a:rPr>
              <a:t> є максимальною </a:t>
            </a:r>
            <a:r>
              <a:rPr lang="ru-RU" sz="2800" b="1" u="sng" dirty="0" err="1">
                <a:solidFill>
                  <a:srgbClr val="495057"/>
                </a:solidFill>
                <a:latin typeface="Open Sans"/>
              </a:rPr>
              <a:t>втратою</a:t>
            </a:r>
            <a:r>
              <a:rPr lang="ru-RU" sz="2800" b="1" u="sng" dirty="0">
                <a:solidFill>
                  <a:srgbClr val="495057"/>
                </a:solidFill>
                <a:latin typeface="Open Sans"/>
              </a:rPr>
              <a:t> для </a:t>
            </a:r>
            <a:r>
              <a:rPr lang="ru-RU" sz="2800" b="1" u="sng" dirty="0" err="1">
                <a:solidFill>
                  <a:srgbClr val="495057"/>
                </a:solidFill>
                <a:latin typeface="Open Sans"/>
              </a:rPr>
              <a:t>покупця</a:t>
            </a:r>
            <a:r>
              <a:rPr lang="ru-RU" sz="2800" b="1" u="sng" dirty="0">
                <a:solidFill>
                  <a:srgbClr val="495057"/>
                </a:solidFill>
                <a:latin typeface="Open Sans"/>
              </a:rPr>
              <a:t> і </a:t>
            </a:r>
            <a:r>
              <a:rPr lang="ru-RU" sz="2800" b="1" u="sng" dirty="0" err="1">
                <a:solidFill>
                  <a:srgbClr val="495057"/>
                </a:solidFill>
                <a:latin typeface="Open Sans"/>
              </a:rPr>
              <a:t>максимальним</a:t>
            </a:r>
            <a:r>
              <a:rPr lang="ru-RU" sz="2800" b="1" u="sng" dirty="0">
                <a:solidFill>
                  <a:srgbClr val="495057"/>
                </a:solidFill>
                <a:latin typeface="Open Sans"/>
              </a:rPr>
              <a:t> </a:t>
            </a:r>
            <a:r>
              <a:rPr lang="ru-RU" sz="2800" b="1" u="sng" dirty="0" err="1">
                <a:solidFill>
                  <a:srgbClr val="495057"/>
                </a:solidFill>
                <a:latin typeface="Open Sans"/>
              </a:rPr>
              <a:t>прибутком</a:t>
            </a:r>
            <a:r>
              <a:rPr lang="ru-RU" sz="2800" b="1" u="sng" dirty="0">
                <a:solidFill>
                  <a:srgbClr val="495057"/>
                </a:solidFill>
                <a:latin typeface="Open Sans"/>
              </a:rPr>
              <a:t> для </a:t>
            </a:r>
            <a:r>
              <a:rPr lang="ru-RU" sz="2800" b="1" u="sng" dirty="0" err="1">
                <a:solidFill>
                  <a:srgbClr val="495057"/>
                </a:solidFill>
                <a:latin typeface="Open Sans"/>
              </a:rPr>
              <a:t>продавця</a:t>
            </a:r>
            <a:r>
              <a:rPr lang="ru-RU" sz="2800" b="1" u="sng" dirty="0">
                <a:solidFill>
                  <a:srgbClr val="495057"/>
                </a:solidFill>
                <a:latin typeface="Open Sans"/>
              </a:rPr>
              <a:t> </a:t>
            </a:r>
            <a:r>
              <a:rPr lang="ru-RU" sz="2800" b="1" u="sng" dirty="0" err="1">
                <a:solidFill>
                  <a:srgbClr val="495057"/>
                </a:solidFill>
                <a:latin typeface="Open Sans"/>
              </a:rPr>
              <a:t>опціону</a:t>
            </a:r>
            <a:r>
              <a:rPr lang="ru-RU" sz="2800" b="1" u="sng" dirty="0">
                <a:solidFill>
                  <a:srgbClr val="495057"/>
                </a:solidFill>
                <a:latin typeface="Open Sans"/>
              </a:rPr>
              <a:t>.</a:t>
            </a:r>
            <a:endParaRPr lang="ru-RU" sz="2800" dirty="0">
              <a:solidFill>
                <a:srgbClr val="495057"/>
              </a:solidFill>
              <a:latin typeface="Open Sans"/>
            </a:endParaRPr>
          </a:p>
          <a:p>
            <a:r>
              <a:rPr lang="ru-RU" sz="2800" dirty="0">
                <a:solidFill>
                  <a:srgbClr val="495057"/>
                </a:solidFill>
                <a:latin typeface="Open Sans"/>
              </a:rPr>
              <a:t/>
            </a:r>
            <a:br>
              <a:rPr lang="ru-RU" sz="2800" dirty="0">
                <a:solidFill>
                  <a:srgbClr val="495057"/>
                </a:solidFill>
                <a:latin typeface="Open Sans"/>
              </a:rPr>
            </a:br>
            <a:endParaRPr lang="ru-RU" sz="2800" dirty="0">
              <a:solidFill>
                <a:srgbClr val="495057"/>
              </a:solidFill>
              <a:latin typeface="Open Sans"/>
            </a:endParaRPr>
          </a:p>
          <a:p>
            <a:pPr algn="ctr"/>
            <a:r>
              <a:rPr lang="ru-RU" sz="2800" b="1" u="sng" dirty="0" err="1">
                <a:solidFill>
                  <a:srgbClr val="495057"/>
                </a:solidFill>
                <a:latin typeface="Open Sans"/>
              </a:rPr>
              <a:t>Опціонна</a:t>
            </a:r>
            <a:r>
              <a:rPr lang="ru-RU" sz="2800" b="1" u="sng" dirty="0">
                <a:solidFill>
                  <a:srgbClr val="495057"/>
                </a:solidFill>
                <a:latin typeface="Open Sans"/>
              </a:rPr>
              <a:t> </a:t>
            </a:r>
            <a:r>
              <a:rPr lang="ru-RU" sz="2800" b="1" u="sng" dirty="0" err="1">
                <a:solidFill>
                  <a:srgbClr val="495057"/>
                </a:solidFill>
                <a:latin typeface="Open Sans"/>
              </a:rPr>
              <a:t>премія</a:t>
            </a:r>
            <a:r>
              <a:rPr lang="ru-RU" sz="2800" b="1" u="sng" dirty="0">
                <a:solidFill>
                  <a:srgbClr val="495057"/>
                </a:solidFill>
                <a:latin typeface="Open Sans"/>
              </a:rPr>
              <a:t> = </a:t>
            </a:r>
            <a:r>
              <a:rPr lang="ru-RU" sz="2800" b="1" u="sng" dirty="0" err="1">
                <a:solidFill>
                  <a:srgbClr val="495057"/>
                </a:solidFill>
                <a:latin typeface="Open Sans"/>
              </a:rPr>
              <a:t>внутрішня</a:t>
            </a:r>
            <a:r>
              <a:rPr lang="ru-RU" sz="2800" b="1" u="sng" dirty="0">
                <a:solidFill>
                  <a:srgbClr val="495057"/>
                </a:solidFill>
                <a:latin typeface="Open Sans"/>
              </a:rPr>
              <a:t> </a:t>
            </a:r>
            <a:r>
              <a:rPr lang="ru-RU" sz="2800" b="1" u="sng" dirty="0" err="1">
                <a:solidFill>
                  <a:srgbClr val="495057"/>
                </a:solidFill>
                <a:latin typeface="Open Sans"/>
              </a:rPr>
              <a:t>вартість</a:t>
            </a:r>
            <a:r>
              <a:rPr lang="ru-RU" sz="2800" b="1" u="sng" dirty="0">
                <a:solidFill>
                  <a:srgbClr val="495057"/>
                </a:solidFill>
                <a:latin typeface="Open Sans"/>
              </a:rPr>
              <a:t> + </a:t>
            </a:r>
            <a:r>
              <a:rPr lang="ru-RU" sz="2800" b="1" u="sng" dirty="0" err="1">
                <a:solidFill>
                  <a:srgbClr val="495057"/>
                </a:solidFill>
                <a:latin typeface="Open Sans"/>
              </a:rPr>
              <a:t>вартість</a:t>
            </a:r>
            <a:r>
              <a:rPr lang="ru-RU" sz="2800" b="1" u="sng" dirty="0">
                <a:solidFill>
                  <a:srgbClr val="495057"/>
                </a:solidFill>
                <a:latin typeface="Open Sans"/>
              </a:rPr>
              <a:t> у </a:t>
            </a:r>
            <a:r>
              <a:rPr lang="ru-RU" sz="2800" b="1" u="sng" dirty="0" err="1">
                <a:solidFill>
                  <a:srgbClr val="495057"/>
                </a:solidFill>
                <a:latin typeface="Open Sans"/>
              </a:rPr>
              <a:t>часі</a:t>
            </a:r>
            <a:r>
              <a:rPr lang="ru-RU" sz="2800" b="1" u="sng" dirty="0">
                <a:solidFill>
                  <a:srgbClr val="495057"/>
                </a:solidFill>
                <a:latin typeface="Open Sans"/>
              </a:rPr>
              <a:t>.</a:t>
            </a:r>
            <a:endParaRPr lang="ru-RU" sz="2800" b="0" i="0" dirty="0">
              <a:solidFill>
                <a:srgbClr val="495057"/>
              </a:solidFill>
              <a:effectLst/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660059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757173520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634140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1149791" y="269588"/>
            <a:ext cx="10076507" cy="6001643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uk-UA" sz="3200" b="1" u="sng" dirty="0">
                <a:solidFill>
                  <a:srgbClr val="495057"/>
                </a:solidFill>
                <a:latin typeface="Open Sans"/>
              </a:rPr>
              <a:t>Опціон пут в грошах</a:t>
            </a:r>
            <a:r>
              <a:rPr lang="uk-UA" sz="3200" dirty="0">
                <a:solidFill>
                  <a:srgbClr val="495057"/>
                </a:solidFill>
                <a:latin typeface="Open Sans"/>
              </a:rPr>
              <a:t> означає, що ціна його виконання вище ціни базового ф'ючерсу.</a:t>
            </a:r>
          </a:p>
          <a:p>
            <a:r>
              <a:rPr lang="uk-UA" sz="3200" b="1" u="sng" dirty="0">
                <a:solidFill>
                  <a:srgbClr val="495057"/>
                </a:solidFill>
                <a:latin typeface="Open Sans"/>
              </a:rPr>
              <a:t>Опціон без грошей</a:t>
            </a:r>
            <a:r>
              <a:rPr lang="uk-UA" sz="3200" dirty="0">
                <a:solidFill>
                  <a:srgbClr val="495057"/>
                </a:solidFill>
                <a:latin typeface="Open Sans"/>
              </a:rPr>
              <a:t> - опціон </a:t>
            </a:r>
            <a:r>
              <a:rPr lang="uk-UA" sz="3200" dirty="0" err="1">
                <a:solidFill>
                  <a:srgbClr val="495057"/>
                </a:solidFill>
                <a:latin typeface="Open Sans"/>
              </a:rPr>
              <a:t>колл</a:t>
            </a:r>
            <a:r>
              <a:rPr lang="uk-UA" sz="3200" dirty="0">
                <a:solidFill>
                  <a:srgbClr val="495057"/>
                </a:solidFill>
                <a:latin typeface="Open Sans"/>
              </a:rPr>
              <a:t> вважається опціоном </a:t>
            </a:r>
            <a:r>
              <a:rPr lang="uk-UA" sz="3200" dirty="0" smtClean="0">
                <a:solidFill>
                  <a:srgbClr val="495057"/>
                </a:solidFill>
                <a:latin typeface="Open Sans"/>
              </a:rPr>
              <a:t>без</a:t>
            </a:r>
            <a:r>
              <a:rPr lang="uk-UA" sz="3200" dirty="0">
                <a:solidFill>
                  <a:srgbClr val="495057"/>
                </a:solidFill>
                <a:latin typeface="Open Sans"/>
              </a:rPr>
              <a:t> грошей, якщо ціна виконання опціону в даний час вище ціни базового ф'ючерсу. Опціон пут вважається без грошей, якщо ціна його виконання нижча за ціну базового ф'ючерсу. опціони без грошей не мають внутрішньої вартості.</a:t>
            </a:r>
          </a:p>
          <a:p>
            <a:r>
              <a:rPr lang="uk-UA" sz="3200" b="1" u="sng" dirty="0">
                <a:solidFill>
                  <a:srgbClr val="495057"/>
                </a:solidFill>
                <a:latin typeface="Open Sans"/>
              </a:rPr>
              <a:t>Опціон при своїх</a:t>
            </a:r>
            <a:r>
              <a:rPr lang="uk-UA" sz="3200" dirty="0">
                <a:solidFill>
                  <a:srgbClr val="495057"/>
                </a:solidFill>
                <a:latin typeface="Open Sans"/>
              </a:rPr>
              <a:t> - такі опціони пут або </a:t>
            </a:r>
            <a:r>
              <a:rPr lang="uk-UA" sz="3200" dirty="0" err="1">
                <a:solidFill>
                  <a:srgbClr val="495057"/>
                </a:solidFill>
                <a:latin typeface="Open Sans"/>
              </a:rPr>
              <a:t>колл</a:t>
            </a:r>
            <a:r>
              <a:rPr lang="uk-UA" sz="3200" dirty="0">
                <a:solidFill>
                  <a:srgbClr val="495057"/>
                </a:solidFill>
                <a:latin typeface="Open Sans"/>
              </a:rPr>
              <a:t>, ціна виконання яких і ціна базового ф'ючерсу мають рівне або практично рівне значення. Опціони при своїх </a:t>
            </a:r>
            <a:r>
              <a:rPr lang="uk-UA" sz="3200" dirty="0" smtClean="0">
                <a:solidFill>
                  <a:srgbClr val="495057"/>
                </a:solidFill>
                <a:latin typeface="Open Sans"/>
              </a:rPr>
              <a:t>не мають </a:t>
            </a:r>
            <a:r>
              <a:rPr lang="uk-UA" sz="3200" dirty="0">
                <a:solidFill>
                  <a:srgbClr val="495057"/>
                </a:solidFill>
                <a:latin typeface="Open Sans"/>
              </a:rPr>
              <a:t>внутрішньої вартості.</a:t>
            </a:r>
            <a:endParaRPr lang="uk-UA" sz="3200" b="0" i="0" dirty="0">
              <a:solidFill>
                <a:srgbClr val="495057"/>
              </a:solidFill>
              <a:effectLst/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46110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769545" y="404429"/>
            <a:ext cx="10999960" cy="6186309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uk-UA" sz="3600" dirty="0">
                <a:solidFill>
                  <a:srgbClr val="495057"/>
                </a:solidFill>
                <a:latin typeface="Open Sans"/>
              </a:rPr>
              <a:t>Внутрішня вартість опціону - це грошова сума, яка може бути отримана в даний час при виконанні опціону за певною ціною страйк. </a:t>
            </a:r>
          </a:p>
          <a:p>
            <a:r>
              <a:rPr lang="uk-UA" sz="3600" dirty="0">
                <a:solidFill>
                  <a:srgbClr val="495057"/>
                </a:solidFill>
                <a:latin typeface="Open Sans"/>
              </a:rPr>
              <a:t>Внутрішня вартість опціону визначається відношенням страйку опціону до ціни</a:t>
            </a:r>
          </a:p>
          <a:p>
            <a:r>
              <a:rPr lang="uk-UA" sz="3600" dirty="0">
                <a:solidFill>
                  <a:srgbClr val="495057"/>
                </a:solidFill>
                <a:latin typeface="Open Sans"/>
              </a:rPr>
              <a:t>базового ф'ючерсу. </a:t>
            </a:r>
          </a:p>
          <a:p>
            <a:r>
              <a:rPr lang="uk-UA" sz="3600" dirty="0">
                <a:solidFill>
                  <a:srgbClr val="495057"/>
                </a:solidFill>
                <a:latin typeface="Open Sans"/>
              </a:rPr>
              <a:t/>
            </a:r>
            <a:br>
              <a:rPr lang="uk-UA" sz="3600" dirty="0">
                <a:solidFill>
                  <a:srgbClr val="495057"/>
                </a:solidFill>
                <a:latin typeface="Open Sans"/>
              </a:rPr>
            </a:br>
            <a:endParaRPr lang="uk-UA" sz="3600" dirty="0">
              <a:solidFill>
                <a:srgbClr val="495057"/>
              </a:solidFill>
              <a:latin typeface="Open Sans"/>
            </a:endParaRPr>
          </a:p>
          <a:p>
            <a:r>
              <a:rPr lang="uk-UA" sz="3600" dirty="0">
                <a:solidFill>
                  <a:srgbClr val="495057"/>
                </a:solidFill>
                <a:latin typeface="Open Sans"/>
              </a:rPr>
              <a:t>Опціон має внутрішню вартість тільки в тому випадку, якщо в даний момент його опціон є вигідним.</a:t>
            </a:r>
            <a:endParaRPr lang="uk-UA" sz="3600" b="0" i="0" dirty="0">
              <a:solidFill>
                <a:srgbClr val="495057"/>
              </a:solidFill>
              <a:effectLst/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6764316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кутник 2"/>
          <p:cNvSpPr/>
          <p:nvPr/>
        </p:nvSpPr>
        <p:spPr>
          <a:xfrm>
            <a:off x="570369" y="234336"/>
            <a:ext cx="10701196" cy="6555641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uk-UA" sz="2800" b="1" u="sng" dirty="0">
                <a:solidFill>
                  <a:srgbClr val="495057"/>
                </a:solidFill>
                <a:latin typeface="Open Sans"/>
              </a:rPr>
              <a:t>У опціону </a:t>
            </a:r>
            <a:r>
              <a:rPr lang="uk-UA" sz="2800" b="1" u="sng" dirty="0" err="1">
                <a:solidFill>
                  <a:srgbClr val="495057"/>
                </a:solidFill>
                <a:latin typeface="Open Sans"/>
              </a:rPr>
              <a:t>колл</a:t>
            </a:r>
            <a:r>
              <a:rPr lang="uk-UA" sz="2800" b="1" u="sng" dirty="0">
                <a:solidFill>
                  <a:srgbClr val="495057"/>
                </a:solidFill>
                <a:latin typeface="Open Sans"/>
              </a:rPr>
              <a:t> внутрішня вартість є тільки в тому випадку, якщо ціна його виконання нижче ф'ючерсної ціни.</a:t>
            </a:r>
            <a:endParaRPr lang="uk-UA" sz="2800" dirty="0">
              <a:solidFill>
                <a:srgbClr val="495057"/>
              </a:solidFill>
              <a:latin typeface="Open Sans"/>
            </a:endParaRPr>
          </a:p>
          <a:p>
            <a:pPr algn="ctr"/>
            <a:r>
              <a:rPr lang="uk-UA" sz="2800" b="1" u="sng" dirty="0">
                <a:solidFill>
                  <a:srgbClr val="495057"/>
                </a:solidFill>
                <a:latin typeface="Open Sans"/>
              </a:rPr>
              <a:t>Наприклад, якщо у опціону </a:t>
            </a:r>
            <a:r>
              <a:rPr lang="uk-UA" sz="2800" b="1" u="sng" dirty="0" err="1">
                <a:solidFill>
                  <a:srgbClr val="495057"/>
                </a:solidFill>
                <a:latin typeface="Open Sans"/>
              </a:rPr>
              <a:t>колл</a:t>
            </a:r>
            <a:r>
              <a:rPr lang="uk-UA" sz="2800" b="1" u="sng" dirty="0">
                <a:solidFill>
                  <a:srgbClr val="495057"/>
                </a:solidFill>
                <a:latin typeface="Open Sans"/>
              </a:rPr>
              <a:t> по ф'ючерсу на сою ціна виконання становить $ 8,00, а базова ф'ючерсна ціна становить $ 8,50, то внутрішня вартість опціону </a:t>
            </a:r>
            <a:r>
              <a:rPr lang="uk-UA" sz="2800" b="1" u="sng" dirty="0" err="1">
                <a:solidFill>
                  <a:srgbClr val="495057"/>
                </a:solidFill>
                <a:latin typeface="Open Sans"/>
              </a:rPr>
              <a:t>колл</a:t>
            </a:r>
            <a:endParaRPr lang="uk-UA" sz="2800" dirty="0">
              <a:solidFill>
                <a:srgbClr val="495057"/>
              </a:solidFill>
              <a:latin typeface="Open Sans"/>
            </a:endParaRPr>
          </a:p>
          <a:p>
            <a:pPr algn="ctr"/>
            <a:r>
              <a:rPr lang="uk-UA" sz="2800" b="1" u="sng" dirty="0">
                <a:solidFill>
                  <a:srgbClr val="495057"/>
                </a:solidFill>
                <a:latin typeface="Open Sans"/>
              </a:rPr>
              <a:t>складе 50 центів. </a:t>
            </a:r>
            <a:endParaRPr lang="uk-UA" sz="2800" b="1" u="sng" dirty="0" smtClean="0">
              <a:solidFill>
                <a:srgbClr val="495057"/>
              </a:solidFill>
              <a:latin typeface="Open Sans"/>
            </a:endParaRPr>
          </a:p>
          <a:p>
            <a:pPr algn="ctr"/>
            <a:endParaRPr lang="uk-UA" sz="2800" b="1" u="sng" dirty="0">
              <a:solidFill>
                <a:srgbClr val="495057"/>
              </a:solidFill>
              <a:latin typeface="Open Sans"/>
            </a:endParaRPr>
          </a:p>
          <a:p>
            <a:pPr algn="ctr"/>
            <a:endParaRPr lang="uk-UA" sz="2800" dirty="0">
              <a:solidFill>
                <a:srgbClr val="495057"/>
              </a:solidFill>
              <a:latin typeface="Open Sans"/>
            </a:endParaRPr>
          </a:p>
          <a:p>
            <a:pPr algn="ctr"/>
            <a:r>
              <a:rPr lang="uk-UA" sz="2800" b="1" u="sng" dirty="0">
                <a:solidFill>
                  <a:srgbClr val="495057"/>
                </a:solidFill>
                <a:latin typeface="Open Sans"/>
              </a:rPr>
              <a:t>У опціону пут є внутрішня вартість тільки в тому випадку, якщо його ціна виконання вище ф'ючерсної ціни. </a:t>
            </a:r>
            <a:endParaRPr lang="uk-UA" sz="2800" dirty="0">
              <a:solidFill>
                <a:srgbClr val="495057"/>
              </a:solidFill>
              <a:latin typeface="Open Sans"/>
            </a:endParaRPr>
          </a:p>
          <a:p>
            <a:pPr algn="ctr"/>
            <a:r>
              <a:rPr lang="uk-UA" sz="2800" b="1" u="sng" dirty="0">
                <a:solidFill>
                  <a:srgbClr val="495057"/>
                </a:solidFill>
                <a:latin typeface="Open Sans"/>
              </a:rPr>
              <a:t>Наприклад, якщо у опціону пут за ф'ючерсом на зерно ціна виконання дорівнює $ 4,60, а ціна базового ф'ючерсу становить $ 4,30, то внутрішня вартість опціону</a:t>
            </a:r>
            <a:endParaRPr lang="uk-UA" sz="2800" dirty="0">
              <a:solidFill>
                <a:srgbClr val="495057"/>
              </a:solidFill>
              <a:latin typeface="Open Sans"/>
            </a:endParaRPr>
          </a:p>
          <a:p>
            <a:pPr algn="ctr"/>
            <a:r>
              <a:rPr lang="uk-UA" sz="2800" b="1" u="sng" dirty="0">
                <a:solidFill>
                  <a:srgbClr val="495057"/>
                </a:solidFill>
                <a:latin typeface="Open Sans"/>
              </a:rPr>
              <a:t>пут складе 30 центів.</a:t>
            </a:r>
            <a:endParaRPr lang="uk-UA" sz="2800" b="0" i="0" dirty="0">
              <a:solidFill>
                <a:srgbClr val="495057"/>
              </a:solidFill>
              <a:effectLst/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41610517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1543061" y="1536317"/>
            <a:ext cx="10266630" cy="3046988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 algn="ctr"/>
            <a:r>
              <a:rPr lang="uk-UA" sz="3200" b="1" dirty="0">
                <a:solidFill>
                  <a:srgbClr val="002EB8"/>
                </a:solidFill>
                <a:latin typeface="Open Sans"/>
              </a:rPr>
              <a:t>У</a:t>
            </a:r>
            <a:r>
              <a:rPr lang="uk-UA" sz="3200" b="1" u="sng" dirty="0">
                <a:solidFill>
                  <a:srgbClr val="002EB8"/>
                </a:solidFill>
                <a:latin typeface="Open Sans"/>
              </a:rPr>
              <a:t>мова наявності внутрішньої вартості </a:t>
            </a:r>
            <a:r>
              <a:rPr lang="uk-UA" sz="3200" b="1" u="sng" dirty="0" smtClean="0">
                <a:solidFill>
                  <a:srgbClr val="002EB8"/>
                </a:solidFill>
                <a:latin typeface="Open Sans"/>
              </a:rPr>
              <a:t>опціону</a:t>
            </a:r>
          </a:p>
          <a:p>
            <a:pPr algn="ctr"/>
            <a:endParaRPr lang="uk-UA" sz="3200" dirty="0">
              <a:solidFill>
                <a:srgbClr val="495057"/>
              </a:solidFill>
              <a:latin typeface="Open Sans"/>
            </a:endParaRPr>
          </a:p>
          <a:p>
            <a:pPr algn="ctr"/>
            <a:r>
              <a:rPr lang="uk-UA" sz="3200" b="1" dirty="0">
                <a:solidFill>
                  <a:srgbClr val="002EB8"/>
                </a:solidFill>
                <a:latin typeface="Open Sans"/>
              </a:rPr>
              <a:t>Опціон </a:t>
            </a:r>
            <a:r>
              <a:rPr lang="uk-UA" sz="3200" b="1" dirty="0" err="1">
                <a:solidFill>
                  <a:srgbClr val="002EB8"/>
                </a:solidFill>
                <a:latin typeface="Open Sans"/>
              </a:rPr>
              <a:t>колл</a:t>
            </a:r>
            <a:r>
              <a:rPr lang="uk-UA" sz="3200" b="1" dirty="0">
                <a:solidFill>
                  <a:srgbClr val="002EB8"/>
                </a:solidFill>
                <a:latin typeface="Open Sans"/>
              </a:rPr>
              <a:t>: Ціна виконання &lt;Базова ф'ючерсна ціна</a:t>
            </a:r>
            <a:endParaRPr lang="uk-UA" sz="3200" dirty="0">
              <a:solidFill>
                <a:srgbClr val="495057"/>
              </a:solidFill>
              <a:latin typeface="Open Sans"/>
            </a:endParaRPr>
          </a:p>
          <a:p>
            <a:pPr algn="ctr"/>
            <a:r>
              <a:rPr lang="uk-UA" sz="3200" b="1" dirty="0">
                <a:solidFill>
                  <a:srgbClr val="002EB8"/>
                </a:solidFill>
                <a:latin typeface="Open Sans"/>
              </a:rPr>
              <a:t>Опціон пут: Ціна виконання&gt; Базова ф'ючерсна ціна</a:t>
            </a:r>
            <a:endParaRPr lang="uk-UA" sz="3200" b="0" i="0" dirty="0">
              <a:solidFill>
                <a:srgbClr val="495057"/>
              </a:solidFill>
              <a:effectLst/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1943603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Зал засідань">
  <a:themeElements>
    <a:clrScheme name="Зал засідань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Зал засідань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Зал засідань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302</TotalTime>
  <Words>230</Words>
  <Application>Microsoft Office PowerPoint</Application>
  <PresentationFormat>Широкий екран</PresentationFormat>
  <Paragraphs>82</Paragraphs>
  <Slides>17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17</vt:i4>
      </vt:variant>
    </vt:vector>
  </HeadingPairs>
  <TitlesOfParts>
    <vt:vector size="25" baseType="lpstr">
      <vt:lpstr>Arial</vt:lpstr>
      <vt:lpstr>Calibri</vt:lpstr>
      <vt:lpstr>Century Gothic</vt:lpstr>
      <vt:lpstr>Open Sans</vt:lpstr>
      <vt:lpstr>Roboto</vt:lpstr>
      <vt:lpstr>Times New Roman</vt:lpstr>
      <vt:lpstr>Wingdings 3</vt:lpstr>
      <vt:lpstr>Зал засідань</vt:lpstr>
      <vt:lpstr>Сільськогосподарське хеджування  курс лекцій Лекція 8. Опціонні премії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Сільськогосподарське хеджування  курс лекцій Лекція 1. Біржовий ринок товарних деривативів</dc:title>
  <dc:creator>Користувач Windows</dc:creator>
  <cp:lastModifiedBy>Користувач Windows</cp:lastModifiedBy>
  <cp:revision>21</cp:revision>
  <dcterms:created xsi:type="dcterms:W3CDTF">2021-01-23T06:04:21Z</dcterms:created>
  <dcterms:modified xsi:type="dcterms:W3CDTF">2022-09-13T14:31:41Z</dcterms:modified>
</cp:coreProperties>
</file>