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0" r:id="rId4"/>
    <p:sldId id="277" r:id="rId5"/>
    <p:sldId id="287" r:id="rId6"/>
    <p:sldId id="284" r:id="rId7"/>
    <p:sldId id="286" r:id="rId8"/>
    <p:sldId id="281" r:id="rId9"/>
    <p:sldId id="285" r:id="rId10"/>
    <p:sldId id="291" r:id="rId11"/>
    <p:sldId id="283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E77DCF-E05F-4484-AB89-72BB8534FE41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333F405-B878-4A09-95FF-5B5A8E0450B2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latin typeface="Open Sans"/>
            </a:rPr>
            <a:t>Час до експірації контракту.</a:t>
          </a:r>
          <a:endParaRPr lang="uk-UA" dirty="0">
            <a:solidFill>
              <a:srgbClr val="FFFF00"/>
            </a:solidFill>
          </a:endParaRPr>
        </a:p>
      </dgm:t>
    </dgm:pt>
    <dgm:pt modelId="{1BC5D9E6-1D19-4AA4-AB6B-3CD9F309B88D}" type="parTrans" cxnId="{5FC1AF21-61EA-4A34-A5F9-E7763DB05E9F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8E8FD0B7-8B1C-4661-B567-7E1998878008}" type="sibTrans" cxnId="{5FC1AF21-61EA-4A34-A5F9-E7763DB05E9F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08AF1512-E70B-4F74-B5EB-5D3F91E2980E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latin typeface="Open Sans"/>
            </a:rPr>
            <a:t>Процентна ставка.</a:t>
          </a:r>
          <a:endParaRPr lang="uk-UA" dirty="0">
            <a:solidFill>
              <a:srgbClr val="FFFF00"/>
            </a:solidFill>
          </a:endParaRPr>
        </a:p>
      </dgm:t>
    </dgm:pt>
    <dgm:pt modelId="{7AD45200-3393-4510-AAFF-ACF28BA58719}" type="parTrans" cxnId="{0238DD7E-4F43-4264-B23E-5D3E8F69615E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283107E8-02E3-42A1-807B-7CE599810120}" type="sibTrans" cxnId="{0238DD7E-4F43-4264-B23E-5D3E8F69615E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216D7AD5-8D43-4F25-84B6-A02A5946C2D2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latin typeface="Open Sans"/>
            </a:rPr>
            <a:t>Ціна виконання. </a:t>
          </a:r>
          <a:endParaRPr lang="uk-UA" dirty="0">
            <a:solidFill>
              <a:srgbClr val="FFFF00"/>
            </a:solidFill>
          </a:endParaRPr>
        </a:p>
      </dgm:t>
    </dgm:pt>
    <dgm:pt modelId="{EFA40268-D0A0-4616-9D0A-022683E6BAF0}" type="parTrans" cxnId="{EA80E060-2029-4A54-A618-804707D773A4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87AB01B6-8172-4F7C-BFD6-CFB60CC4C5EA}" type="sibTrans" cxnId="{EA80E060-2029-4A54-A618-804707D773A4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766213C0-62EB-492E-B9F8-21E0D098590E}">
      <dgm:prSet phldrT="[Текст]"/>
      <dgm:spPr/>
      <dgm:t>
        <a:bodyPr/>
        <a:lstStyle/>
        <a:p>
          <a:r>
            <a:rPr lang="uk-UA" b="1" dirty="0" err="1" smtClean="0">
              <a:solidFill>
                <a:srgbClr val="FFFF00"/>
              </a:solidFill>
              <a:latin typeface="Open Sans"/>
            </a:rPr>
            <a:t>Волатильність</a:t>
          </a:r>
          <a:r>
            <a:rPr lang="uk-UA" b="1" dirty="0" smtClean="0">
              <a:solidFill>
                <a:srgbClr val="FFFF00"/>
              </a:solidFill>
              <a:latin typeface="Open Sans"/>
            </a:rPr>
            <a:t>.</a:t>
          </a:r>
          <a:endParaRPr lang="uk-UA" dirty="0">
            <a:solidFill>
              <a:srgbClr val="FFFF00"/>
            </a:solidFill>
          </a:endParaRPr>
        </a:p>
      </dgm:t>
    </dgm:pt>
    <dgm:pt modelId="{3D886BEB-20DE-41C1-A1A0-A176BE33C27D}" type="parTrans" cxnId="{B1C3B361-9AFE-408D-964C-92D5E7AB2464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9E365B3D-634D-4DAC-A110-CF4BB8911B12}" type="sibTrans" cxnId="{B1C3B361-9AFE-408D-964C-92D5E7AB2464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BD5B061F-0022-4E8F-BCED-BDE054A63F2C}" type="pres">
      <dgm:prSet presAssocID="{30E77DCF-E05F-4484-AB89-72BB8534FE41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AE801B8-4A1F-49E3-A86B-19CF3B6D76F0}" type="pres">
      <dgm:prSet presAssocID="{30E77DCF-E05F-4484-AB89-72BB8534FE41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20BFE3-914E-4470-9583-DC8C7C9D7476}" type="pres">
      <dgm:prSet presAssocID="{30E77DCF-E05F-4484-AB89-72BB8534FE41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B2BC12B-4AD5-44BD-9704-502C4181488C}" type="pres">
      <dgm:prSet presAssocID="{30E77DCF-E05F-4484-AB89-72BB8534FE41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E263AB2-AC68-44AB-98E9-68BE587D6163}" type="pres">
      <dgm:prSet presAssocID="{30E77DCF-E05F-4484-AB89-72BB8534FE41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CD5BFAA-DCD9-419D-A47D-2139E24A63FA}" type="presOf" srcId="{30E77DCF-E05F-4484-AB89-72BB8534FE41}" destId="{BD5B061F-0022-4E8F-BCED-BDE054A63F2C}" srcOrd="0" destOrd="0" presId="urn:microsoft.com/office/officeart/2005/8/layout/pyramid4"/>
    <dgm:cxn modelId="{EA80E060-2029-4A54-A618-804707D773A4}" srcId="{30E77DCF-E05F-4484-AB89-72BB8534FE41}" destId="{216D7AD5-8D43-4F25-84B6-A02A5946C2D2}" srcOrd="2" destOrd="0" parTransId="{EFA40268-D0A0-4616-9D0A-022683E6BAF0}" sibTransId="{87AB01B6-8172-4F7C-BFD6-CFB60CC4C5EA}"/>
    <dgm:cxn modelId="{AA1D46D8-6B74-4AB5-A991-6C902CE28BBF}" type="presOf" srcId="{08AF1512-E70B-4F74-B5EB-5D3F91E2980E}" destId="{F920BFE3-914E-4470-9583-DC8C7C9D7476}" srcOrd="0" destOrd="0" presId="urn:microsoft.com/office/officeart/2005/8/layout/pyramid4"/>
    <dgm:cxn modelId="{B1C3B361-9AFE-408D-964C-92D5E7AB2464}" srcId="{30E77DCF-E05F-4484-AB89-72BB8534FE41}" destId="{766213C0-62EB-492E-B9F8-21E0D098590E}" srcOrd="3" destOrd="0" parTransId="{3D886BEB-20DE-41C1-A1A0-A176BE33C27D}" sibTransId="{9E365B3D-634D-4DAC-A110-CF4BB8911B12}"/>
    <dgm:cxn modelId="{9EF42982-D05A-49C9-8AB2-C654E6A8513E}" type="presOf" srcId="{216D7AD5-8D43-4F25-84B6-A02A5946C2D2}" destId="{FB2BC12B-4AD5-44BD-9704-502C4181488C}" srcOrd="0" destOrd="0" presId="urn:microsoft.com/office/officeart/2005/8/layout/pyramid4"/>
    <dgm:cxn modelId="{5FC1AF21-61EA-4A34-A5F9-E7763DB05E9F}" srcId="{30E77DCF-E05F-4484-AB89-72BB8534FE41}" destId="{6333F405-B878-4A09-95FF-5B5A8E0450B2}" srcOrd="0" destOrd="0" parTransId="{1BC5D9E6-1D19-4AA4-AB6B-3CD9F309B88D}" sibTransId="{8E8FD0B7-8B1C-4661-B567-7E1998878008}"/>
    <dgm:cxn modelId="{FC2AD99A-47B0-4BFA-A322-33725260412D}" type="presOf" srcId="{6333F405-B878-4A09-95FF-5B5A8E0450B2}" destId="{5AE801B8-4A1F-49E3-A86B-19CF3B6D76F0}" srcOrd="0" destOrd="0" presId="urn:microsoft.com/office/officeart/2005/8/layout/pyramid4"/>
    <dgm:cxn modelId="{0238DD7E-4F43-4264-B23E-5D3E8F69615E}" srcId="{30E77DCF-E05F-4484-AB89-72BB8534FE41}" destId="{08AF1512-E70B-4F74-B5EB-5D3F91E2980E}" srcOrd="1" destOrd="0" parTransId="{7AD45200-3393-4510-AAFF-ACF28BA58719}" sibTransId="{283107E8-02E3-42A1-807B-7CE599810120}"/>
    <dgm:cxn modelId="{B6695BDB-1287-47A8-91E0-1B0C2C314D1B}" type="presOf" srcId="{766213C0-62EB-492E-B9F8-21E0D098590E}" destId="{2E263AB2-AC68-44AB-98E9-68BE587D6163}" srcOrd="0" destOrd="0" presId="urn:microsoft.com/office/officeart/2005/8/layout/pyramid4"/>
    <dgm:cxn modelId="{7B705F5C-2652-4B9E-A8C2-40CAA550149F}" type="presParOf" srcId="{BD5B061F-0022-4E8F-BCED-BDE054A63F2C}" destId="{5AE801B8-4A1F-49E3-A86B-19CF3B6D76F0}" srcOrd="0" destOrd="0" presId="urn:microsoft.com/office/officeart/2005/8/layout/pyramid4"/>
    <dgm:cxn modelId="{20E3EB56-7B4D-4D8D-AC44-443D588D8319}" type="presParOf" srcId="{BD5B061F-0022-4E8F-BCED-BDE054A63F2C}" destId="{F920BFE3-914E-4470-9583-DC8C7C9D7476}" srcOrd="1" destOrd="0" presId="urn:microsoft.com/office/officeart/2005/8/layout/pyramid4"/>
    <dgm:cxn modelId="{FA424B25-4370-443F-943B-AE6467921E4A}" type="presParOf" srcId="{BD5B061F-0022-4E8F-BCED-BDE054A63F2C}" destId="{FB2BC12B-4AD5-44BD-9704-502C4181488C}" srcOrd="2" destOrd="0" presId="urn:microsoft.com/office/officeart/2005/8/layout/pyramid4"/>
    <dgm:cxn modelId="{7980A8D9-BB54-4545-A627-02A50D61AA9E}" type="presParOf" srcId="{BD5B061F-0022-4E8F-BCED-BDE054A63F2C}" destId="{2E263AB2-AC68-44AB-98E9-68BE587D6163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E801B8-4A1F-49E3-A86B-19CF3B6D76F0}">
      <dsp:nvSpPr>
        <dsp:cNvPr id="0" name=""/>
        <dsp:cNvSpPr/>
      </dsp:nvSpPr>
      <dsp:spPr>
        <a:xfrm>
          <a:off x="2709333" y="0"/>
          <a:ext cx="2709333" cy="270933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FFFF00"/>
              </a:solidFill>
              <a:latin typeface="Open Sans"/>
            </a:rPr>
            <a:t>Час до експірації контракту.</a:t>
          </a:r>
          <a:endParaRPr lang="uk-UA" sz="1200" kern="1200" dirty="0">
            <a:solidFill>
              <a:srgbClr val="FFFF00"/>
            </a:solidFill>
          </a:endParaRPr>
        </a:p>
      </dsp:txBody>
      <dsp:txXfrm>
        <a:off x="3386666" y="1354667"/>
        <a:ext cx="1354667" cy="1354666"/>
      </dsp:txXfrm>
    </dsp:sp>
    <dsp:sp modelId="{F920BFE3-914E-4470-9583-DC8C7C9D7476}">
      <dsp:nvSpPr>
        <dsp:cNvPr id="0" name=""/>
        <dsp:cNvSpPr/>
      </dsp:nvSpPr>
      <dsp:spPr>
        <a:xfrm>
          <a:off x="1354666" y="2709333"/>
          <a:ext cx="2709333" cy="270933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FFFF00"/>
              </a:solidFill>
              <a:latin typeface="Open Sans"/>
            </a:rPr>
            <a:t>Процентна ставка.</a:t>
          </a:r>
          <a:endParaRPr lang="uk-UA" sz="1200" kern="1200" dirty="0">
            <a:solidFill>
              <a:srgbClr val="FFFF00"/>
            </a:solidFill>
          </a:endParaRPr>
        </a:p>
      </dsp:txBody>
      <dsp:txXfrm>
        <a:off x="2031999" y="4064000"/>
        <a:ext cx="1354667" cy="1354666"/>
      </dsp:txXfrm>
    </dsp:sp>
    <dsp:sp modelId="{FB2BC12B-4AD5-44BD-9704-502C4181488C}">
      <dsp:nvSpPr>
        <dsp:cNvPr id="0" name=""/>
        <dsp:cNvSpPr/>
      </dsp:nvSpPr>
      <dsp:spPr>
        <a:xfrm rot="10800000">
          <a:off x="2709333" y="2709333"/>
          <a:ext cx="2709333" cy="270933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FFFF00"/>
              </a:solidFill>
              <a:latin typeface="Open Sans"/>
            </a:rPr>
            <a:t>Ціна виконання. </a:t>
          </a:r>
          <a:endParaRPr lang="uk-UA" sz="1200" kern="1200" dirty="0">
            <a:solidFill>
              <a:srgbClr val="FFFF00"/>
            </a:solidFill>
          </a:endParaRPr>
        </a:p>
      </dsp:txBody>
      <dsp:txXfrm rot="10800000">
        <a:off x="3386666" y="2709333"/>
        <a:ext cx="1354667" cy="1354666"/>
      </dsp:txXfrm>
    </dsp:sp>
    <dsp:sp modelId="{2E263AB2-AC68-44AB-98E9-68BE587D6163}">
      <dsp:nvSpPr>
        <dsp:cNvPr id="0" name=""/>
        <dsp:cNvSpPr/>
      </dsp:nvSpPr>
      <dsp:spPr>
        <a:xfrm>
          <a:off x="4064000" y="2709333"/>
          <a:ext cx="2709333" cy="270933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err="1" smtClean="0">
              <a:solidFill>
                <a:srgbClr val="FFFF00"/>
              </a:solidFill>
              <a:latin typeface="Open Sans"/>
            </a:rPr>
            <a:t>Волатильність</a:t>
          </a:r>
          <a:r>
            <a:rPr lang="uk-UA" sz="1200" b="1" kern="1200" dirty="0" smtClean="0">
              <a:solidFill>
                <a:srgbClr val="FFFF00"/>
              </a:solidFill>
              <a:latin typeface="Open Sans"/>
            </a:rPr>
            <a:t>.</a:t>
          </a:r>
          <a:endParaRPr lang="uk-UA" sz="1200" kern="1200" dirty="0">
            <a:solidFill>
              <a:srgbClr val="FFFF00"/>
            </a:solidFill>
          </a:endParaRPr>
        </a:p>
      </dsp:txBody>
      <dsp:txXfrm>
        <a:off x="4741333" y="4064000"/>
        <a:ext cx="1354667" cy="1354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878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9339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6592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5416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4906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3500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3846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3184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70393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 rtlCol="0">
            <a:normAutofit/>
          </a:bodyPr>
          <a:lstStyle/>
          <a:p>
            <a:pPr lvl="0"/>
            <a:endParaRPr lang="en-GB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BBA1A-7107-4FE3-A39E-43A6D8254FA1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346593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2704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608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882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7792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644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605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13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92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280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2672" y="851026"/>
            <a:ext cx="11090495" cy="3844874"/>
          </a:xfrm>
        </p:spPr>
        <p:txBody>
          <a:bodyPr/>
          <a:lstStyle/>
          <a:p>
            <a:pPr algn="ctr"/>
            <a:r>
              <a:rPr lang="uk-UA" sz="4400" dirty="0" smtClean="0"/>
              <a:t>Сільськогосподарське хеджування </a:t>
            </a:r>
            <a:br>
              <a:rPr lang="uk-UA" sz="4400" dirty="0" smtClean="0"/>
            </a:br>
            <a:r>
              <a:rPr lang="uk-UA" sz="4400" dirty="0" smtClean="0"/>
              <a:t>курс лекцій</a:t>
            </a:r>
            <a:br>
              <a:rPr lang="uk-UA" sz="4400" dirty="0" smtClean="0"/>
            </a:br>
            <a:r>
              <a:rPr lang="uk-UA" sz="4400" dirty="0" smtClean="0"/>
              <a:t>Лекція 9. </a:t>
            </a:r>
            <a:r>
              <a:rPr lang="ru-RU" dirty="0" err="1" smtClean="0"/>
              <a:t>Хеджування</a:t>
            </a:r>
            <a:r>
              <a:rPr lang="ru-RU" dirty="0" smtClean="0"/>
              <a:t> </a:t>
            </a:r>
            <a:r>
              <a:rPr lang="ru-RU" dirty="0" err="1" smtClean="0"/>
              <a:t>с.г</a:t>
            </a:r>
            <a:r>
              <a:rPr lang="ru-RU" dirty="0" smtClean="0"/>
              <a:t>. </a:t>
            </a:r>
            <a:r>
              <a:rPr lang="ru-RU" dirty="0" err="1" smtClean="0"/>
              <a:t>опціонами</a:t>
            </a:r>
            <a:endParaRPr lang="uk-UA" sz="44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Лектор: ЯВОРСЬКА ВАЛЕНТИНА ОЛЕКСАНДРІВНА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</a:rPr>
              <a:t>Доцент кафедри організації підприємництва та біржової діяльності</a:t>
            </a:r>
            <a:endParaRPr lang="uk-U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274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6075" y="552450"/>
            <a:ext cx="6419850" cy="575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605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99176" y="1225689"/>
            <a:ext cx="11823825" cy="5355312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endParaRPr lang="uk-UA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Солодкий М.О., </a:t>
            </a:r>
            <a:r>
              <a:rPr lang="uk-UA" dirty="0" err="1"/>
              <a:t>Резнік</a:t>
            </a:r>
            <a:r>
              <a:rPr lang="uk-UA" dirty="0"/>
              <a:t> Н.П., Яворська В.О. Основи біржової діяльності: </a:t>
            </a:r>
            <a:r>
              <a:rPr lang="uk-UA" dirty="0" err="1"/>
              <a:t>навч</a:t>
            </a:r>
            <a:r>
              <a:rPr lang="uk-UA" dirty="0"/>
              <a:t>. </a:t>
            </a:r>
            <a:r>
              <a:rPr lang="uk-UA" dirty="0" err="1"/>
              <a:t>посіб</a:t>
            </a:r>
            <a:r>
              <a:rPr lang="uk-UA" dirty="0"/>
              <a:t>. Київ: КОМПРИНТ, 2017. 450 с.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Солодкий М.О. Біржовий товарний ринок : </a:t>
            </a:r>
            <a:r>
              <a:rPr lang="uk-UA" dirty="0" err="1"/>
              <a:t>навч</a:t>
            </a:r>
            <a:r>
              <a:rPr lang="uk-UA" dirty="0"/>
              <a:t>. </a:t>
            </a:r>
            <a:r>
              <a:rPr lang="uk-UA" dirty="0" err="1"/>
              <a:t>посіб</a:t>
            </a:r>
            <a:r>
              <a:rPr lang="uk-UA" dirty="0"/>
              <a:t>. Київ: </a:t>
            </a:r>
            <a:r>
              <a:rPr lang="uk-UA" dirty="0" err="1"/>
              <a:t>Компринт</a:t>
            </a:r>
            <a:r>
              <a:rPr lang="uk-UA" dirty="0"/>
              <a:t>, 2017. − 576 с.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Солодкий М.О. Біржовий ринок: </a:t>
            </a:r>
            <a:r>
              <a:rPr lang="uk-UA" dirty="0" err="1"/>
              <a:t>навч</a:t>
            </a:r>
            <a:r>
              <a:rPr lang="uk-UA" dirty="0"/>
              <a:t>. </a:t>
            </a:r>
            <a:r>
              <a:rPr lang="uk-UA" dirty="0" err="1"/>
              <a:t>посіб</a:t>
            </a:r>
            <a:r>
              <a:rPr lang="uk-UA" dirty="0"/>
              <a:t>. </a:t>
            </a:r>
            <a:r>
              <a:rPr lang="uk-UA" dirty="0" err="1"/>
              <a:t>Kиїв</a:t>
            </a:r>
            <a:r>
              <a:rPr lang="uk-UA" dirty="0"/>
              <a:t>: Аграрна освіта, 2012. 565 с.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 err="1"/>
              <a:t>Сохацька</a:t>
            </a:r>
            <a:r>
              <a:rPr lang="uk-UA" dirty="0"/>
              <a:t> О.М. Біржова справа: </a:t>
            </a:r>
            <a:r>
              <a:rPr lang="uk-UA" dirty="0" err="1"/>
              <a:t>навч.посіб</a:t>
            </a:r>
            <a:r>
              <a:rPr lang="uk-UA" dirty="0"/>
              <a:t>. Тернопіль: Карт-бланш, 2008. 632с.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 err="1"/>
              <a:t>Дегтярева</a:t>
            </a:r>
            <a:r>
              <a:rPr lang="uk-UA" dirty="0"/>
              <a:t> О.И. </a:t>
            </a:r>
            <a:r>
              <a:rPr lang="uk-UA" dirty="0" err="1"/>
              <a:t>Биржевое</a:t>
            </a:r>
            <a:r>
              <a:rPr lang="uk-UA" dirty="0"/>
              <a:t> </a:t>
            </a:r>
            <a:r>
              <a:rPr lang="uk-UA" dirty="0" err="1"/>
              <a:t>дело</a:t>
            </a:r>
            <a:r>
              <a:rPr lang="uk-UA" dirty="0"/>
              <a:t>: </a:t>
            </a:r>
            <a:r>
              <a:rPr lang="uk-UA" dirty="0" err="1"/>
              <a:t>учеб</a:t>
            </a:r>
            <a:r>
              <a:rPr lang="uk-UA" dirty="0"/>
              <a:t>. Москва: Магистр-M.,2007. С. 286-310.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 err="1"/>
              <a:t>Деривативы</a:t>
            </a:r>
            <a:r>
              <a:rPr lang="uk-UA" dirty="0"/>
              <a:t>. Курс для </a:t>
            </a:r>
            <a:r>
              <a:rPr lang="uk-UA" dirty="0" err="1"/>
              <a:t>начинающих</a:t>
            </a:r>
            <a:r>
              <a:rPr lang="uk-UA" dirty="0"/>
              <a:t>. Москва: </a:t>
            </a:r>
            <a:r>
              <a:rPr lang="uk-UA" dirty="0" err="1"/>
              <a:t>Альпина</a:t>
            </a:r>
            <a:r>
              <a:rPr lang="uk-UA" dirty="0"/>
              <a:t> </a:t>
            </a:r>
            <a:r>
              <a:rPr lang="uk-UA" dirty="0" err="1"/>
              <a:t>Паблишер</a:t>
            </a:r>
            <a:r>
              <a:rPr lang="uk-UA" dirty="0"/>
              <a:t>, 2012. 200с.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 err="1"/>
              <a:t>Коннолли</a:t>
            </a:r>
            <a:r>
              <a:rPr lang="uk-UA" dirty="0"/>
              <a:t> К. Б. Покупка и </a:t>
            </a:r>
            <a:r>
              <a:rPr lang="uk-UA" dirty="0" err="1"/>
              <a:t>продажа</a:t>
            </a:r>
            <a:r>
              <a:rPr lang="uk-UA" dirty="0"/>
              <a:t> </a:t>
            </a:r>
            <a:r>
              <a:rPr lang="uk-UA" dirty="0" err="1"/>
              <a:t>волатильности</a:t>
            </a:r>
            <a:r>
              <a:rPr lang="uk-UA" dirty="0"/>
              <a:t>. Москва: ЧК «Атлантика», 2016. 264с.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 err="1"/>
              <a:t>Эррера</a:t>
            </a:r>
            <a:r>
              <a:rPr lang="uk-UA" dirty="0"/>
              <a:t> С. </a:t>
            </a:r>
            <a:r>
              <a:rPr lang="uk-UA" dirty="0" err="1"/>
              <a:t>Торговля</a:t>
            </a:r>
            <a:r>
              <a:rPr lang="uk-UA" dirty="0"/>
              <a:t> </a:t>
            </a:r>
            <a:r>
              <a:rPr lang="uk-UA" dirty="0" err="1"/>
              <a:t>фьючерсами</a:t>
            </a:r>
            <a:r>
              <a:rPr lang="uk-UA" dirty="0"/>
              <a:t> и </a:t>
            </a:r>
            <a:r>
              <a:rPr lang="uk-UA" dirty="0" err="1"/>
              <a:t>опционами</a:t>
            </a:r>
            <a:r>
              <a:rPr lang="uk-UA" dirty="0"/>
              <a:t> на </a:t>
            </a:r>
            <a:r>
              <a:rPr lang="uk-UA" dirty="0" err="1"/>
              <a:t>рынке</a:t>
            </a:r>
            <a:r>
              <a:rPr lang="uk-UA" dirty="0"/>
              <a:t> </a:t>
            </a:r>
            <a:r>
              <a:rPr lang="uk-UA" dirty="0" err="1"/>
              <a:t>энергоносителей</a:t>
            </a:r>
            <a:r>
              <a:rPr lang="uk-UA" dirty="0"/>
              <a:t>. Москва: ЗАО «</a:t>
            </a:r>
            <a:r>
              <a:rPr lang="uk-UA" dirty="0" err="1"/>
              <a:t>Олимп-Бизнес</a:t>
            </a:r>
            <a:r>
              <a:rPr lang="uk-UA" dirty="0"/>
              <a:t>», 2013. 304с.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Навчальний курс з використання товарних ф’ючерсів. Київ: </a:t>
            </a:r>
            <a:r>
              <a:rPr lang="uk-UA" dirty="0" err="1"/>
              <a:t>Кемонікс</a:t>
            </a:r>
            <a:r>
              <a:rPr lang="uk-UA" dirty="0"/>
              <a:t> </a:t>
            </a:r>
            <a:r>
              <a:rPr lang="uk-UA" dirty="0" err="1"/>
              <a:t>Інтереншинал</a:t>
            </a:r>
            <a:r>
              <a:rPr lang="uk-UA" dirty="0"/>
              <a:t>, 1996. 450с.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СМЕ </a:t>
            </a:r>
            <a:r>
              <a:rPr lang="uk-UA" dirty="0" err="1"/>
              <a:t>Group</a:t>
            </a:r>
            <a:r>
              <a:rPr lang="uk-UA" dirty="0"/>
              <a:t>. Управління ціновими ризиками. </a:t>
            </a:r>
            <a:r>
              <a:rPr lang="uk-UA" dirty="0" err="1"/>
              <a:t>Kиїв</a:t>
            </a:r>
            <a:r>
              <a:rPr lang="uk-UA" dirty="0"/>
              <a:t>: USAID, 2012. 232с.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Кальченко М. В. Математичні ризики у хеджуванні ризиків у ринку опціонів. </a:t>
            </a:r>
            <a:r>
              <a:rPr lang="uk-UA" i="1" dirty="0"/>
              <a:t>Фінанси України.</a:t>
            </a:r>
            <a:r>
              <a:rPr lang="uk-UA" dirty="0"/>
              <a:t> 2010. N 11. C. 100-105.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 err="1"/>
              <a:t>Томсет</a:t>
            </a:r>
            <a:r>
              <a:rPr lang="uk-UA" dirty="0"/>
              <a:t> М. </a:t>
            </a:r>
            <a:r>
              <a:rPr lang="uk-UA" dirty="0" err="1"/>
              <a:t>Торговля</a:t>
            </a:r>
            <a:r>
              <a:rPr lang="uk-UA" dirty="0"/>
              <a:t> </a:t>
            </a:r>
            <a:r>
              <a:rPr lang="uk-UA" dirty="0" err="1"/>
              <a:t>опционами</a:t>
            </a:r>
            <a:r>
              <a:rPr lang="uk-UA" dirty="0"/>
              <a:t>: </a:t>
            </a:r>
            <a:r>
              <a:rPr lang="uk-UA" dirty="0" err="1"/>
              <a:t>спекулятивная</a:t>
            </a:r>
            <a:r>
              <a:rPr lang="uk-UA" dirty="0"/>
              <a:t> </a:t>
            </a:r>
            <a:r>
              <a:rPr lang="uk-UA" dirty="0" err="1"/>
              <a:t>стратегия</a:t>
            </a:r>
            <a:r>
              <a:rPr lang="uk-UA" dirty="0"/>
              <a:t>, </a:t>
            </a:r>
            <a:r>
              <a:rPr lang="uk-UA" dirty="0" err="1"/>
              <a:t>хеджирование</a:t>
            </a:r>
            <a:r>
              <a:rPr lang="uk-UA" dirty="0"/>
              <a:t>, </a:t>
            </a:r>
            <a:r>
              <a:rPr lang="uk-UA" dirty="0" err="1"/>
              <a:t>управление</a:t>
            </a:r>
            <a:r>
              <a:rPr lang="uk-UA" dirty="0"/>
              <a:t> рисками. Москва: </a:t>
            </a:r>
            <a:r>
              <a:rPr lang="uk-UA" dirty="0" err="1"/>
              <a:t>Альпина</a:t>
            </a:r>
            <a:r>
              <a:rPr lang="uk-UA" dirty="0"/>
              <a:t> </a:t>
            </a:r>
            <a:r>
              <a:rPr lang="uk-UA" dirty="0" err="1"/>
              <a:t>Паблишер</a:t>
            </a:r>
            <a:r>
              <a:rPr lang="uk-UA" dirty="0"/>
              <a:t>, 2011. 165 с.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www.cmegroup.com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www.futuresmagazine.com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3054620" y="622008"/>
            <a:ext cx="5430910" cy="507831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Список використаних те рекомендованих джерел:</a:t>
            </a: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29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634" y="2502433"/>
            <a:ext cx="9115323" cy="3635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27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204"/>
          <p:cNvSpPr>
            <a:spLocks noChangeArrowheads="1"/>
          </p:cNvSpPr>
          <p:nvPr/>
        </p:nvSpPr>
        <p:spPr bwMode="auto">
          <a:xfrm>
            <a:off x="2525917" y="2482392"/>
            <a:ext cx="7842925" cy="298590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i="1" u="sng">
                <a:solidFill>
                  <a:srgbClr val="200F0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Ключові поняття:</a:t>
            </a:r>
            <a:r>
              <a:rPr lang="uk-UA" sz="2000" b="1" i="1">
                <a:solidFill>
                  <a:srgbClr val="200F0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хеджування, стратегії хеджування, опціони, пут-опціон, кол-опціон, коротке хеджування, довге хеджування, аграрний ринок, сільськогосподарська продукція, премія, страйкова ціна,базис.</a:t>
            </a:r>
            <a:endParaRPr lang="uk-UA" sz="2000">
              <a:solidFill>
                <a:srgbClr val="200F0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6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946" y="2516863"/>
            <a:ext cx="9566622" cy="308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05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75717352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3414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052" y="770799"/>
            <a:ext cx="8776438" cy="587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1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9387" y="200025"/>
            <a:ext cx="6753225" cy="645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431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137" y="228600"/>
            <a:ext cx="6943725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051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287" y="319087"/>
            <a:ext cx="6829425" cy="621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60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ал засідань">
  <a:themeElements>
    <a:clrScheme name="Зал засідань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Зал засідань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Зал засідань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308</TotalTime>
  <Words>93</Words>
  <Application>Microsoft Office PowerPoint</Application>
  <PresentationFormat>Широкий екран</PresentationFormat>
  <Paragraphs>24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8" baseType="lpstr">
      <vt:lpstr>Arial</vt:lpstr>
      <vt:lpstr>Century Gothic</vt:lpstr>
      <vt:lpstr>Open Sans</vt:lpstr>
      <vt:lpstr>Tahoma</vt:lpstr>
      <vt:lpstr>Times New Roman</vt:lpstr>
      <vt:lpstr>Wingdings 3</vt:lpstr>
      <vt:lpstr>Зал засідань</vt:lpstr>
      <vt:lpstr>Сільськогосподарське хеджування  курс лекцій Лекція 9. Хеджування с.г. опціонами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Сільськогосподарське хеджування  курс лекцій Лекція 1. Біржовий ринок товарних деривативів</dc:title>
  <dc:creator>Користувач Windows</dc:creator>
  <cp:lastModifiedBy>Користувач Windows</cp:lastModifiedBy>
  <cp:revision>22</cp:revision>
  <dcterms:created xsi:type="dcterms:W3CDTF">2021-01-23T06:04:21Z</dcterms:created>
  <dcterms:modified xsi:type="dcterms:W3CDTF">2022-09-13T14:33:48Z</dcterms:modified>
</cp:coreProperties>
</file>