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80" r:id="rId4"/>
    <p:sldId id="277" r:id="rId5"/>
    <p:sldId id="287" r:id="rId6"/>
    <p:sldId id="284" r:id="rId7"/>
    <p:sldId id="286" r:id="rId8"/>
    <p:sldId id="281" r:id="rId9"/>
    <p:sldId id="285" r:id="rId10"/>
    <p:sldId id="291" r:id="rId11"/>
    <p:sldId id="292" r:id="rId12"/>
    <p:sldId id="293" r:id="rId13"/>
    <p:sldId id="294" r:id="rId14"/>
    <p:sldId id="295" r:id="rId15"/>
    <p:sldId id="296" r:id="rId16"/>
    <p:sldId id="297" r:id="rId17"/>
    <p:sldId id="298" r:id="rId18"/>
    <p:sldId id="283" r:id="rId19"/>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67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uk-UA" smtClean="0"/>
              <a:t>Зразок заголовка</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0D50E950-32F1-41A5-919B-59384878EA5A}" type="datetimeFigureOut">
              <a:rPr lang="uk-UA" smtClean="0"/>
              <a:t>13.09.2022</a:t>
            </a:fld>
            <a:endParaRPr lang="uk-UA"/>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uk-UA"/>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481E89A-022E-4B14-B819-94642A0E0D1E}" type="slidenum">
              <a:rPr lang="uk-UA" smtClean="0"/>
              <a:t>‹№›</a:t>
            </a:fld>
            <a:endParaRPr lang="uk-UA"/>
          </a:p>
        </p:txBody>
      </p:sp>
    </p:spTree>
    <p:extLst>
      <p:ext uri="{BB962C8B-B14F-4D97-AF65-F5344CB8AC3E}">
        <p14:creationId xmlns:p14="http://schemas.microsoft.com/office/powerpoint/2010/main" val="1138782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0D50E950-32F1-41A5-919B-59384878EA5A}" type="datetimeFigureOut">
              <a:rPr lang="uk-UA" smtClean="0"/>
              <a:t>13.09.2022</a:t>
            </a:fld>
            <a:endParaRPr lang="uk-UA"/>
          </a:p>
        </p:txBody>
      </p:sp>
      <p:sp>
        <p:nvSpPr>
          <p:cNvPr id="6" name="Footer Placeholder 5"/>
          <p:cNvSpPr>
            <a:spLocks noGrp="1"/>
          </p:cNvSpPr>
          <p:nvPr>
            <p:ph type="ftr" sz="quarter" idx="11"/>
          </p:nvPr>
        </p:nvSpPr>
        <p:spPr/>
        <p:txBody>
          <a:bodyPr/>
          <a:lstStyle/>
          <a:p>
            <a:endParaRPr lang="uk-U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481E89A-022E-4B14-B819-94642A0E0D1E}" type="slidenum">
              <a:rPr lang="uk-UA" smtClean="0"/>
              <a:t>‹№›</a:t>
            </a:fld>
            <a:endParaRPr lang="uk-UA"/>
          </a:p>
        </p:txBody>
      </p:sp>
    </p:spTree>
    <p:extLst>
      <p:ext uri="{BB962C8B-B14F-4D97-AF65-F5344CB8AC3E}">
        <p14:creationId xmlns:p14="http://schemas.microsoft.com/office/powerpoint/2010/main" val="4209339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Назва та підпис">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uk-UA" smtClean="0"/>
              <a:t>Зразок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0D50E950-32F1-41A5-919B-59384878EA5A}" type="datetimeFigureOut">
              <a:rPr lang="uk-UA" smtClean="0"/>
              <a:t>13.09.2022</a:t>
            </a:fld>
            <a:endParaRPr lang="uk-UA"/>
          </a:p>
        </p:txBody>
      </p:sp>
      <p:sp>
        <p:nvSpPr>
          <p:cNvPr id="5" name="Footer Placeholder 4"/>
          <p:cNvSpPr>
            <a:spLocks noGrp="1"/>
          </p:cNvSpPr>
          <p:nvPr>
            <p:ph type="ftr" sz="quarter" idx="11"/>
          </p:nvPr>
        </p:nvSpPr>
        <p:spPr/>
        <p:txBody>
          <a:bodyPr/>
          <a:lstStyle/>
          <a:p>
            <a:endParaRPr lang="uk-UA"/>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481E89A-022E-4B14-B819-94642A0E0D1E}" type="slidenum">
              <a:rPr lang="uk-UA" smtClean="0"/>
              <a:t>‹№›</a:t>
            </a:fld>
            <a:endParaRPr lang="uk-UA"/>
          </a:p>
        </p:txBody>
      </p:sp>
    </p:spTree>
    <p:extLst>
      <p:ext uri="{BB962C8B-B14F-4D97-AF65-F5344CB8AC3E}">
        <p14:creationId xmlns:p14="http://schemas.microsoft.com/office/powerpoint/2010/main" val="4096592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з підписом">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uk-UA" smtClean="0"/>
              <a:t>Зразок заголовка</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0D50E950-32F1-41A5-919B-59384878EA5A}" type="datetimeFigureOut">
              <a:rPr lang="uk-UA" smtClean="0"/>
              <a:t>13.09.2022</a:t>
            </a:fld>
            <a:endParaRPr lang="uk-UA"/>
          </a:p>
        </p:txBody>
      </p:sp>
      <p:sp>
        <p:nvSpPr>
          <p:cNvPr id="5" name="Footer Placeholder 4"/>
          <p:cNvSpPr>
            <a:spLocks noGrp="1"/>
          </p:cNvSpPr>
          <p:nvPr>
            <p:ph type="ftr" sz="quarter" idx="11"/>
          </p:nvPr>
        </p:nvSpPr>
        <p:spPr/>
        <p:txBody>
          <a:bodyPr/>
          <a:lstStyle/>
          <a:p>
            <a:endParaRPr lang="uk-UA"/>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481E89A-022E-4B14-B819-94642A0E0D1E}" type="slidenum">
              <a:rPr lang="uk-UA" smtClean="0"/>
              <a:t>‹№›</a:t>
            </a:fld>
            <a:endParaRPr lang="uk-UA"/>
          </a:p>
        </p:txBody>
      </p:sp>
    </p:spTree>
    <p:extLst>
      <p:ext uri="{BB962C8B-B14F-4D97-AF65-F5344CB8AC3E}">
        <p14:creationId xmlns:p14="http://schemas.microsoft.com/office/powerpoint/2010/main" val="3875416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ка назви">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0D50E950-32F1-41A5-919B-59384878EA5A}" type="datetimeFigureOut">
              <a:rPr lang="uk-UA" smtClean="0"/>
              <a:t>13.09.2022</a:t>
            </a:fld>
            <a:endParaRPr lang="uk-UA"/>
          </a:p>
        </p:txBody>
      </p:sp>
      <p:sp>
        <p:nvSpPr>
          <p:cNvPr id="5" name="Footer Placeholder 4"/>
          <p:cNvSpPr>
            <a:spLocks noGrp="1"/>
          </p:cNvSpPr>
          <p:nvPr>
            <p:ph type="ftr" sz="quarter" idx="11"/>
          </p:nvPr>
        </p:nvSpPr>
        <p:spPr/>
        <p:txBody>
          <a:bodyPr/>
          <a:lstStyle/>
          <a:p>
            <a:endParaRPr lang="uk-UA"/>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481E89A-022E-4B14-B819-94642A0E0D1E}" type="slidenum">
              <a:rPr lang="uk-UA" smtClean="0"/>
              <a:t>‹№›</a:t>
            </a:fld>
            <a:endParaRPr lang="uk-UA"/>
          </a:p>
        </p:txBody>
      </p:sp>
    </p:spTree>
    <p:extLst>
      <p:ext uri="{BB962C8B-B14F-4D97-AF65-F5344CB8AC3E}">
        <p14:creationId xmlns:p14="http://schemas.microsoft.com/office/powerpoint/2010/main" val="42149065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uk-UA" smtClean="0"/>
              <a:t>Зразок заголовка</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D50E950-32F1-41A5-919B-59384878EA5A}" type="datetimeFigureOut">
              <a:rPr lang="uk-UA" smtClean="0"/>
              <a:t>13.09.2022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F481E89A-022E-4B14-B819-94642A0E0D1E}" type="slidenum">
              <a:rPr lang="uk-UA" smtClean="0"/>
              <a:t>‹№›</a:t>
            </a:fld>
            <a:endParaRPr lang="uk-UA"/>
          </a:p>
        </p:txBody>
      </p:sp>
    </p:spTree>
    <p:extLst>
      <p:ext uri="{BB962C8B-B14F-4D97-AF65-F5344CB8AC3E}">
        <p14:creationId xmlns:p14="http://schemas.microsoft.com/office/powerpoint/2010/main" val="5535001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uk-UA" smtClean="0"/>
              <a:t>Зразок заголовка</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D50E950-32F1-41A5-919B-59384878EA5A}" type="datetimeFigureOut">
              <a:rPr lang="uk-UA" smtClean="0"/>
              <a:t>13.09.2022</a:t>
            </a:fld>
            <a:endParaRPr lang="uk-UA"/>
          </a:p>
        </p:txBody>
      </p:sp>
      <p:sp>
        <p:nvSpPr>
          <p:cNvPr id="8" name="Footer Placeholder 7"/>
          <p:cNvSpPr>
            <a:spLocks noGrp="1"/>
          </p:cNvSpPr>
          <p:nvPr>
            <p:ph type="ftr" sz="quarter" idx="11"/>
          </p:nvPr>
        </p:nvSpPr>
        <p:spPr>
          <a:xfrm>
            <a:off x="561111" y="6391838"/>
            <a:ext cx="3644282" cy="304801"/>
          </a:xfrm>
        </p:spPr>
        <p:txBody>
          <a:bodyPr/>
          <a:lstStyle/>
          <a:p>
            <a:endParaRPr lang="uk-UA"/>
          </a:p>
        </p:txBody>
      </p:sp>
      <p:sp>
        <p:nvSpPr>
          <p:cNvPr id="9" name="Slide Number Placeholder 8"/>
          <p:cNvSpPr>
            <a:spLocks noGrp="1"/>
          </p:cNvSpPr>
          <p:nvPr>
            <p:ph type="sldNum" sz="quarter" idx="12"/>
          </p:nvPr>
        </p:nvSpPr>
        <p:spPr/>
        <p:txBody>
          <a:bodyPr/>
          <a:lstStyle/>
          <a:p>
            <a:fld id="{F481E89A-022E-4B14-B819-94642A0E0D1E}" type="slidenum">
              <a:rPr lang="uk-UA" smtClean="0"/>
              <a:t>‹№›</a:t>
            </a:fld>
            <a:endParaRPr lang="uk-UA"/>
          </a:p>
        </p:txBody>
      </p:sp>
    </p:spTree>
    <p:extLst>
      <p:ext uri="{BB962C8B-B14F-4D97-AF65-F5344CB8AC3E}">
        <p14:creationId xmlns:p14="http://schemas.microsoft.com/office/powerpoint/2010/main" val="10638467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0D50E950-32F1-41A5-919B-59384878EA5A}" type="datetimeFigureOut">
              <a:rPr lang="uk-UA" smtClean="0"/>
              <a:t>13.09.2022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481E89A-022E-4B14-B819-94642A0E0D1E}" type="slidenum">
              <a:rPr lang="uk-UA" smtClean="0"/>
              <a:t>‹№›</a:t>
            </a:fld>
            <a:endParaRPr lang="uk-UA"/>
          </a:p>
        </p:txBody>
      </p:sp>
    </p:spTree>
    <p:extLst>
      <p:ext uri="{BB962C8B-B14F-4D97-AF65-F5344CB8AC3E}">
        <p14:creationId xmlns:p14="http://schemas.microsoft.com/office/powerpoint/2010/main" val="28131842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ий заголовок і текс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uk-UA" smtClean="0"/>
              <a:t>Зразок заголовка</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0D50E950-32F1-41A5-919B-59384878EA5A}" type="datetimeFigureOut">
              <a:rPr lang="uk-UA" smtClean="0"/>
              <a:t>13.09.2022</a:t>
            </a:fld>
            <a:endParaRPr lang="uk-UA"/>
          </a:p>
        </p:txBody>
      </p:sp>
      <p:sp>
        <p:nvSpPr>
          <p:cNvPr id="5" name="Footer Placeholder 4"/>
          <p:cNvSpPr>
            <a:spLocks noGrp="1"/>
          </p:cNvSpPr>
          <p:nvPr>
            <p:ph type="ftr" sz="quarter" idx="11"/>
          </p:nvPr>
        </p:nvSpPr>
        <p:spPr/>
        <p:txBody>
          <a:bodyPr/>
          <a:lstStyle/>
          <a:p>
            <a:endParaRPr lang="uk-UA"/>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481E89A-022E-4B14-B819-94642A0E0D1E}" type="slidenum">
              <a:rPr lang="uk-UA" smtClean="0"/>
              <a:t>‹№›</a:t>
            </a:fld>
            <a:endParaRPr lang="uk-UA"/>
          </a:p>
        </p:txBody>
      </p:sp>
    </p:spTree>
    <p:extLst>
      <p:ext uri="{BB962C8B-B14F-4D97-AF65-F5344CB8AC3E}">
        <p14:creationId xmlns:p14="http://schemas.microsoft.com/office/powerpoint/2010/main" val="6470393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609600"/>
            <a:ext cx="10363200" cy="1143000"/>
          </a:xfrm>
        </p:spPr>
        <p:txBody>
          <a:bodyPr/>
          <a:lstStyle/>
          <a:p>
            <a:r>
              <a:rPr lang="ru-RU" smtClean="0"/>
              <a:t>Образец заголовка</a:t>
            </a:r>
            <a:endParaRPr lang="en-GB"/>
          </a:p>
        </p:txBody>
      </p:sp>
      <p:sp>
        <p:nvSpPr>
          <p:cNvPr id="3" name="Таблица 2"/>
          <p:cNvSpPr>
            <a:spLocks noGrp="1"/>
          </p:cNvSpPr>
          <p:nvPr>
            <p:ph type="tbl" idx="1"/>
          </p:nvPr>
        </p:nvSpPr>
        <p:spPr>
          <a:xfrm>
            <a:off x="914400" y="1981200"/>
            <a:ext cx="10363200" cy="4114800"/>
          </a:xfrm>
        </p:spPr>
        <p:txBody>
          <a:bodyPr rtlCol="0">
            <a:normAutofit/>
          </a:bodyPr>
          <a:lstStyle/>
          <a:p>
            <a:pPr lvl="0"/>
            <a:endParaRPr lang="en-GB" noProof="0" smtClean="0"/>
          </a:p>
        </p:txBody>
      </p:sp>
      <p:sp>
        <p:nvSpPr>
          <p:cNvPr id="4" name="Date Placeholder 3"/>
          <p:cNvSpPr>
            <a:spLocks noGrp="1"/>
          </p:cNvSpPr>
          <p:nvPr>
            <p:ph type="dt" sz="half" idx="10"/>
          </p:nvPr>
        </p:nvSpPr>
        <p:spPr/>
        <p:txBody>
          <a:bodyPr/>
          <a:lstStyle>
            <a:lvl1pPr>
              <a:defRPr/>
            </a:lvl1pPr>
          </a:lstStyle>
          <a:p>
            <a:pPr>
              <a:defRPr/>
            </a:pPr>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BFFBBA1A-7107-4FE3-A39E-43A6D8254FA1}" type="slidenum">
              <a:rPr lang="ru-RU" altLang="uk-UA"/>
              <a:pPr>
                <a:defRPr/>
              </a:pPr>
              <a:t>‹№›</a:t>
            </a:fld>
            <a:endParaRPr lang="ru-RU" altLang="uk-UA"/>
          </a:p>
        </p:txBody>
      </p:sp>
    </p:spTree>
    <p:extLst>
      <p:ext uri="{BB962C8B-B14F-4D97-AF65-F5344CB8AC3E}">
        <p14:creationId xmlns:p14="http://schemas.microsoft.com/office/powerpoint/2010/main" val="2346593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0D50E950-32F1-41A5-919B-59384878EA5A}" type="datetimeFigureOut">
              <a:rPr lang="uk-UA" smtClean="0"/>
              <a:t>13.09.2022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481E89A-022E-4B14-B819-94642A0E0D1E}" type="slidenum">
              <a:rPr lang="uk-UA" smtClean="0"/>
              <a:t>‹№›</a:t>
            </a:fld>
            <a:endParaRPr lang="uk-UA"/>
          </a:p>
        </p:txBody>
      </p:sp>
    </p:spTree>
    <p:extLst>
      <p:ext uri="{BB962C8B-B14F-4D97-AF65-F5344CB8AC3E}">
        <p14:creationId xmlns:p14="http://schemas.microsoft.com/office/powerpoint/2010/main" val="692704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озділу">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0D50E950-32F1-41A5-919B-59384878EA5A}" type="datetimeFigureOut">
              <a:rPr lang="uk-UA" smtClean="0"/>
              <a:t>13.09.2022</a:t>
            </a:fld>
            <a:endParaRPr lang="uk-UA"/>
          </a:p>
        </p:txBody>
      </p:sp>
      <p:sp>
        <p:nvSpPr>
          <p:cNvPr id="5" name="Footer Placeholder 4"/>
          <p:cNvSpPr>
            <a:spLocks noGrp="1"/>
          </p:cNvSpPr>
          <p:nvPr>
            <p:ph type="ftr" sz="quarter" idx="11"/>
          </p:nvPr>
        </p:nvSpPr>
        <p:spPr/>
        <p:txBody>
          <a:bodyPr/>
          <a:lstStyle/>
          <a:p>
            <a:endParaRPr lang="uk-U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481E89A-022E-4B14-B819-94642A0E0D1E}" type="slidenum">
              <a:rPr lang="uk-UA" smtClean="0"/>
              <a:t>‹№›</a:t>
            </a:fld>
            <a:endParaRPr lang="uk-UA"/>
          </a:p>
        </p:txBody>
      </p:sp>
    </p:spTree>
    <p:extLst>
      <p:ext uri="{BB962C8B-B14F-4D97-AF65-F5344CB8AC3E}">
        <p14:creationId xmlns:p14="http://schemas.microsoft.com/office/powerpoint/2010/main" val="4196081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0D50E950-32F1-41A5-919B-59384878EA5A}" type="datetimeFigureOut">
              <a:rPr lang="uk-UA" smtClean="0"/>
              <a:t>13.09.2022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481E89A-022E-4B14-B819-94642A0E0D1E}" type="slidenum">
              <a:rPr lang="uk-UA" smtClean="0"/>
              <a:t>‹№›</a:t>
            </a:fld>
            <a:endParaRPr lang="uk-UA"/>
          </a:p>
        </p:txBody>
      </p:sp>
    </p:spTree>
    <p:extLst>
      <p:ext uri="{BB962C8B-B14F-4D97-AF65-F5344CB8AC3E}">
        <p14:creationId xmlns:p14="http://schemas.microsoft.com/office/powerpoint/2010/main" val="2938829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smtClean="0"/>
              <a:t>Зразок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0D50E950-32F1-41A5-919B-59384878EA5A}" type="datetimeFigureOut">
              <a:rPr lang="uk-UA" smtClean="0"/>
              <a:t>13.09.2022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F481E89A-022E-4B14-B819-94642A0E0D1E}" type="slidenum">
              <a:rPr lang="uk-UA" smtClean="0"/>
              <a:t>‹№›</a:t>
            </a:fld>
            <a:endParaRPr lang="uk-UA"/>
          </a:p>
        </p:txBody>
      </p:sp>
    </p:spTree>
    <p:extLst>
      <p:ext uri="{BB962C8B-B14F-4D97-AF65-F5344CB8AC3E}">
        <p14:creationId xmlns:p14="http://schemas.microsoft.com/office/powerpoint/2010/main" val="1787792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0D50E950-32F1-41A5-919B-59384878EA5A}" type="datetimeFigureOut">
              <a:rPr lang="uk-UA" smtClean="0"/>
              <a:t>13.09.2022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F481E89A-022E-4B14-B819-94642A0E0D1E}" type="slidenum">
              <a:rPr lang="uk-UA" smtClean="0"/>
              <a:t>‹№›</a:t>
            </a:fld>
            <a:endParaRPr lang="uk-UA"/>
          </a:p>
        </p:txBody>
      </p:sp>
    </p:spTree>
    <p:extLst>
      <p:ext uri="{BB962C8B-B14F-4D97-AF65-F5344CB8AC3E}">
        <p14:creationId xmlns:p14="http://schemas.microsoft.com/office/powerpoint/2010/main" val="4196447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50E950-32F1-41A5-919B-59384878EA5A}" type="datetimeFigureOut">
              <a:rPr lang="uk-UA" smtClean="0"/>
              <a:t>13.09.2022</a:t>
            </a:fld>
            <a:endParaRPr lang="uk-UA"/>
          </a:p>
        </p:txBody>
      </p:sp>
      <p:sp>
        <p:nvSpPr>
          <p:cNvPr id="3" name="Footer Placeholder 2"/>
          <p:cNvSpPr>
            <a:spLocks noGrp="1"/>
          </p:cNvSpPr>
          <p:nvPr>
            <p:ph type="ftr" sz="quarter" idx="11"/>
          </p:nvPr>
        </p:nvSpPr>
        <p:spPr/>
        <p:txBody>
          <a:bodyPr/>
          <a:lstStyle/>
          <a:p>
            <a:endParaRPr lang="uk-UA"/>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481E89A-022E-4B14-B819-94642A0E0D1E}" type="slidenum">
              <a:rPr lang="uk-UA" smtClean="0"/>
              <a:t>‹№›</a:t>
            </a:fld>
            <a:endParaRPr lang="uk-UA"/>
          </a:p>
        </p:txBody>
      </p:sp>
    </p:spTree>
    <p:extLst>
      <p:ext uri="{BB962C8B-B14F-4D97-AF65-F5344CB8AC3E}">
        <p14:creationId xmlns:p14="http://schemas.microsoft.com/office/powerpoint/2010/main" val="2436055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з підписом">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uk-UA" smtClean="0"/>
              <a:t>Зразок заголовка</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0D50E950-32F1-41A5-919B-59384878EA5A}" type="datetimeFigureOut">
              <a:rPr lang="uk-UA" smtClean="0"/>
              <a:t>13.09.2022</a:t>
            </a:fld>
            <a:endParaRPr lang="uk-UA"/>
          </a:p>
        </p:txBody>
      </p:sp>
      <p:sp>
        <p:nvSpPr>
          <p:cNvPr id="6" name="Footer Placeholder 5"/>
          <p:cNvSpPr>
            <a:spLocks noGrp="1"/>
          </p:cNvSpPr>
          <p:nvPr>
            <p:ph type="ftr" sz="quarter" idx="11"/>
          </p:nvPr>
        </p:nvSpPr>
        <p:spPr/>
        <p:txBody>
          <a:bodyPr/>
          <a:lstStyle/>
          <a:p>
            <a:endParaRPr lang="uk-U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481E89A-022E-4B14-B819-94642A0E0D1E}" type="slidenum">
              <a:rPr lang="uk-UA" smtClean="0"/>
              <a:t>‹№›</a:t>
            </a:fld>
            <a:endParaRPr lang="uk-UA"/>
          </a:p>
        </p:txBody>
      </p:sp>
    </p:spTree>
    <p:extLst>
      <p:ext uri="{BB962C8B-B14F-4D97-AF65-F5344CB8AC3E}">
        <p14:creationId xmlns:p14="http://schemas.microsoft.com/office/powerpoint/2010/main" val="368132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0D50E950-32F1-41A5-919B-59384878EA5A}" type="datetimeFigureOut">
              <a:rPr lang="uk-UA" smtClean="0"/>
              <a:t>13.09.2022</a:t>
            </a:fld>
            <a:endParaRPr lang="uk-UA"/>
          </a:p>
        </p:txBody>
      </p:sp>
      <p:sp>
        <p:nvSpPr>
          <p:cNvPr id="6" name="Footer Placeholder 5"/>
          <p:cNvSpPr>
            <a:spLocks noGrp="1"/>
          </p:cNvSpPr>
          <p:nvPr>
            <p:ph type="ftr" sz="quarter" idx="11"/>
          </p:nvPr>
        </p:nvSpPr>
        <p:spPr/>
        <p:txBody>
          <a:bodyPr/>
          <a:lstStyle/>
          <a:p>
            <a:endParaRPr lang="uk-UA"/>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481E89A-022E-4B14-B819-94642A0E0D1E}" type="slidenum">
              <a:rPr lang="uk-UA" smtClean="0"/>
              <a:t>‹№›</a:t>
            </a:fld>
            <a:endParaRPr lang="uk-UA"/>
          </a:p>
        </p:txBody>
      </p:sp>
    </p:spTree>
    <p:extLst>
      <p:ext uri="{BB962C8B-B14F-4D97-AF65-F5344CB8AC3E}">
        <p14:creationId xmlns:p14="http://schemas.microsoft.com/office/powerpoint/2010/main" val="327920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20">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uk-UA" smtClean="0"/>
              <a:t>Зразок заголовка</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0D50E950-32F1-41A5-919B-59384878EA5A}" type="datetimeFigureOut">
              <a:rPr lang="uk-UA" smtClean="0"/>
              <a:t>13.09.2022</a:t>
            </a:fld>
            <a:endParaRPr lang="uk-UA"/>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uk-UA"/>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481E89A-022E-4B14-B819-94642A0E0D1E}" type="slidenum">
              <a:rPr lang="uk-UA" smtClean="0"/>
              <a:t>‹№›</a:t>
            </a:fld>
            <a:endParaRPr lang="uk-UA"/>
          </a:p>
        </p:txBody>
      </p:sp>
    </p:spTree>
    <p:extLst>
      <p:ext uri="{BB962C8B-B14F-4D97-AF65-F5344CB8AC3E}">
        <p14:creationId xmlns:p14="http://schemas.microsoft.com/office/powerpoint/2010/main" val="3792805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2672" y="851026"/>
            <a:ext cx="11090495" cy="3844874"/>
          </a:xfrm>
        </p:spPr>
        <p:txBody>
          <a:bodyPr/>
          <a:lstStyle/>
          <a:p>
            <a:pPr algn="ctr"/>
            <a:r>
              <a:rPr lang="uk-UA" sz="4400" dirty="0" smtClean="0"/>
              <a:t>Сільськогосподарське хеджування </a:t>
            </a:r>
            <a:br>
              <a:rPr lang="uk-UA" sz="4400" dirty="0" smtClean="0"/>
            </a:br>
            <a:r>
              <a:rPr lang="uk-UA" sz="4400" dirty="0" smtClean="0"/>
              <a:t>курс лекцій</a:t>
            </a:r>
            <a:br>
              <a:rPr lang="uk-UA" sz="4400" dirty="0" smtClean="0"/>
            </a:br>
            <a:r>
              <a:rPr lang="uk-UA" sz="4400" smtClean="0"/>
              <a:t>Лекція </a:t>
            </a:r>
            <a:r>
              <a:rPr lang="uk-UA" sz="4400" smtClean="0"/>
              <a:t>10. </a:t>
            </a:r>
            <a:r>
              <a:rPr lang="ru-RU" dirty="0" err="1" smtClean="0"/>
              <a:t>Спредові</a:t>
            </a:r>
            <a:r>
              <a:rPr lang="ru-RU" dirty="0" smtClean="0"/>
              <a:t> </a:t>
            </a:r>
            <a:r>
              <a:rPr lang="ru-RU" dirty="0" err="1" smtClean="0"/>
              <a:t>операції</a:t>
            </a:r>
            <a:r>
              <a:rPr lang="ru-RU" dirty="0" smtClean="0"/>
              <a:t> на ринку ф</a:t>
            </a:r>
            <a:r>
              <a:rPr lang="en-US" dirty="0" smtClean="0"/>
              <a:t>’</a:t>
            </a:r>
            <a:r>
              <a:rPr lang="ru-RU" dirty="0" err="1" smtClean="0"/>
              <a:t>ючерсних</a:t>
            </a:r>
            <a:r>
              <a:rPr lang="ru-RU" dirty="0" smtClean="0"/>
              <a:t> </a:t>
            </a:r>
            <a:r>
              <a:rPr lang="ru-RU" dirty="0" err="1" smtClean="0"/>
              <a:t>угод</a:t>
            </a:r>
            <a:endParaRPr lang="uk-UA" sz="4400" dirty="0"/>
          </a:p>
        </p:txBody>
      </p:sp>
      <p:sp>
        <p:nvSpPr>
          <p:cNvPr id="3" name="Підзаголовок 2"/>
          <p:cNvSpPr>
            <a:spLocks noGrp="1"/>
          </p:cNvSpPr>
          <p:nvPr>
            <p:ph type="subTitle" idx="1"/>
          </p:nvPr>
        </p:nvSpPr>
        <p:spPr/>
        <p:txBody>
          <a:bodyPr/>
          <a:lstStyle/>
          <a:p>
            <a:pPr algn="ctr"/>
            <a:r>
              <a:rPr lang="uk-UA" b="1" dirty="0" smtClean="0">
                <a:solidFill>
                  <a:schemeClr val="bg1"/>
                </a:solidFill>
              </a:rPr>
              <a:t>Лектор: ЯВОРСЬКА ВАЛЕНТИНА ОЛЕКСАНДРІВНА</a:t>
            </a:r>
          </a:p>
          <a:p>
            <a:pPr algn="ctr"/>
            <a:r>
              <a:rPr lang="uk-UA" b="1" dirty="0" smtClean="0">
                <a:solidFill>
                  <a:schemeClr val="bg1"/>
                </a:solidFill>
              </a:rPr>
              <a:t>Доцент кафедри організації підприємництва та біржової діяльності</a:t>
            </a:r>
            <a:endParaRPr lang="uk-UA" b="1" dirty="0">
              <a:solidFill>
                <a:schemeClr val="bg1"/>
              </a:solidFill>
            </a:endParaRPr>
          </a:p>
        </p:txBody>
      </p:sp>
    </p:spTree>
    <p:extLst>
      <p:ext uri="{BB962C8B-B14F-4D97-AF65-F5344CB8AC3E}">
        <p14:creationId xmlns:p14="http://schemas.microsoft.com/office/powerpoint/2010/main" val="1194274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983810" y="1189383"/>
            <a:ext cx="6096000" cy="2862322"/>
          </a:xfrm>
          <a:prstGeom prst="rect">
            <a:avLst/>
          </a:prstGeom>
          <a:solidFill>
            <a:schemeClr val="accent2">
              <a:lumMod val="20000"/>
              <a:lumOff val="80000"/>
            </a:schemeClr>
          </a:solidFill>
        </p:spPr>
        <p:txBody>
          <a:bodyPr>
            <a:spAutoFit/>
          </a:bodyPr>
          <a:lstStyle/>
          <a:p>
            <a:r>
              <a:rPr lang="uk-UA" dirty="0" smtClean="0">
                <a:solidFill>
                  <a:srgbClr val="495057"/>
                </a:solidFill>
                <a:latin typeface="Open Sans"/>
              </a:rPr>
              <a:t>Використання </a:t>
            </a:r>
            <a:r>
              <a:rPr lang="uk-UA" dirty="0" err="1">
                <a:solidFill>
                  <a:srgbClr val="495057"/>
                </a:solidFill>
                <a:latin typeface="Open Sans"/>
              </a:rPr>
              <a:t>спреда</a:t>
            </a:r>
            <a:r>
              <a:rPr lang="uk-UA" dirty="0">
                <a:solidFill>
                  <a:srgbClr val="495057"/>
                </a:solidFill>
                <a:latin typeface="Open Sans"/>
              </a:rPr>
              <a:t> в спекулятивних цілях передбачає знання стабільних співвідношень цін між різними контрактами. Оцінюючи ринкову ситуацію, спекулянти беруть до уваги ряд факторів:</a:t>
            </a:r>
            <a:br>
              <a:rPr lang="uk-UA" dirty="0">
                <a:solidFill>
                  <a:srgbClr val="495057"/>
                </a:solidFill>
                <a:latin typeface="Open Sans"/>
              </a:rPr>
            </a:br>
            <a:endParaRPr lang="uk-UA" dirty="0">
              <a:solidFill>
                <a:srgbClr val="495057"/>
              </a:solidFill>
              <a:latin typeface="Open Sans"/>
            </a:endParaRPr>
          </a:p>
          <a:p>
            <a:r>
              <a:rPr lang="uk-UA" dirty="0">
                <a:solidFill>
                  <a:srgbClr val="495057"/>
                </a:solidFill>
                <a:latin typeface="Open Sans"/>
              </a:rPr>
              <a:t>• сезонність виробництва,</a:t>
            </a:r>
            <a:br>
              <a:rPr lang="uk-UA" dirty="0">
                <a:solidFill>
                  <a:srgbClr val="495057"/>
                </a:solidFill>
                <a:latin typeface="Open Sans"/>
              </a:rPr>
            </a:br>
            <a:endParaRPr lang="uk-UA" dirty="0">
              <a:solidFill>
                <a:srgbClr val="495057"/>
              </a:solidFill>
              <a:latin typeface="Open Sans"/>
            </a:endParaRPr>
          </a:p>
          <a:p>
            <a:r>
              <a:rPr lang="uk-UA" dirty="0">
                <a:solidFill>
                  <a:srgbClr val="495057"/>
                </a:solidFill>
                <a:latin typeface="Open Sans"/>
              </a:rPr>
              <a:t>• витрати на зберігання,</a:t>
            </a:r>
            <a:br>
              <a:rPr lang="uk-UA" dirty="0">
                <a:solidFill>
                  <a:srgbClr val="495057"/>
                </a:solidFill>
                <a:latin typeface="Open Sans"/>
              </a:rPr>
            </a:br>
            <a:endParaRPr lang="uk-UA" dirty="0">
              <a:solidFill>
                <a:srgbClr val="495057"/>
              </a:solidFill>
              <a:latin typeface="Open Sans"/>
            </a:endParaRPr>
          </a:p>
          <a:p>
            <a:r>
              <a:rPr lang="uk-UA" dirty="0">
                <a:solidFill>
                  <a:srgbClr val="495057"/>
                </a:solidFill>
                <a:latin typeface="Open Sans"/>
              </a:rPr>
              <a:t>• ступінь ризику і ін.</a:t>
            </a:r>
            <a:endParaRPr lang="uk-UA" b="0" i="0" dirty="0">
              <a:solidFill>
                <a:srgbClr val="495057"/>
              </a:solidFill>
              <a:effectLst/>
              <a:latin typeface="Open Sans"/>
            </a:endParaRPr>
          </a:p>
        </p:txBody>
      </p:sp>
    </p:spTree>
    <p:extLst>
      <p:ext uri="{BB962C8B-B14F-4D97-AF65-F5344CB8AC3E}">
        <p14:creationId xmlns:p14="http://schemas.microsoft.com/office/powerpoint/2010/main" val="3353605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493822" y="1460988"/>
            <a:ext cx="8863343" cy="3785652"/>
          </a:xfrm>
          <a:prstGeom prst="rect">
            <a:avLst/>
          </a:prstGeom>
          <a:solidFill>
            <a:schemeClr val="accent2">
              <a:lumMod val="20000"/>
              <a:lumOff val="80000"/>
            </a:schemeClr>
          </a:solidFill>
        </p:spPr>
        <p:txBody>
          <a:bodyPr wrap="square">
            <a:spAutoFit/>
          </a:bodyPr>
          <a:lstStyle/>
          <a:p>
            <a:r>
              <a:rPr lang="ru-RU" sz="2400" dirty="0" err="1">
                <a:solidFill>
                  <a:srgbClr val="495057"/>
                </a:solidFill>
                <a:latin typeface="Open Sans"/>
              </a:rPr>
              <a:t>Оскільки</a:t>
            </a:r>
            <a:r>
              <a:rPr lang="ru-RU" sz="2400" dirty="0">
                <a:solidFill>
                  <a:srgbClr val="495057"/>
                </a:solidFill>
                <a:latin typeface="Open Sans"/>
              </a:rPr>
              <a:t> </a:t>
            </a:r>
            <a:r>
              <a:rPr lang="ru-RU" sz="2400" dirty="0" err="1">
                <a:solidFill>
                  <a:srgbClr val="495057"/>
                </a:solidFill>
                <a:latin typeface="Open Sans"/>
              </a:rPr>
              <a:t>операція</a:t>
            </a:r>
            <a:r>
              <a:rPr lang="ru-RU" sz="2400" dirty="0">
                <a:solidFill>
                  <a:srgbClr val="495057"/>
                </a:solidFill>
                <a:latin typeface="Open Sans"/>
              </a:rPr>
              <a:t> спреда є </a:t>
            </a:r>
            <a:r>
              <a:rPr lang="ru-RU" sz="2400" dirty="0" err="1">
                <a:solidFill>
                  <a:srgbClr val="495057"/>
                </a:solidFill>
                <a:latin typeface="Open Sans"/>
              </a:rPr>
              <a:t>операцію</a:t>
            </a:r>
            <a:r>
              <a:rPr lang="ru-RU" sz="2400" dirty="0">
                <a:solidFill>
                  <a:srgbClr val="495057"/>
                </a:solidFill>
                <a:latin typeface="Open Sans"/>
              </a:rPr>
              <a:t> з </a:t>
            </a:r>
            <a:r>
              <a:rPr lang="ru-RU" sz="2400" dirty="0" err="1">
                <a:solidFill>
                  <a:srgbClr val="495057"/>
                </a:solidFill>
                <a:latin typeface="Open Sans"/>
              </a:rPr>
              <a:t>двома</a:t>
            </a:r>
            <a:r>
              <a:rPr lang="ru-RU" sz="2400" dirty="0">
                <a:solidFill>
                  <a:srgbClr val="495057"/>
                </a:solidFill>
                <a:latin typeface="Open Sans"/>
              </a:rPr>
              <a:t> контрактами, в </a:t>
            </a:r>
            <a:r>
              <a:rPr lang="ru-RU" sz="2400" dirty="0" err="1">
                <a:solidFill>
                  <a:srgbClr val="495057"/>
                </a:solidFill>
                <a:latin typeface="Open Sans"/>
              </a:rPr>
              <a:t>наказі</a:t>
            </a:r>
            <a:r>
              <a:rPr lang="ru-RU" sz="2400" dirty="0">
                <a:solidFill>
                  <a:srgbClr val="495057"/>
                </a:solidFill>
                <a:latin typeface="Open Sans"/>
              </a:rPr>
              <a:t> на </a:t>
            </a:r>
            <a:r>
              <a:rPr lang="ru-RU" sz="2400" dirty="0" err="1">
                <a:solidFill>
                  <a:srgbClr val="495057"/>
                </a:solidFill>
                <a:latin typeface="Open Sans"/>
              </a:rPr>
              <a:t>таку</a:t>
            </a:r>
            <a:r>
              <a:rPr lang="ru-RU" sz="2400" dirty="0">
                <a:solidFill>
                  <a:srgbClr val="495057"/>
                </a:solidFill>
                <a:latin typeface="Open Sans"/>
              </a:rPr>
              <a:t> угоду повинна бути дана </a:t>
            </a:r>
            <a:r>
              <a:rPr lang="ru-RU" sz="2400" dirty="0" err="1">
                <a:solidFill>
                  <a:srgbClr val="495057"/>
                </a:solidFill>
                <a:latin typeface="Open Sans"/>
              </a:rPr>
              <a:t>інформація</a:t>
            </a:r>
            <a:r>
              <a:rPr lang="ru-RU" sz="2400" dirty="0">
                <a:solidFill>
                  <a:srgbClr val="495057"/>
                </a:solidFill>
                <a:latin typeface="Open Sans"/>
              </a:rPr>
              <a:t> як по одному, так і за </a:t>
            </a:r>
            <a:r>
              <a:rPr lang="ru-RU" sz="2400" dirty="0" err="1">
                <a:solidFill>
                  <a:srgbClr val="495057"/>
                </a:solidFill>
                <a:latin typeface="Open Sans"/>
              </a:rPr>
              <a:t>іншим</a:t>
            </a:r>
            <a:r>
              <a:rPr lang="ru-RU" sz="2400" dirty="0">
                <a:solidFill>
                  <a:srgbClr val="495057"/>
                </a:solidFill>
                <a:latin typeface="Open Sans"/>
              </a:rPr>
              <a:t> контрактом. При </a:t>
            </a:r>
            <a:r>
              <a:rPr lang="ru-RU" sz="2400" dirty="0" err="1">
                <a:solidFill>
                  <a:srgbClr val="495057"/>
                </a:solidFill>
                <a:latin typeface="Open Sans"/>
              </a:rPr>
              <a:t>цьому</a:t>
            </a:r>
            <a:r>
              <a:rPr lang="ru-RU" sz="2400" dirty="0">
                <a:solidFill>
                  <a:srgbClr val="495057"/>
                </a:solidFill>
                <a:latin typeface="Open Sans"/>
              </a:rPr>
              <a:t> </a:t>
            </a:r>
            <a:r>
              <a:rPr lang="ru-RU" sz="2400" dirty="0" err="1">
                <a:solidFill>
                  <a:srgbClr val="495057"/>
                </a:solidFill>
                <a:latin typeface="Open Sans"/>
              </a:rPr>
              <a:t>учасник</a:t>
            </a:r>
            <a:r>
              <a:rPr lang="ru-RU" sz="2400" dirty="0">
                <a:solidFill>
                  <a:srgbClr val="495057"/>
                </a:solidFill>
                <a:latin typeface="Open Sans"/>
              </a:rPr>
              <a:t> </a:t>
            </a:r>
            <a:r>
              <a:rPr lang="ru-RU" sz="2400" dirty="0" err="1">
                <a:solidFill>
                  <a:srgbClr val="495057"/>
                </a:solidFill>
                <a:latin typeface="Open Sans"/>
              </a:rPr>
              <a:t>операції</a:t>
            </a:r>
            <a:r>
              <a:rPr lang="ru-RU" sz="2400" dirty="0">
                <a:solidFill>
                  <a:srgbClr val="495057"/>
                </a:solidFill>
                <a:latin typeface="Open Sans"/>
              </a:rPr>
              <a:t> спреду </a:t>
            </a:r>
            <a:r>
              <a:rPr lang="ru-RU" sz="2400" dirty="0" err="1">
                <a:solidFill>
                  <a:srgbClr val="495057"/>
                </a:solidFill>
                <a:latin typeface="Open Sans"/>
              </a:rPr>
              <a:t>може</a:t>
            </a:r>
            <a:r>
              <a:rPr lang="ru-RU" sz="2400" dirty="0">
                <a:solidFill>
                  <a:srgbClr val="495057"/>
                </a:solidFill>
                <a:latin typeface="Open Sans"/>
              </a:rPr>
              <a:t> </a:t>
            </a:r>
            <a:r>
              <a:rPr lang="ru-RU" sz="2400" dirty="0" err="1">
                <a:solidFill>
                  <a:srgbClr val="495057"/>
                </a:solidFill>
                <a:latin typeface="Open Sans"/>
              </a:rPr>
              <a:t>віддати</a:t>
            </a:r>
            <a:r>
              <a:rPr lang="ru-RU" sz="2400" dirty="0">
                <a:solidFill>
                  <a:srgbClr val="495057"/>
                </a:solidFill>
                <a:latin typeface="Open Sans"/>
              </a:rPr>
              <a:t> наказ </a:t>
            </a:r>
            <a:r>
              <a:rPr lang="ru-RU" sz="2400" dirty="0" err="1">
                <a:solidFill>
                  <a:srgbClr val="495057"/>
                </a:solidFill>
                <a:latin typeface="Open Sans"/>
              </a:rPr>
              <a:t>двома</a:t>
            </a:r>
            <a:r>
              <a:rPr lang="ru-RU" sz="2400" dirty="0">
                <a:solidFill>
                  <a:srgbClr val="495057"/>
                </a:solidFill>
                <a:latin typeface="Open Sans"/>
              </a:rPr>
              <a:t> способами</a:t>
            </a:r>
            <a:r>
              <a:rPr lang="ru-RU" sz="2400" dirty="0" smtClean="0">
                <a:solidFill>
                  <a:srgbClr val="495057"/>
                </a:solidFill>
                <a:latin typeface="Open Sans"/>
              </a:rPr>
              <a:t>:</a:t>
            </a:r>
          </a:p>
          <a:p>
            <a:endParaRPr lang="ru-RU" sz="2400" dirty="0">
              <a:solidFill>
                <a:srgbClr val="495057"/>
              </a:solidFill>
              <a:latin typeface="Open Sans"/>
            </a:endParaRPr>
          </a:p>
          <a:p>
            <a:r>
              <a:rPr lang="ru-RU" sz="2400" dirty="0">
                <a:solidFill>
                  <a:srgbClr val="495057"/>
                </a:solidFill>
                <a:latin typeface="Open Sans"/>
              </a:rPr>
              <a:t>• </a:t>
            </a:r>
            <a:r>
              <a:rPr lang="ru-RU" sz="2400" dirty="0" err="1">
                <a:solidFill>
                  <a:srgbClr val="495057"/>
                </a:solidFill>
                <a:latin typeface="Open Sans"/>
              </a:rPr>
              <a:t>віддавши</a:t>
            </a:r>
            <a:r>
              <a:rPr lang="ru-RU" sz="2400" dirty="0">
                <a:solidFill>
                  <a:srgbClr val="495057"/>
                </a:solidFill>
                <a:latin typeface="Open Sans"/>
              </a:rPr>
              <a:t> </a:t>
            </a:r>
            <a:r>
              <a:rPr lang="ru-RU" sz="2400" dirty="0" err="1">
                <a:solidFill>
                  <a:srgbClr val="495057"/>
                </a:solidFill>
                <a:latin typeface="Open Sans"/>
              </a:rPr>
              <a:t>окремі</a:t>
            </a:r>
            <a:r>
              <a:rPr lang="ru-RU" sz="2400" dirty="0">
                <a:solidFill>
                  <a:srgbClr val="495057"/>
                </a:solidFill>
                <a:latin typeface="Open Sans"/>
              </a:rPr>
              <a:t> </a:t>
            </a:r>
            <a:r>
              <a:rPr lang="ru-RU" sz="2400" dirty="0" err="1">
                <a:solidFill>
                  <a:srgbClr val="495057"/>
                </a:solidFill>
                <a:latin typeface="Open Sans"/>
              </a:rPr>
              <a:t>накази</a:t>
            </a:r>
            <a:r>
              <a:rPr lang="ru-RU" sz="2400" dirty="0">
                <a:solidFill>
                  <a:srgbClr val="495057"/>
                </a:solidFill>
                <a:latin typeface="Open Sans"/>
              </a:rPr>
              <a:t> на покупку і продаж </a:t>
            </a:r>
            <a:r>
              <a:rPr lang="ru-RU" sz="2400" dirty="0" err="1">
                <a:solidFill>
                  <a:srgbClr val="495057"/>
                </a:solidFill>
                <a:latin typeface="Open Sans"/>
              </a:rPr>
              <a:t>відповідних</a:t>
            </a:r>
            <a:r>
              <a:rPr lang="ru-RU" sz="2400" dirty="0">
                <a:solidFill>
                  <a:srgbClr val="495057"/>
                </a:solidFill>
                <a:latin typeface="Open Sans"/>
              </a:rPr>
              <a:t> </a:t>
            </a:r>
            <a:r>
              <a:rPr lang="ru-RU" sz="2400" dirty="0" err="1">
                <a:solidFill>
                  <a:srgbClr val="495057"/>
                </a:solidFill>
                <a:latin typeface="Open Sans"/>
              </a:rPr>
              <a:t>контрактів</a:t>
            </a:r>
            <a:r>
              <a:rPr lang="ru-RU" sz="2400" dirty="0">
                <a:solidFill>
                  <a:srgbClr val="495057"/>
                </a:solidFill>
                <a:latin typeface="Open Sans"/>
              </a:rPr>
              <a:t> </a:t>
            </a:r>
            <a:r>
              <a:rPr lang="ru-RU" sz="2400" dirty="0" err="1">
                <a:solidFill>
                  <a:srgbClr val="495057"/>
                </a:solidFill>
                <a:latin typeface="Open Sans"/>
              </a:rPr>
              <a:t>із</a:t>
            </a:r>
            <a:r>
              <a:rPr lang="ru-RU" sz="2400" dirty="0">
                <a:solidFill>
                  <a:srgbClr val="495057"/>
                </a:solidFill>
                <a:latin typeface="Open Sans"/>
              </a:rPr>
              <a:t> </a:t>
            </a:r>
            <a:r>
              <a:rPr lang="ru-RU" sz="2400" dirty="0" err="1">
                <a:solidFill>
                  <a:srgbClr val="495057"/>
                </a:solidFill>
                <a:latin typeface="Open Sans"/>
              </a:rPr>
              <a:t>зазначенням</a:t>
            </a:r>
            <a:r>
              <a:rPr lang="ru-RU" sz="2400" dirty="0">
                <a:solidFill>
                  <a:srgbClr val="495057"/>
                </a:solidFill>
                <a:latin typeface="Open Sans"/>
              </a:rPr>
              <a:t> </a:t>
            </a:r>
            <a:r>
              <a:rPr lang="ru-RU" sz="2400" dirty="0" err="1">
                <a:solidFill>
                  <a:srgbClr val="495057"/>
                </a:solidFill>
                <a:latin typeface="Open Sans"/>
              </a:rPr>
              <a:t>бажаного</a:t>
            </a:r>
            <a:r>
              <a:rPr lang="ru-RU" sz="2400" dirty="0">
                <a:solidFill>
                  <a:srgbClr val="495057"/>
                </a:solidFill>
                <a:latin typeface="Open Sans"/>
              </a:rPr>
              <a:t> </a:t>
            </a:r>
            <a:r>
              <a:rPr lang="ru-RU" sz="2400" dirty="0" err="1">
                <a:solidFill>
                  <a:srgbClr val="495057"/>
                </a:solidFill>
                <a:latin typeface="Open Sans"/>
              </a:rPr>
              <a:t>рівня</a:t>
            </a:r>
            <a:r>
              <a:rPr lang="ru-RU" sz="2400" dirty="0">
                <a:solidFill>
                  <a:srgbClr val="495057"/>
                </a:solidFill>
                <a:latin typeface="Open Sans"/>
              </a:rPr>
              <a:t> </a:t>
            </a:r>
            <a:r>
              <a:rPr lang="ru-RU" sz="2400" dirty="0" err="1">
                <a:solidFill>
                  <a:srgbClr val="495057"/>
                </a:solidFill>
                <a:latin typeface="Open Sans"/>
              </a:rPr>
              <a:t>цін</a:t>
            </a:r>
            <a:r>
              <a:rPr lang="ru-RU" sz="2400" dirty="0">
                <a:solidFill>
                  <a:srgbClr val="495057"/>
                </a:solidFill>
                <a:latin typeface="Open Sans"/>
              </a:rPr>
              <a:t>,</a:t>
            </a:r>
            <a:br>
              <a:rPr lang="ru-RU" sz="2400" dirty="0">
                <a:solidFill>
                  <a:srgbClr val="495057"/>
                </a:solidFill>
                <a:latin typeface="Open Sans"/>
              </a:rPr>
            </a:br>
            <a:endParaRPr lang="ru-RU" sz="2400" dirty="0">
              <a:solidFill>
                <a:srgbClr val="495057"/>
              </a:solidFill>
              <a:latin typeface="Open Sans"/>
            </a:endParaRPr>
          </a:p>
          <a:p>
            <a:r>
              <a:rPr lang="ru-RU" sz="2400" dirty="0">
                <a:solidFill>
                  <a:srgbClr val="495057"/>
                </a:solidFill>
                <a:latin typeface="Open Sans"/>
              </a:rPr>
              <a:t>• </a:t>
            </a:r>
            <a:r>
              <a:rPr lang="ru-RU" sz="2400" dirty="0" err="1">
                <a:solidFill>
                  <a:srgbClr val="495057"/>
                </a:solidFill>
                <a:latin typeface="Open Sans"/>
              </a:rPr>
              <a:t>віддавши</a:t>
            </a:r>
            <a:r>
              <a:rPr lang="ru-RU" sz="2400" dirty="0">
                <a:solidFill>
                  <a:srgbClr val="495057"/>
                </a:solidFill>
                <a:latin typeface="Open Sans"/>
              </a:rPr>
              <a:t> </a:t>
            </a:r>
            <a:r>
              <a:rPr lang="ru-RU" sz="2400" dirty="0" err="1">
                <a:solidFill>
                  <a:srgbClr val="495057"/>
                </a:solidFill>
                <a:latin typeface="Open Sans"/>
              </a:rPr>
              <a:t>спеціальний</a:t>
            </a:r>
            <a:r>
              <a:rPr lang="ru-RU" sz="2400" dirty="0">
                <a:solidFill>
                  <a:srgbClr val="495057"/>
                </a:solidFill>
                <a:latin typeface="Open Sans"/>
              </a:rPr>
              <a:t> </a:t>
            </a:r>
            <a:r>
              <a:rPr lang="ru-RU" sz="2400" dirty="0" err="1">
                <a:solidFill>
                  <a:srgbClr val="495057"/>
                </a:solidFill>
                <a:latin typeface="Open Sans"/>
              </a:rPr>
              <a:t>спредовий</a:t>
            </a:r>
            <a:r>
              <a:rPr lang="ru-RU" sz="2400" dirty="0">
                <a:solidFill>
                  <a:srgbClr val="495057"/>
                </a:solidFill>
                <a:latin typeface="Open Sans"/>
              </a:rPr>
              <a:t> наказ </a:t>
            </a:r>
            <a:r>
              <a:rPr lang="ru-RU" sz="2400" dirty="0" err="1">
                <a:solidFill>
                  <a:srgbClr val="495057"/>
                </a:solidFill>
                <a:latin typeface="Open Sans"/>
              </a:rPr>
              <a:t>із</a:t>
            </a:r>
            <a:r>
              <a:rPr lang="ru-RU" sz="2400" dirty="0">
                <a:solidFill>
                  <a:srgbClr val="495057"/>
                </a:solidFill>
                <a:latin typeface="Open Sans"/>
              </a:rPr>
              <a:t> </a:t>
            </a:r>
            <a:r>
              <a:rPr lang="ru-RU" sz="2400" dirty="0" err="1">
                <a:solidFill>
                  <a:srgbClr val="495057"/>
                </a:solidFill>
                <a:latin typeface="Open Sans"/>
              </a:rPr>
              <a:t>зазначенням</a:t>
            </a:r>
            <a:r>
              <a:rPr lang="ru-RU" sz="2400" dirty="0">
                <a:solidFill>
                  <a:srgbClr val="495057"/>
                </a:solidFill>
                <a:latin typeface="Open Sans"/>
              </a:rPr>
              <a:t> </a:t>
            </a:r>
            <a:r>
              <a:rPr lang="ru-RU" sz="2400" dirty="0" err="1">
                <a:solidFill>
                  <a:srgbClr val="495057"/>
                </a:solidFill>
                <a:latin typeface="Open Sans"/>
              </a:rPr>
              <a:t>величини</a:t>
            </a:r>
            <a:r>
              <a:rPr lang="ru-RU" sz="2400" dirty="0">
                <a:solidFill>
                  <a:srgbClr val="495057"/>
                </a:solidFill>
                <a:latin typeface="Open Sans"/>
              </a:rPr>
              <a:t> спреду (</a:t>
            </a:r>
            <a:r>
              <a:rPr lang="ru-RU" sz="2400" dirty="0" err="1">
                <a:solidFill>
                  <a:srgbClr val="495057"/>
                </a:solidFill>
                <a:latin typeface="Open Sans"/>
              </a:rPr>
              <a:t>диференціала</a:t>
            </a:r>
            <a:r>
              <a:rPr lang="ru-RU" sz="2400" dirty="0">
                <a:solidFill>
                  <a:srgbClr val="495057"/>
                </a:solidFill>
                <a:latin typeface="Open Sans"/>
              </a:rPr>
              <a:t>).</a:t>
            </a:r>
            <a:endParaRPr lang="ru-RU" sz="2400" b="0" i="0" dirty="0">
              <a:solidFill>
                <a:srgbClr val="495057"/>
              </a:solidFill>
              <a:effectLst/>
              <a:latin typeface="Open Sans"/>
            </a:endParaRPr>
          </a:p>
        </p:txBody>
      </p:sp>
    </p:spTree>
    <p:extLst>
      <p:ext uri="{BB962C8B-B14F-4D97-AF65-F5344CB8AC3E}">
        <p14:creationId xmlns:p14="http://schemas.microsoft.com/office/powerpoint/2010/main" val="1066799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258431" y="957599"/>
            <a:ext cx="8790915" cy="4832092"/>
          </a:xfrm>
          <a:prstGeom prst="rect">
            <a:avLst/>
          </a:prstGeom>
          <a:solidFill>
            <a:schemeClr val="accent2">
              <a:lumMod val="20000"/>
              <a:lumOff val="80000"/>
            </a:schemeClr>
          </a:solidFill>
        </p:spPr>
        <p:txBody>
          <a:bodyPr wrap="square">
            <a:spAutoFit/>
          </a:bodyPr>
          <a:lstStyle/>
          <a:p>
            <a:r>
              <a:rPr lang="ru-RU" sz="2800" dirty="0" err="1">
                <a:solidFill>
                  <a:srgbClr val="495057"/>
                </a:solidFill>
                <a:latin typeface="Open Sans"/>
              </a:rPr>
              <a:t>Хоча</a:t>
            </a:r>
            <a:r>
              <a:rPr lang="ru-RU" sz="2800" dirty="0">
                <a:solidFill>
                  <a:srgbClr val="495057"/>
                </a:solidFill>
                <a:latin typeface="Open Sans"/>
              </a:rPr>
              <a:t> на перший </a:t>
            </a:r>
            <a:r>
              <a:rPr lang="ru-RU" sz="2800" dirty="0" err="1">
                <a:solidFill>
                  <a:srgbClr val="495057"/>
                </a:solidFill>
                <a:latin typeface="Open Sans"/>
              </a:rPr>
              <a:t>погляд</a:t>
            </a:r>
            <a:r>
              <a:rPr lang="ru-RU" sz="2800" dirty="0">
                <a:solidFill>
                  <a:srgbClr val="495057"/>
                </a:solidFill>
                <a:latin typeface="Open Sans"/>
              </a:rPr>
              <a:t> </a:t>
            </a:r>
            <a:r>
              <a:rPr lang="ru-RU" sz="2800" dirty="0" err="1">
                <a:solidFill>
                  <a:srgbClr val="495057"/>
                </a:solidFill>
                <a:latin typeface="Open Sans"/>
              </a:rPr>
              <a:t>обидва</a:t>
            </a:r>
            <a:r>
              <a:rPr lang="ru-RU" sz="2800" dirty="0">
                <a:solidFill>
                  <a:srgbClr val="495057"/>
                </a:solidFill>
                <a:latin typeface="Open Sans"/>
              </a:rPr>
              <a:t> </a:t>
            </a:r>
            <a:r>
              <a:rPr lang="ru-RU" sz="2800" dirty="0" err="1">
                <a:solidFill>
                  <a:srgbClr val="495057"/>
                </a:solidFill>
                <a:latin typeface="Open Sans"/>
              </a:rPr>
              <a:t>ці</a:t>
            </a:r>
            <a:r>
              <a:rPr lang="ru-RU" sz="2800" dirty="0">
                <a:solidFill>
                  <a:srgbClr val="495057"/>
                </a:solidFill>
                <a:latin typeface="Open Sans"/>
              </a:rPr>
              <a:t> </a:t>
            </a:r>
            <a:r>
              <a:rPr lang="ru-RU" sz="2800" dirty="0" err="1">
                <a:solidFill>
                  <a:srgbClr val="495057"/>
                </a:solidFill>
                <a:latin typeface="Open Sans"/>
              </a:rPr>
              <a:t>варіанти</a:t>
            </a:r>
            <a:r>
              <a:rPr lang="ru-RU" sz="2800" dirty="0">
                <a:solidFill>
                  <a:srgbClr val="495057"/>
                </a:solidFill>
                <a:latin typeface="Open Sans"/>
              </a:rPr>
              <a:t> </a:t>
            </a:r>
            <a:r>
              <a:rPr lang="ru-RU" sz="2800" dirty="0" err="1">
                <a:solidFill>
                  <a:srgbClr val="495057"/>
                </a:solidFill>
                <a:latin typeface="Open Sans"/>
              </a:rPr>
              <a:t>ідентичні</a:t>
            </a:r>
            <a:r>
              <a:rPr lang="ru-RU" sz="2800" dirty="0">
                <a:solidFill>
                  <a:srgbClr val="495057"/>
                </a:solidFill>
                <a:latin typeface="Open Sans"/>
              </a:rPr>
              <a:t>, але </a:t>
            </a:r>
            <a:r>
              <a:rPr lang="ru-RU" sz="2800" dirty="0" err="1">
                <a:solidFill>
                  <a:srgbClr val="495057"/>
                </a:solidFill>
                <a:latin typeface="Open Sans"/>
              </a:rPr>
              <a:t>можливий</a:t>
            </a:r>
            <a:r>
              <a:rPr lang="ru-RU" sz="2800" dirty="0">
                <a:solidFill>
                  <a:srgbClr val="495057"/>
                </a:solidFill>
                <a:latin typeface="Open Sans"/>
              </a:rPr>
              <a:t> результат не </a:t>
            </a:r>
            <a:r>
              <a:rPr lang="ru-RU" sz="2800" dirty="0" err="1">
                <a:solidFill>
                  <a:srgbClr val="495057"/>
                </a:solidFill>
                <a:latin typeface="Open Sans"/>
              </a:rPr>
              <a:t>завжди</a:t>
            </a:r>
            <a:r>
              <a:rPr lang="ru-RU" sz="2800" dirty="0">
                <a:solidFill>
                  <a:srgbClr val="495057"/>
                </a:solidFill>
                <a:latin typeface="Open Sans"/>
              </a:rPr>
              <a:t> буде один і той же. Як правило, спредер </a:t>
            </a:r>
            <a:r>
              <a:rPr lang="ru-RU" sz="2800" dirty="0" err="1">
                <a:solidFill>
                  <a:srgbClr val="495057"/>
                </a:solidFill>
                <a:latin typeface="Open Sans"/>
              </a:rPr>
              <a:t>рекомендується</a:t>
            </a:r>
            <a:r>
              <a:rPr lang="ru-RU" sz="2800" dirty="0">
                <a:solidFill>
                  <a:srgbClr val="495057"/>
                </a:solidFill>
                <a:latin typeface="Open Sans"/>
              </a:rPr>
              <a:t> </a:t>
            </a:r>
            <a:r>
              <a:rPr lang="ru-RU" sz="2800" dirty="0" err="1">
                <a:solidFill>
                  <a:srgbClr val="495057"/>
                </a:solidFill>
                <a:latin typeface="Open Sans"/>
              </a:rPr>
              <a:t>віддавати</a:t>
            </a:r>
            <a:r>
              <a:rPr lang="ru-RU" sz="2800" dirty="0">
                <a:solidFill>
                  <a:srgbClr val="495057"/>
                </a:solidFill>
                <a:latin typeface="Open Sans"/>
              </a:rPr>
              <a:t> </a:t>
            </a:r>
            <a:r>
              <a:rPr lang="ru-RU" sz="2800" dirty="0" err="1">
                <a:solidFill>
                  <a:srgbClr val="495057"/>
                </a:solidFill>
                <a:latin typeface="Open Sans"/>
              </a:rPr>
              <a:t>саме</a:t>
            </a:r>
            <a:r>
              <a:rPr lang="ru-RU" sz="2800" dirty="0">
                <a:solidFill>
                  <a:srgbClr val="495057"/>
                </a:solidFill>
                <a:latin typeface="Open Sans"/>
              </a:rPr>
              <a:t> </a:t>
            </a:r>
            <a:r>
              <a:rPr lang="ru-RU" sz="2800" dirty="0" err="1">
                <a:solidFill>
                  <a:srgbClr val="495057"/>
                </a:solidFill>
                <a:latin typeface="Open Sans"/>
              </a:rPr>
              <a:t>спредовий</a:t>
            </a:r>
            <a:r>
              <a:rPr lang="ru-RU" sz="2800" dirty="0">
                <a:solidFill>
                  <a:srgbClr val="495057"/>
                </a:solidFill>
                <a:latin typeface="Open Sans"/>
              </a:rPr>
              <a:t> наказ, а не два </a:t>
            </a:r>
            <a:r>
              <a:rPr lang="ru-RU" sz="2800" dirty="0" err="1">
                <a:solidFill>
                  <a:srgbClr val="495057"/>
                </a:solidFill>
                <a:latin typeface="Open Sans"/>
              </a:rPr>
              <a:t>окремих</a:t>
            </a:r>
            <a:r>
              <a:rPr lang="ru-RU" sz="2800" dirty="0">
                <a:solidFill>
                  <a:srgbClr val="495057"/>
                </a:solidFill>
                <a:latin typeface="Open Sans"/>
              </a:rPr>
              <a:t>. </a:t>
            </a:r>
            <a:r>
              <a:rPr lang="ru-RU" sz="2800" dirty="0" err="1">
                <a:solidFill>
                  <a:srgbClr val="495057"/>
                </a:solidFill>
                <a:latin typeface="Open Sans"/>
              </a:rPr>
              <a:t>Якщо</a:t>
            </a:r>
            <a:r>
              <a:rPr lang="ru-RU" sz="2800" dirty="0">
                <a:solidFill>
                  <a:srgbClr val="495057"/>
                </a:solidFill>
                <a:latin typeface="Open Sans"/>
              </a:rPr>
              <a:t> </a:t>
            </a:r>
            <a:r>
              <a:rPr lang="ru-RU" sz="2800" dirty="0" err="1">
                <a:solidFill>
                  <a:srgbClr val="495057"/>
                </a:solidFill>
                <a:latin typeface="Open Sans"/>
              </a:rPr>
              <a:t>обидві</a:t>
            </a:r>
            <a:r>
              <a:rPr lang="ru-RU" sz="2800" dirty="0">
                <a:solidFill>
                  <a:srgbClr val="495057"/>
                </a:solidFill>
                <a:latin typeface="Open Sans"/>
              </a:rPr>
              <a:t> </a:t>
            </a:r>
            <a:r>
              <a:rPr lang="ru-RU" sz="2800" dirty="0" err="1">
                <a:solidFill>
                  <a:srgbClr val="495057"/>
                </a:solidFill>
                <a:latin typeface="Open Sans"/>
              </a:rPr>
              <a:t>позиції</a:t>
            </a:r>
            <a:r>
              <a:rPr lang="ru-RU" sz="2800" dirty="0">
                <a:solidFill>
                  <a:srgbClr val="495057"/>
                </a:solidFill>
                <a:latin typeface="Open Sans"/>
              </a:rPr>
              <a:t> спреда не </a:t>
            </a:r>
            <a:r>
              <a:rPr lang="ru-RU" sz="2800" dirty="0" err="1">
                <a:solidFill>
                  <a:srgbClr val="495057"/>
                </a:solidFill>
                <a:latin typeface="Open Sans"/>
              </a:rPr>
              <a:t>будуть</a:t>
            </a:r>
            <a:r>
              <a:rPr lang="ru-RU" sz="2800" dirty="0">
                <a:solidFill>
                  <a:srgbClr val="495057"/>
                </a:solidFill>
                <a:latin typeface="Open Sans"/>
              </a:rPr>
              <a:t> </a:t>
            </a:r>
            <a:r>
              <a:rPr lang="ru-RU" sz="2800" dirty="0" err="1">
                <a:solidFill>
                  <a:srgbClr val="495057"/>
                </a:solidFill>
                <a:latin typeface="Open Sans"/>
              </a:rPr>
              <a:t>відкриті</a:t>
            </a:r>
            <a:r>
              <a:rPr lang="ru-RU" sz="2800" dirty="0">
                <a:solidFill>
                  <a:srgbClr val="495057"/>
                </a:solidFill>
                <a:latin typeface="Open Sans"/>
              </a:rPr>
              <a:t> </a:t>
            </a:r>
            <a:r>
              <a:rPr lang="ru-RU" sz="2800" dirty="0" err="1">
                <a:solidFill>
                  <a:srgbClr val="495057"/>
                </a:solidFill>
                <a:latin typeface="Open Sans"/>
              </a:rPr>
              <a:t>одночасно</a:t>
            </a:r>
            <a:r>
              <a:rPr lang="ru-RU" sz="2800" dirty="0">
                <a:solidFill>
                  <a:srgbClr val="495057"/>
                </a:solidFill>
                <a:latin typeface="Open Sans"/>
              </a:rPr>
              <a:t>, </a:t>
            </a:r>
            <a:r>
              <a:rPr lang="ru-RU" sz="2800" dirty="0" err="1">
                <a:solidFill>
                  <a:srgbClr val="495057"/>
                </a:solidFill>
                <a:latin typeface="Open Sans"/>
              </a:rPr>
              <a:t>це</a:t>
            </a:r>
            <a:r>
              <a:rPr lang="ru-RU" sz="2800" dirty="0">
                <a:solidFill>
                  <a:srgbClr val="495057"/>
                </a:solidFill>
                <a:latin typeface="Open Sans"/>
              </a:rPr>
              <a:t> </a:t>
            </a:r>
            <a:r>
              <a:rPr lang="ru-RU" sz="2800" dirty="0" err="1">
                <a:solidFill>
                  <a:srgbClr val="495057"/>
                </a:solidFill>
                <a:latin typeface="Open Sans"/>
              </a:rPr>
              <a:t>означає</a:t>
            </a:r>
            <a:r>
              <a:rPr lang="ru-RU" sz="2800" dirty="0">
                <a:solidFill>
                  <a:srgbClr val="495057"/>
                </a:solidFill>
                <a:latin typeface="Open Sans"/>
              </a:rPr>
              <a:t>, </a:t>
            </a:r>
            <a:r>
              <a:rPr lang="ru-RU" sz="2800" dirty="0" err="1">
                <a:solidFill>
                  <a:srgbClr val="495057"/>
                </a:solidFill>
                <a:latin typeface="Open Sans"/>
              </a:rPr>
              <a:t>що</a:t>
            </a:r>
            <a:r>
              <a:rPr lang="ru-RU" sz="2800" dirty="0">
                <a:solidFill>
                  <a:srgbClr val="495057"/>
                </a:solidFill>
                <a:latin typeface="Open Sans"/>
              </a:rPr>
              <a:t> </a:t>
            </a:r>
            <a:r>
              <a:rPr lang="ru-RU" sz="2800" dirty="0" err="1">
                <a:solidFill>
                  <a:srgbClr val="495057"/>
                </a:solidFill>
                <a:latin typeface="Open Sans"/>
              </a:rPr>
              <a:t>замість</a:t>
            </a:r>
            <a:r>
              <a:rPr lang="ru-RU" sz="2800" dirty="0">
                <a:solidFill>
                  <a:srgbClr val="495057"/>
                </a:solidFill>
                <a:latin typeface="Open Sans"/>
              </a:rPr>
              <a:t> спреда </a:t>
            </a:r>
            <a:r>
              <a:rPr lang="ru-RU" sz="2800" dirty="0" err="1">
                <a:solidFill>
                  <a:srgbClr val="495057"/>
                </a:solidFill>
                <a:latin typeface="Open Sans"/>
              </a:rPr>
              <a:t>учасник</a:t>
            </a:r>
            <a:r>
              <a:rPr lang="ru-RU" sz="2800" dirty="0">
                <a:solidFill>
                  <a:srgbClr val="495057"/>
                </a:solidFill>
                <a:latin typeface="Open Sans"/>
              </a:rPr>
              <a:t> </a:t>
            </a:r>
            <a:r>
              <a:rPr lang="ru-RU" sz="2800" dirty="0" err="1">
                <a:solidFill>
                  <a:srgbClr val="495057"/>
                </a:solidFill>
                <a:latin typeface="Open Sans"/>
              </a:rPr>
              <a:t>може</a:t>
            </a:r>
            <a:r>
              <a:rPr lang="ru-RU" sz="2800" dirty="0">
                <a:solidFill>
                  <a:srgbClr val="495057"/>
                </a:solidFill>
                <a:latin typeface="Open Sans"/>
              </a:rPr>
              <a:t> </a:t>
            </a:r>
            <a:r>
              <a:rPr lang="ru-RU" sz="2800" dirty="0" err="1">
                <a:solidFill>
                  <a:srgbClr val="495057"/>
                </a:solidFill>
                <a:latin typeface="Open Sans"/>
              </a:rPr>
              <a:t>отримати</a:t>
            </a:r>
            <a:r>
              <a:rPr lang="ru-RU" sz="2800" dirty="0">
                <a:solidFill>
                  <a:srgbClr val="495057"/>
                </a:solidFill>
                <a:latin typeface="Open Sans"/>
              </a:rPr>
              <a:t> "голу" </a:t>
            </a:r>
            <a:r>
              <a:rPr lang="ru-RU" sz="2800" dirty="0" err="1">
                <a:solidFill>
                  <a:srgbClr val="495057"/>
                </a:solidFill>
                <a:latin typeface="Open Sans"/>
              </a:rPr>
              <a:t>довгу</a:t>
            </a:r>
            <a:r>
              <a:rPr lang="ru-RU" sz="2800" dirty="0">
                <a:solidFill>
                  <a:srgbClr val="495057"/>
                </a:solidFill>
                <a:latin typeface="Open Sans"/>
              </a:rPr>
              <a:t> </a:t>
            </a:r>
            <a:r>
              <a:rPr lang="ru-RU" sz="2800" dirty="0" err="1">
                <a:solidFill>
                  <a:srgbClr val="495057"/>
                </a:solidFill>
                <a:latin typeface="Open Sans"/>
              </a:rPr>
              <a:t>або</a:t>
            </a:r>
            <a:r>
              <a:rPr lang="ru-RU" sz="2800" dirty="0">
                <a:solidFill>
                  <a:srgbClr val="495057"/>
                </a:solidFill>
                <a:latin typeface="Open Sans"/>
              </a:rPr>
              <a:t> </a:t>
            </a:r>
            <a:r>
              <a:rPr lang="ru-RU" sz="2800" dirty="0" err="1">
                <a:solidFill>
                  <a:srgbClr val="495057"/>
                </a:solidFill>
                <a:latin typeface="Open Sans"/>
              </a:rPr>
              <a:t>коротку</a:t>
            </a:r>
            <a:r>
              <a:rPr lang="ru-RU" sz="2800" dirty="0">
                <a:solidFill>
                  <a:srgbClr val="495057"/>
                </a:solidFill>
                <a:latin typeface="Open Sans"/>
              </a:rPr>
              <a:t> </a:t>
            </a:r>
            <a:r>
              <a:rPr lang="ru-RU" sz="2800" dirty="0" err="1">
                <a:solidFill>
                  <a:srgbClr val="495057"/>
                </a:solidFill>
                <a:latin typeface="Open Sans"/>
              </a:rPr>
              <a:t>позицію</a:t>
            </a:r>
            <a:r>
              <a:rPr lang="ru-RU" sz="2800" dirty="0">
                <a:solidFill>
                  <a:srgbClr val="495057"/>
                </a:solidFill>
                <a:latin typeface="Open Sans"/>
              </a:rPr>
              <a:t>, в </a:t>
            </a:r>
            <a:r>
              <a:rPr lang="ru-RU" sz="2800" dirty="0" err="1">
                <a:solidFill>
                  <a:srgbClr val="495057"/>
                </a:solidFill>
                <a:latin typeface="Open Sans"/>
              </a:rPr>
              <a:t>залежності</a:t>
            </a:r>
            <a:r>
              <a:rPr lang="ru-RU" sz="2800" dirty="0">
                <a:solidFill>
                  <a:srgbClr val="495057"/>
                </a:solidFill>
                <a:latin typeface="Open Sans"/>
              </a:rPr>
              <a:t> </a:t>
            </a:r>
            <a:r>
              <a:rPr lang="ru-RU" sz="2800" dirty="0" err="1">
                <a:solidFill>
                  <a:srgbClr val="495057"/>
                </a:solidFill>
                <a:latin typeface="Open Sans"/>
              </a:rPr>
              <a:t>від</a:t>
            </a:r>
            <a:r>
              <a:rPr lang="ru-RU" sz="2800" dirty="0">
                <a:solidFill>
                  <a:srgbClr val="495057"/>
                </a:solidFill>
                <a:latin typeface="Open Sans"/>
              </a:rPr>
              <a:t> того, яка </a:t>
            </a:r>
            <a:r>
              <a:rPr lang="ru-RU" sz="2800" dirty="0" err="1">
                <a:solidFill>
                  <a:srgbClr val="495057"/>
                </a:solidFill>
                <a:latin typeface="Open Sans"/>
              </a:rPr>
              <a:t>частина</a:t>
            </a:r>
            <a:r>
              <a:rPr lang="ru-RU" sz="2800" dirty="0">
                <a:solidFill>
                  <a:srgbClr val="495057"/>
                </a:solidFill>
                <a:latin typeface="Open Sans"/>
              </a:rPr>
              <a:t> спреду </a:t>
            </a:r>
            <a:r>
              <a:rPr lang="ru-RU" sz="2800" dirty="0" err="1">
                <a:solidFill>
                  <a:srgbClr val="495057"/>
                </a:solidFill>
                <a:latin typeface="Open Sans"/>
              </a:rPr>
              <a:t>була</a:t>
            </a:r>
            <a:r>
              <a:rPr lang="ru-RU" sz="2800" dirty="0">
                <a:solidFill>
                  <a:srgbClr val="495057"/>
                </a:solidFill>
                <a:latin typeface="Open Sans"/>
              </a:rPr>
              <a:t> </a:t>
            </a:r>
            <a:r>
              <a:rPr lang="ru-RU" sz="2800" dirty="0" err="1">
                <a:solidFill>
                  <a:srgbClr val="495057"/>
                </a:solidFill>
                <a:latin typeface="Open Sans"/>
              </a:rPr>
              <a:t>здійснена</a:t>
            </a:r>
            <a:r>
              <a:rPr lang="ru-RU" sz="2800" dirty="0">
                <a:solidFill>
                  <a:srgbClr val="495057"/>
                </a:solidFill>
                <a:latin typeface="Open Sans"/>
              </a:rPr>
              <a:t> </a:t>
            </a:r>
            <a:r>
              <a:rPr lang="ru-RU" sz="2800" dirty="0" err="1">
                <a:solidFill>
                  <a:srgbClr val="495057"/>
                </a:solidFill>
                <a:latin typeface="Open Sans"/>
              </a:rPr>
              <a:t>першої</a:t>
            </a:r>
            <a:r>
              <a:rPr lang="ru-RU" sz="2800" dirty="0">
                <a:solidFill>
                  <a:srgbClr val="495057"/>
                </a:solidFill>
                <a:latin typeface="Open Sans"/>
              </a:rPr>
              <a:t>. А </a:t>
            </a:r>
            <a:r>
              <a:rPr lang="ru-RU" sz="2800" dirty="0" err="1">
                <a:solidFill>
                  <a:srgbClr val="495057"/>
                </a:solidFill>
                <a:latin typeface="Open Sans"/>
              </a:rPr>
              <a:t>навіть</a:t>
            </a:r>
            <a:r>
              <a:rPr lang="ru-RU" sz="2800" dirty="0">
                <a:solidFill>
                  <a:srgbClr val="495057"/>
                </a:solidFill>
                <a:latin typeface="Open Sans"/>
              </a:rPr>
              <a:t> </a:t>
            </a:r>
            <a:r>
              <a:rPr lang="ru-RU" sz="2800" dirty="0" err="1">
                <a:solidFill>
                  <a:srgbClr val="495057"/>
                </a:solidFill>
                <a:latin typeface="Open Sans"/>
              </a:rPr>
              <a:t>дуже</a:t>
            </a:r>
            <a:r>
              <a:rPr lang="ru-RU" sz="2800" dirty="0">
                <a:solidFill>
                  <a:srgbClr val="495057"/>
                </a:solidFill>
                <a:latin typeface="Open Sans"/>
              </a:rPr>
              <a:t> короткий час </a:t>
            </a:r>
            <a:r>
              <a:rPr lang="ru-RU" sz="2800" dirty="0" err="1">
                <a:solidFill>
                  <a:srgbClr val="495057"/>
                </a:solidFill>
                <a:latin typeface="Open Sans"/>
              </a:rPr>
              <a:t>між</a:t>
            </a:r>
            <a:r>
              <a:rPr lang="ru-RU" sz="2800" dirty="0">
                <a:solidFill>
                  <a:srgbClr val="495057"/>
                </a:solidFill>
                <a:latin typeface="Open Sans"/>
              </a:rPr>
              <a:t> </a:t>
            </a:r>
            <a:r>
              <a:rPr lang="ru-RU" sz="2800" dirty="0" err="1">
                <a:solidFill>
                  <a:srgbClr val="495057"/>
                </a:solidFill>
                <a:latin typeface="Open Sans"/>
              </a:rPr>
              <a:t>виконанням</a:t>
            </a:r>
            <a:r>
              <a:rPr lang="ru-RU" sz="2800" dirty="0">
                <a:solidFill>
                  <a:srgbClr val="495057"/>
                </a:solidFill>
                <a:latin typeface="Open Sans"/>
              </a:rPr>
              <a:t> </a:t>
            </a:r>
            <a:r>
              <a:rPr lang="ru-RU" sz="2800" dirty="0" err="1">
                <a:solidFill>
                  <a:srgbClr val="495057"/>
                </a:solidFill>
                <a:latin typeface="Open Sans"/>
              </a:rPr>
              <a:t>двох</a:t>
            </a:r>
            <a:r>
              <a:rPr lang="ru-RU" sz="2800" dirty="0">
                <a:solidFill>
                  <a:srgbClr val="495057"/>
                </a:solidFill>
                <a:latin typeface="Open Sans"/>
              </a:rPr>
              <a:t> </a:t>
            </a:r>
            <a:r>
              <a:rPr lang="ru-RU" sz="2800" dirty="0" err="1">
                <a:solidFill>
                  <a:srgbClr val="495057"/>
                </a:solidFill>
                <a:latin typeface="Open Sans"/>
              </a:rPr>
              <a:t>сторін</a:t>
            </a:r>
            <a:r>
              <a:rPr lang="ru-RU" sz="2800" dirty="0">
                <a:solidFill>
                  <a:srgbClr val="495057"/>
                </a:solidFill>
                <a:latin typeface="Open Sans"/>
              </a:rPr>
              <a:t> угоди спреду </a:t>
            </a:r>
            <a:r>
              <a:rPr lang="ru-RU" sz="2800" dirty="0" err="1">
                <a:solidFill>
                  <a:srgbClr val="495057"/>
                </a:solidFill>
                <a:latin typeface="Open Sans"/>
              </a:rPr>
              <a:t>істотно</a:t>
            </a:r>
            <a:r>
              <a:rPr lang="ru-RU" sz="2800" dirty="0">
                <a:solidFill>
                  <a:srgbClr val="495057"/>
                </a:solidFill>
                <a:latin typeface="Open Sans"/>
              </a:rPr>
              <a:t> </a:t>
            </a:r>
            <a:r>
              <a:rPr lang="ru-RU" sz="2800" dirty="0" err="1">
                <a:solidFill>
                  <a:srgbClr val="495057"/>
                </a:solidFill>
                <a:latin typeface="Open Sans"/>
              </a:rPr>
              <a:t>збільшує</a:t>
            </a:r>
            <a:r>
              <a:rPr lang="ru-RU" sz="2800" dirty="0">
                <a:solidFill>
                  <a:srgbClr val="495057"/>
                </a:solidFill>
                <a:latin typeface="Open Sans"/>
              </a:rPr>
              <a:t> </a:t>
            </a:r>
            <a:r>
              <a:rPr lang="ru-RU" sz="2800" dirty="0" err="1">
                <a:solidFill>
                  <a:srgbClr val="495057"/>
                </a:solidFill>
                <a:latin typeface="Open Sans"/>
              </a:rPr>
              <a:t>ризик</a:t>
            </a:r>
            <a:r>
              <a:rPr lang="ru-RU" sz="2800" dirty="0">
                <a:solidFill>
                  <a:srgbClr val="495057"/>
                </a:solidFill>
                <a:latin typeface="Open Sans"/>
              </a:rPr>
              <a:t> трейдера.</a:t>
            </a:r>
            <a:endParaRPr lang="uk-UA" sz="2800" dirty="0"/>
          </a:p>
        </p:txBody>
      </p:sp>
    </p:spTree>
    <p:extLst>
      <p:ext uri="{BB962C8B-B14F-4D97-AF65-F5344CB8AC3E}">
        <p14:creationId xmlns:p14="http://schemas.microsoft.com/office/powerpoint/2010/main" val="3204557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308634" y="1674612"/>
            <a:ext cx="8428776" cy="3046988"/>
          </a:xfrm>
          <a:prstGeom prst="rect">
            <a:avLst/>
          </a:prstGeom>
          <a:solidFill>
            <a:schemeClr val="accent2">
              <a:lumMod val="20000"/>
              <a:lumOff val="80000"/>
            </a:schemeClr>
          </a:solidFill>
        </p:spPr>
        <p:txBody>
          <a:bodyPr wrap="square">
            <a:spAutoFit/>
          </a:bodyPr>
          <a:lstStyle/>
          <a:p>
            <a:r>
              <a:rPr lang="ru-RU" sz="2400" dirty="0">
                <a:solidFill>
                  <a:srgbClr val="495057"/>
                </a:solidFill>
                <a:latin typeface="Open Sans"/>
              </a:rPr>
              <a:t>У той же час, </a:t>
            </a:r>
            <a:r>
              <a:rPr lang="ru-RU" sz="2400" dirty="0" err="1">
                <a:solidFill>
                  <a:srgbClr val="495057"/>
                </a:solidFill>
                <a:latin typeface="Open Sans"/>
              </a:rPr>
              <a:t>якщо</a:t>
            </a:r>
            <a:r>
              <a:rPr lang="ru-RU" sz="2400" dirty="0">
                <a:solidFill>
                  <a:srgbClr val="495057"/>
                </a:solidFill>
                <a:latin typeface="Open Sans"/>
              </a:rPr>
              <a:t> наказ на спред </a:t>
            </a:r>
            <a:r>
              <a:rPr lang="ru-RU" sz="2400" dirty="0" err="1">
                <a:solidFill>
                  <a:srgbClr val="495057"/>
                </a:solidFill>
                <a:latin typeface="Open Sans"/>
              </a:rPr>
              <a:t>відданий</a:t>
            </a:r>
            <a:r>
              <a:rPr lang="ru-RU" sz="2400" dirty="0">
                <a:solidFill>
                  <a:srgbClr val="495057"/>
                </a:solidFill>
                <a:latin typeface="Open Sans"/>
              </a:rPr>
              <a:t> </a:t>
            </a:r>
            <a:r>
              <a:rPr lang="ru-RU" sz="2400" dirty="0" err="1">
                <a:solidFill>
                  <a:srgbClr val="495057"/>
                </a:solidFill>
                <a:latin typeface="Open Sans"/>
              </a:rPr>
              <a:t>саме</a:t>
            </a:r>
            <a:r>
              <a:rPr lang="ru-RU" sz="2400" dirty="0">
                <a:solidFill>
                  <a:srgbClr val="495057"/>
                </a:solidFill>
                <a:latin typeface="Open Sans"/>
              </a:rPr>
              <a:t> в </a:t>
            </a:r>
            <a:r>
              <a:rPr lang="ru-RU" sz="2400" dirty="0" err="1">
                <a:solidFill>
                  <a:srgbClr val="495057"/>
                </a:solidFill>
                <a:latin typeface="Open Sans"/>
              </a:rPr>
              <a:t>формі</a:t>
            </a:r>
            <a:r>
              <a:rPr lang="ru-RU" sz="2400" dirty="0">
                <a:solidFill>
                  <a:srgbClr val="495057"/>
                </a:solidFill>
                <a:latin typeface="Open Sans"/>
              </a:rPr>
              <a:t> </a:t>
            </a:r>
            <a:r>
              <a:rPr lang="ru-RU" sz="2400" dirty="0" err="1">
                <a:solidFill>
                  <a:srgbClr val="495057"/>
                </a:solidFill>
                <a:latin typeface="Open Sans"/>
              </a:rPr>
              <a:t>спредового</a:t>
            </a:r>
            <a:r>
              <a:rPr lang="ru-RU" sz="2400" dirty="0">
                <a:solidFill>
                  <a:srgbClr val="495057"/>
                </a:solidFill>
                <a:latin typeface="Open Sans"/>
              </a:rPr>
              <a:t> наказу, то </a:t>
            </a:r>
            <a:r>
              <a:rPr lang="ru-RU" sz="2400" dirty="0" err="1">
                <a:solidFill>
                  <a:srgbClr val="495057"/>
                </a:solidFill>
                <a:latin typeface="Open Sans"/>
              </a:rPr>
              <a:t>він</a:t>
            </a:r>
            <a:r>
              <a:rPr lang="ru-RU" sz="2400" dirty="0">
                <a:solidFill>
                  <a:srgbClr val="495057"/>
                </a:solidFill>
                <a:latin typeface="Open Sans"/>
              </a:rPr>
              <a:t> і </a:t>
            </a:r>
            <a:r>
              <a:rPr lang="ru-RU" sz="2400" dirty="0" err="1">
                <a:solidFill>
                  <a:srgbClr val="495057"/>
                </a:solidFill>
                <a:latin typeface="Open Sans"/>
              </a:rPr>
              <a:t>виповнюється</a:t>
            </a:r>
            <a:r>
              <a:rPr lang="ru-RU" sz="2400" dirty="0">
                <a:solidFill>
                  <a:srgbClr val="495057"/>
                </a:solidFill>
                <a:latin typeface="Open Sans"/>
              </a:rPr>
              <a:t> таким чином на </a:t>
            </a:r>
            <a:r>
              <a:rPr lang="ru-RU" sz="2400" dirty="0" err="1">
                <a:solidFill>
                  <a:srgbClr val="495057"/>
                </a:solidFill>
                <a:latin typeface="Open Sans"/>
              </a:rPr>
              <a:t>майданчику</a:t>
            </a:r>
            <a:r>
              <a:rPr lang="ru-RU" sz="2400" dirty="0">
                <a:solidFill>
                  <a:srgbClr val="495057"/>
                </a:solidFill>
                <a:latin typeface="Open Sans"/>
              </a:rPr>
              <a:t>. В такому </a:t>
            </a:r>
            <a:r>
              <a:rPr lang="ru-RU" sz="2400" dirty="0" err="1">
                <a:solidFill>
                  <a:srgbClr val="495057"/>
                </a:solidFill>
                <a:latin typeface="Open Sans"/>
              </a:rPr>
              <a:t>випадку</a:t>
            </a:r>
            <a:r>
              <a:rPr lang="ru-RU" sz="2400" dirty="0">
                <a:solidFill>
                  <a:srgbClr val="495057"/>
                </a:solidFill>
                <a:latin typeface="Open Sans"/>
              </a:rPr>
              <a:t> брокеру не </a:t>
            </a:r>
            <a:r>
              <a:rPr lang="ru-RU" sz="2400" dirty="0" err="1">
                <a:solidFill>
                  <a:srgbClr val="495057"/>
                </a:solidFill>
                <a:latin typeface="Open Sans"/>
              </a:rPr>
              <a:t>доведеться</a:t>
            </a:r>
            <a:r>
              <a:rPr lang="ru-RU" sz="2400" dirty="0">
                <a:solidFill>
                  <a:srgbClr val="495057"/>
                </a:solidFill>
                <a:latin typeface="Open Sans"/>
              </a:rPr>
              <a:t> </a:t>
            </a:r>
            <a:r>
              <a:rPr lang="ru-RU" sz="2400" dirty="0" err="1">
                <a:solidFill>
                  <a:srgbClr val="495057"/>
                </a:solidFill>
                <a:latin typeface="Open Sans"/>
              </a:rPr>
              <a:t>виконувати</a:t>
            </a:r>
            <a:r>
              <a:rPr lang="ru-RU" sz="2400" dirty="0">
                <a:solidFill>
                  <a:srgbClr val="495057"/>
                </a:solidFill>
                <a:latin typeface="Open Sans"/>
              </a:rPr>
              <a:t> </a:t>
            </a:r>
            <a:r>
              <a:rPr lang="ru-RU" sz="2400" dirty="0" err="1">
                <a:solidFill>
                  <a:srgbClr val="495057"/>
                </a:solidFill>
                <a:latin typeface="Open Sans"/>
              </a:rPr>
              <a:t>обидві</a:t>
            </a:r>
            <a:r>
              <a:rPr lang="ru-RU" sz="2400" dirty="0">
                <a:solidFill>
                  <a:srgbClr val="495057"/>
                </a:solidFill>
                <a:latin typeface="Open Sans"/>
              </a:rPr>
              <a:t> угоди </a:t>
            </a:r>
            <a:r>
              <a:rPr lang="ru-RU" sz="2400" dirty="0" err="1">
                <a:solidFill>
                  <a:srgbClr val="495057"/>
                </a:solidFill>
                <a:latin typeface="Open Sans"/>
              </a:rPr>
              <a:t>окремо</a:t>
            </a:r>
            <a:r>
              <a:rPr lang="ru-RU" sz="2400" dirty="0">
                <a:solidFill>
                  <a:srgbClr val="495057"/>
                </a:solidFill>
                <a:latin typeface="Open Sans"/>
              </a:rPr>
              <a:t>. В </a:t>
            </a:r>
            <a:r>
              <a:rPr lang="ru-RU" sz="2400" dirty="0" err="1">
                <a:solidFill>
                  <a:srgbClr val="495057"/>
                </a:solidFill>
                <a:latin typeface="Open Sans"/>
              </a:rPr>
              <a:t>даний</a:t>
            </a:r>
            <a:r>
              <a:rPr lang="ru-RU" sz="2400" dirty="0">
                <a:solidFill>
                  <a:srgbClr val="495057"/>
                </a:solidFill>
                <a:latin typeface="Open Sans"/>
              </a:rPr>
              <a:t> час практично на </a:t>
            </a:r>
            <a:r>
              <a:rPr lang="ru-RU" sz="2400" dirty="0" err="1">
                <a:solidFill>
                  <a:srgbClr val="495057"/>
                </a:solidFill>
                <a:latin typeface="Open Sans"/>
              </a:rPr>
              <a:t>всіх</a:t>
            </a:r>
            <a:r>
              <a:rPr lang="ru-RU" sz="2400" dirty="0">
                <a:solidFill>
                  <a:srgbClr val="495057"/>
                </a:solidFill>
                <a:latin typeface="Open Sans"/>
              </a:rPr>
              <a:t> </a:t>
            </a:r>
            <a:r>
              <a:rPr lang="ru-RU" sz="2400" dirty="0" err="1">
                <a:solidFill>
                  <a:srgbClr val="495057"/>
                </a:solidFill>
                <a:latin typeface="Open Sans"/>
              </a:rPr>
              <a:t>активних</a:t>
            </a:r>
            <a:r>
              <a:rPr lang="ru-RU" sz="2400" dirty="0">
                <a:solidFill>
                  <a:srgbClr val="495057"/>
                </a:solidFill>
                <a:latin typeface="Open Sans"/>
              </a:rPr>
              <a:t> </a:t>
            </a:r>
            <a:r>
              <a:rPr lang="ru-RU" sz="2400" dirty="0" err="1">
                <a:solidFill>
                  <a:srgbClr val="495057"/>
                </a:solidFill>
                <a:latin typeface="Open Sans"/>
              </a:rPr>
              <a:t>ф'ючерсних</a:t>
            </a:r>
            <a:r>
              <a:rPr lang="ru-RU" sz="2400" dirty="0">
                <a:solidFill>
                  <a:srgbClr val="495057"/>
                </a:solidFill>
                <a:latin typeface="Open Sans"/>
              </a:rPr>
              <a:t> ринках </a:t>
            </a:r>
            <a:r>
              <a:rPr lang="ru-RU" sz="2400" dirty="0" err="1">
                <a:solidFill>
                  <a:srgbClr val="495057"/>
                </a:solidFill>
                <a:latin typeface="Open Sans"/>
              </a:rPr>
              <a:t>існує</a:t>
            </a:r>
            <a:r>
              <a:rPr lang="ru-RU" sz="2400" dirty="0">
                <a:solidFill>
                  <a:srgbClr val="495057"/>
                </a:solidFill>
                <a:latin typeface="Open Sans"/>
              </a:rPr>
              <a:t> </a:t>
            </a:r>
            <a:r>
              <a:rPr lang="ru-RU" sz="2400" dirty="0" err="1">
                <a:solidFill>
                  <a:srgbClr val="495057"/>
                </a:solidFill>
                <a:latin typeface="Open Sans"/>
              </a:rPr>
              <a:t>спеціальне</a:t>
            </a:r>
            <a:r>
              <a:rPr lang="ru-RU" sz="2400" dirty="0">
                <a:solidFill>
                  <a:srgbClr val="495057"/>
                </a:solidFill>
                <a:latin typeface="Open Sans"/>
              </a:rPr>
              <a:t> </a:t>
            </a:r>
            <a:r>
              <a:rPr lang="ru-RU" sz="2400" dirty="0" err="1">
                <a:solidFill>
                  <a:srgbClr val="495057"/>
                </a:solidFill>
                <a:latin typeface="Open Sans"/>
              </a:rPr>
              <a:t>місце</a:t>
            </a:r>
            <a:r>
              <a:rPr lang="ru-RU" sz="2400" dirty="0">
                <a:solidFill>
                  <a:srgbClr val="495057"/>
                </a:solidFill>
                <a:latin typeface="Open Sans"/>
              </a:rPr>
              <a:t> для </a:t>
            </a:r>
            <a:r>
              <a:rPr lang="ru-RU" sz="2400" dirty="0" err="1">
                <a:solidFill>
                  <a:srgbClr val="495057"/>
                </a:solidFill>
                <a:latin typeface="Open Sans"/>
              </a:rPr>
              <a:t>укладання</a:t>
            </a:r>
            <a:r>
              <a:rPr lang="ru-RU" sz="2400" dirty="0">
                <a:solidFill>
                  <a:srgbClr val="495057"/>
                </a:solidFill>
                <a:latin typeface="Open Sans"/>
              </a:rPr>
              <a:t> </a:t>
            </a:r>
            <a:r>
              <a:rPr lang="ru-RU" sz="2400" dirty="0" err="1">
                <a:solidFill>
                  <a:srgbClr val="495057"/>
                </a:solidFill>
                <a:latin typeface="Open Sans"/>
              </a:rPr>
              <a:t>угод</a:t>
            </a:r>
            <a:r>
              <a:rPr lang="ru-RU" sz="2400" dirty="0">
                <a:solidFill>
                  <a:srgbClr val="495057"/>
                </a:solidFill>
                <a:latin typeface="Open Sans"/>
              </a:rPr>
              <a:t> спреду, де </a:t>
            </a:r>
            <a:r>
              <a:rPr lang="ru-RU" sz="2400" dirty="0" err="1">
                <a:solidFill>
                  <a:srgbClr val="495057"/>
                </a:solidFill>
                <a:latin typeface="Open Sans"/>
              </a:rPr>
              <a:t>така</a:t>
            </a:r>
            <a:r>
              <a:rPr lang="ru-RU" sz="2400" dirty="0">
                <a:solidFill>
                  <a:srgbClr val="495057"/>
                </a:solidFill>
                <a:latin typeface="Open Sans"/>
              </a:rPr>
              <a:t> угода </a:t>
            </a:r>
            <a:r>
              <a:rPr lang="ru-RU" sz="2400" dirty="0" err="1">
                <a:solidFill>
                  <a:srgbClr val="495057"/>
                </a:solidFill>
                <a:latin typeface="Open Sans"/>
              </a:rPr>
              <a:t>може</a:t>
            </a:r>
            <a:r>
              <a:rPr lang="ru-RU" sz="2400" dirty="0">
                <a:solidFill>
                  <a:srgbClr val="495057"/>
                </a:solidFill>
                <a:latin typeface="Open Sans"/>
              </a:rPr>
              <a:t> бути </a:t>
            </a:r>
            <a:r>
              <a:rPr lang="ru-RU" sz="2400" dirty="0" err="1">
                <a:solidFill>
                  <a:srgbClr val="495057"/>
                </a:solidFill>
                <a:latin typeface="Open Sans"/>
              </a:rPr>
              <a:t>укладена</a:t>
            </a:r>
            <a:r>
              <a:rPr lang="ru-RU" sz="2400" dirty="0">
                <a:solidFill>
                  <a:srgbClr val="495057"/>
                </a:solidFill>
                <a:latin typeface="Open Sans"/>
              </a:rPr>
              <a:t> </a:t>
            </a:r>
            <a:r>
              <a:rPr lang="ru-RU" sz="2400" dirty="0" err="1">
                <a:solidFill>
                  <a:srgbClr val="495057"/>
                </a:solidFill>
                <a:latin typeface="Open Sans"/>
              </a:rPr>
              <a:t>настільки</a:t>
            </a:r>
            <a:r>
              <a:rPr lang="ru-RU" sz="2400" dirty="0">
                <a:solidFill>
                  <a:srgbClr val="495057"/>
                </a:solidFill>
                <a:latin typeface="Open Sans"/>
              </a:rPr>
              <a:t> ж </a:t>
            </a:r>
            <a:r>
              <a:rPr lang="ru-RU" sz="2400" dirty="0" err="1">
                <a:solidFill>
                  <a:srgbClr val="495057"/>
                </a:solidFill>
                <a:latin typeface="Open Sans"/>
              </a:rPr>
              <a:t>швидко</a:t>
            </a:r>
            <a:r>
              <a:rPr lang="ru-RU" sz="2400" dirty="0">
                <a:solidFill>
                  <a:srgbClr val="495057"/>
                </a:solidFill>
                <a:latin typeface="Open Sans"/>
              </a:rPr>
              <a:t>, як і наказ на одну </a:t>
            </a:r>
            <a:r>
              <a:rPr lang="ru-RU" sz="2400" dirty="0" err="1">
                <a:solidFill>
                  <a:srgbClr val="495057"/>
                </a:solidFill>
                <a:latin typeface="Open Sans"/>
              </a:rPr>
              <a:t>позицію</a:t>
            </a:r>
            <a:r>
              <a:rPr lang="ru-RU" sz="2400" dirty="0">
                <a:solidFill>
                  <a:srgbClr val="495057"/>
                </a:solidFill>
                <a:latin typeface="Open Sans"/>
              </a:rPr>
              <a:t>. </a:t>
            </a:r>
            <a:r>
              <a:rPr lang="ru-RU" sz="2400" dirty="0" err="1">
                <a:solidFill>
                  <a:srgbClr val="495057"/>
                </a:solidFill>
                <a:latin typeface="Open Sans"/>
              </a:rPr>
              <a:t>Існують</a:t>
            </a:r>
            <a:r>
              <a:rPr lang="ru-RU" sz="2400" dirty="0">
                <a:solidFill>
                  <a:srgbClr val="495057"/>
                </a:solidFill>
                <a:latin typeface="Open Sans"/>
              </a:rPr>
              <a:t> </a:t>
            </a:r>
            <a:r>
              <a:rPr lang="ru-RU" sz="2400" dirty="0" err="1">
                <a:solidFill>
                  <a:srgbClr val="495057"/>
                </a:solidFill>
                <a:latin typeface="Open Sans"/>
              </a:rPr>
              <a:t>також</a:t>
            </a:r>
            <a:r>
              <a:rPr lang="ru-RU" sz="2400" dirty="0">
                <a:solidFill>
                  <a:srgbClr val="495057"/>
                </a:solidFill>
                <a:latin typeface="Open Sans"/>
              </a:rPr>
              <a:t> і </a:t>
            </a:r>
            <a:r>
              <a:rPr lang="ru-RU" sz="2400" dirty="0" err="1">
                <a:solidFill>
                  <a:srgbClr val="495057"/>
                </a:solidFill>
                <a:latin typeface="Open Sans"/>
              </a:rPr>
              <a:t>окремі</a:t>
            </a:r>
            <a:r>
              <a:rPr lang="ru-RU" sz="2400" dirty="0">
                <a:solidFill>
                  <a:srgbClr val="495057"/>
                </a:solidFill>
                <a:latin typeface="Open Sans"/>
              </a:rPr>
              <a:t> </a:t>
            </a:r>
            <a:r>
              <a:rPr lang="ru-RU" sz="2400" dirty="0" err="1">
                <a:solidFill>
                  <a:srgbClr val="495057"/>
                </a:solidFill>
                <a:latin typeface="Open Sans"/>
              </a:rPr>
              <a:t>котирування</a:t>
            </a:r>
            <a:r>
              <a:rPr lang="ru-RU" sz="2400" dirty="0">
                <a:solidFill>
                  <a:srgbClr val="495057"/>
                </a:solidFill>
                <a:latin typeface="Open Sans"/>
              </a:rPr>
              <a:t> для </a:t>
            </a:r>
            <a:r>
              <a:rPr lang="ru-RU" sz="2400" dirty="0" err="1">
                <a:solidFill>
                  <a:srgbClr val="495057"/>
                </a:solidFill>
                <a:latin typeface="Open Sans"/>
              </a:rPr>
              <a:t>спредів</a:t>
            </a:r>
            <a:r>
              <a:rPr lang="ru-RU" sz="2400" dirty="0">
                <a:solidFill>
                  <a:srgbClr val="495057"/>
                </a:solidFill>
                <a:latin typeface="Open Sans"/>
              </a:rPr>
              <a:t>.</a:t>
            </a:r>
            <a:endParaRPr lang="uk-UA" sz="2400" dirty="0"/>
          </a:p>
        </p:txBody>
      </p:sp>
    </p:spTree>
    <p:extLst>
      <p:ext uri="{BB962C8B-B14F-4D97-AF65-F5344CB8AC3E}">
        <p14:creationId xmlns:p14="http://schemas.microsoft.com/office/powerpoint/2010/main" val="438605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448554" y="1589472"/>
            <a:ext cx="8501204" cy="3539430"/>
          </a:xfrm>
          <a:prstGeom prst="rect">
            <a:avLst/>
          </a:prstGeom>
          <a:solidFill>
            <a:schemeClr val="accent2">
              <a:lumMod val="20000"/>
              <a:lumOff val="80000"/>
            </a:schemeClr>
          </a:solidFill>
        </p:spPr>
        <p:txBody>
          <a:bodyPr wrap="square">
            <a:spAutoFit/>
          </a:bodyPr>
          <a:lstStyle/>
          <a:p>
            <a:pPr algn="ctr"/>
            <a:r>
              <a:rPr lang="uk-UA" sz="2800" b="1" u="sng" dirty="0">
                <a:solidFill>
                  <a:srgbClr val="002EB8"/>
                </a:solidFill>
                <a:latin typeface="Roboto"/>
              </a:rPr>
              <a:t>У біржовій практиці існують чотири типи </a:t>
            </a:r>
            <a:r>
              <a:rPr lang="uk-UA" sz="2800" b="1" u="sng" dirty="0" err="1">
                <a:solidFill>
                  <a:srgbClr val="002EB8"/>
                </a:solidFill>
                <a:latin typeface="Roboto"/>
              </a:rPr>
              <a:t>спредів</a:t>
            </a:r>
            <a:r>
              <a:rPr lang="uk-UA" sz="2800" b="1" u="sng" dirty="0">
                <a:solidFill>
                  <a:srgbClr val="002EB8"/>
                </a:solidFill>
                <a:latin typeface="Roboto"/>
              </a:rPr>
              <a:t>:</a:t>
            </a:r>
            <a:br>
              <a:rPr lang="uk-UA" sz="2800" b="1" u="sng" dirty="0">
                <a:solidFill>
                  <a:srgbClr val="002EB8"/>
                </a:solidFill>
                <a:latin typeface="Roboto"/>
              </a:rPr>
            </a:br>
            <a:r>
              <a:rPr lang="uk-UA" sz="2800" b="1" u="sng" dirty="0">
                <a:solidFill>
                  <a:srgbClr val="002EB8"/>
                </a:solidFill>
                <a:latin typeface="Roboto"/>
              </a:rPr>
              <a:t>• </a:t>
            </a:r>
            <a:r>
              <a:rPr lang="uk-UA" sz="2800" b="1" u="sng" dirty="0" err="1">
                <a:solidFill>
                  <a:srgbClr val="002EB8"/>
                </a:solidFill>
                <a:latin typeface="Roboto"/>
              </a:rPr>
              <a:t>внутрішньоринковий</a:t>
            </a:r>
            <a:r>
              <a:rPr lang="uk-UA" sz="2800" b="1" u="sng" dirty="0">
                <a:solidFill>
                  <a:srgbClr val="002EB8"/>
                </a:solidFill>
                <a:latin typeface="Roboto"/>
              </a:rPr>
              <a:t> </a:t>
            </a:r>
            <a:r>
              <a:rPr lang="uk-UA" sz="2800" b="1" u="sng" dirty="0" err="1">
                <a:solidFill>
                  <a:srgbClr val="002EB8"/>
                </a:solidFill>
                <a:latin typeface="Roboto"/>
              </a:rPr>
              <a:t>спред</a:t>
            </a:r>
            <a:r>
              <a:rPr lang="uk-UA" sz="2800" b="1" u="sng" dirty="0">
                <a:solidFill>
                  <a:srgbClr val="002EB8"/>
                </a:solidFill>
                <a:latin typeface="Roboto"/>
              </a:rPr>
              <a:t> (</a:t>
            </a:r>
            <a:r>
              <a:rPr lang="en-US" sz="2800" b="1" u="sng" dirty="0" err="1">
                <a:solidFill>
                  <a:srgbClr val="002EB8"/>
                </a:solidFill>
                <a:latin typeface="Roboto"/>
              </a:rPr>
              <a:t>interdelivery</a:t>
            </a:r>
            <a:r>
              <a:rPr lang="en-US" sz="2800" b="1" u="sng" dirty="0">
                <a:solidFill>
                  <a:srgbClr val="002EB8"/>
                </a:solidFill>
                <a:latin typeface="Roboto"/>
              </a:rPr>
              <a:t> or </a:t>
            </a:r>
            <a:r>
              <a:rPr lang="en-US" sz="2800" b="1" u="sng" dirty="0" err="1">
                <a:solidFill>
                  <a:srgbClr val="002EB8"/>
                </a:solidFill>
                <a:latin typeface="Roboto"/>
              </a:rPr>
              <a:t>intramarket</a:t>
            </a:r>
            <a:r>
              <a:rPr lang="en-US" sz="2800" b="1" u="sng" dirty="0">
                <a:solidFill>
                  <a:srgbClr val="002EB8"/>
                </a:solidFill>
                <a:latin typeface="Roboto"/>
              </a:rPr>
              <a:t> spread),</a:t>
            </a:r>
            <a:br>
              <a:rPr lang="en-US" sz="2800" b="1" u="sng" dirty="0">
                <a:solidFill>
                  <a:srgbClr val="002EB8"/>
                </a:solidFill>
                <a:latin typeface="Roboto"/>
              </a:rPr>
            </a:br>
            <a:r>
              <a:rPr lang="en-US" sz="2800" b="1" u="sng" dirty="0">
                <a:solidFill>
                  <a:srgbClr val="002EB8"/>
                </a:solidFill>
                <a:latin typeface="Roboto"/>
              </a:rPr>
              <a:t>• </a:t>
            </a:r>
            <a:r>
              <a:rPr lang="uk-UA" sz="2800" b="1" u="sng" dirty="0" err="1">
                <a:solidFill>
                  <a:srgbClr val="002EB8"/>
                </a:solidFill>
                <a:latin typeface="Roboto"/>
              </a:rPr>
              <a:t>міжринковий</a:t>
            </a:r>
            <a:r>
              <a:rPr lang="uk-UA" sz="2800" b="1" u="sng" dirty="0">
                <a:solidFill>
                  <a:srgbClr val="002EB8"/>
                </a:solidFill>
                <a:latin typeface="Roboto"/>
              </a:rPr>
              <a:t> </a:t>
            </a:r>
            <a:r>
              <a:rPr lang="uk-UA" sz="2800" b="1" u="sng" dirty="0" err="1">
                <a:solidFill>
                  <a:srgbClr val="002EB8"/>
                </a:solidFill>
                <a:latin typeface="Roboto"/>
              </a:rPr>
              <a:t>спред</a:t>
            </a:r>
            <a:r>
              <a:rPr lang="uk-UA" sz="2800" b="1" u="sng" dirty="0">
                <a:solidFill>
                  <a:srgbClr val="002EB8"/>
                </a:solidFill>
                <a:latin typeface="Roboto"/>
              </a:rPr>
              <a:t> (</a:t>
            </a:r>
            <a:r>
              <a:rPr lang="en-US" sz="2800" b="1" u="sng" dirty="0">
                <a:solidFill>
                  <a:srgbClr val="002EB8"/>
                </a:solidFill>
                <a:latin typeface="Roboto"/>
              </a:rPr>
              <a:t>intermarket spread), </a:t>
            </a:r>
            <a:br>
              <a:rPr lang="en-US" sz="2800" b="1" u="sng" dirty="0">
                <a:solidFill>
                  <a:srgbClr val="002EB8"/>
                </a:solidFill>
                <a:latin typeface="Roboto"/>
              </a:rPr>
            </a:br>
            <a:r>
              <a:rPr lang="en-US" sz="2800" b="1" u="sng" dirty="0">
                <a:solidFill>
                  <a:srgbClr val="002EB8"/>
                </a:solidFill>
                <a:latin typeface="Roboto"/>
              </a:rPr>
              <a:t>• </a:t>
            </a:r>
            <a:r>
              <a:rPr lang="uk-UA" sz="2800" b="1" u="sng" dirty="0" err="1">
                <a:solidFill>
                  <a:srgbClr val="002EB8"/>
                </a:solidFill>
                <a:latin typeface="Roboto"/>
              </a:rPr>
              <a:t>міжтоварний</a:t>
            </a:r>
            <a:r>
              <a:rPr lang="uk-UA" sz="2800" b="1" u="sng" dirty="0">
                <a:solidFill>
                  <a:srgbClr val="002EB8"/>
                </a:solidFill>
                <a:latin typeface="Roboto"/>
              </a:rPr>
              <a:t> </a:t>
            </a:r>
            <a:r>
              <a:rPr lang="uk-UA" sz="2800" b="1" u="sng" dirty="0" err="1">
                <a:solidFill>
                  <a:srgbClr val="002EB8"/>
                </a:solidFill>
                <a:latin typeface="Roboto"/>
              </a:rPr>
              <a:t>спред</a:t>
            </a:r>
            <a:r>
              <a:rPr lang="uk-UA" sz="2800" b="1" u="sng" dirty="0">
                <a:solidFill>
                  <a:srgbClr val="002EB8"/>
                </a:solidFill>
                <a:latin typeface="Roboto"/>
              </a:rPr>
              <a:t> (</a:t>
            </a:r>
            <a:r>
              <a:rPr lang="en-US" sz="2800" b="1" u="sng" dirty="0" err="1">
                <a:solidFill>
                  <a:srgbClr val="002EB8"/>
                </a:solidFill>
                <a:latin typeface="Roboto"/>
              </a:rPr>
              <a:t>intercommodity</a:t>
            </a:r>
            <a:r>
              <a:rPr lang="en-US" sz="2800" b="1" u="sng" dirty="0">
                <a:solidFill>
                  <a:srgbClr val="002EB8"/>
                </a:solidFill>
                <a:latin typeface="Roboto"/>
              </a:rPr>
              <a:t> spread),</a:t>
            </a:r>
            <a:br>
              <a:rPr lang="en-US" sz="2800" b="1" u="sng" dirty="0">
                <a:solidFill>
                  <a:srgbClr val="002EB8"/>
                </a:solidFill>
                <a:latin typeface="Roboto"/>
              </a:rPr>
            </a:br>
            <a:r>
              <a:rPr lang="en-US" sz="2800" b="1" u="sng" dirty="0">
                <a:solidFill>
                  <a:srgbClr val="002EB8"/>
                </a:solidFill>
                <a:latin typeface="Roboto"/>
              </a:rPr>
              <a:t>• </a:t>
            </a:r>
            <a:r>
              <a:rPr lang="uk-UA" sz="2800" b="1" u="sng" dirty="0" err="1">
                <a:solidFill>
                  <a:srgbClr val="002EB8"/>
                </a:solidFill>
                <a:latin typeface="Roboto"/>
              </a:rPr>
              <a:t>спред</a:t>
            </a:r>
            <a:r>
              <a:rPr lang="uk-UA" sz="2800" b="1" u="sng" dirty="0">
                <a:solidFill>
                  <a:srgbClr val="002EB8"/>
                </a:solidFill>
                <a:latin typeface="Roboto"/>
              </a:rPr>
              <a:t> сировина -напівфабрикат (</a:t>
            </a:r>
            <a:r>
              <a:rPr lang="en-US" sz="2800" b="1" u="sng" dirty="0">
                <a:solidFill>
                  <a:srgbClr val="002EB8"/>
                </a:solidFill>
                <a:latin typeface="Roboto"/>
              </a:rPr>
              <a:t>commodity versus product spread).</a:t>
            </a:r>
            <a:endParaRPr lang="en-US" sz="2800" b="0" i="0" dirty="0">
              <a:solidFill>
                <a:srgbClr val="333333"/>
              </a:solidFill>
              <a:effectLst/>
              <a:latin typeface="Roboto"/>
            </a:endParaRPr>
          </a:p>
        </p:txBody>
      </p:sp>
    </p:spTree>
    <p:extLst>
      <p:ext uri="{BB962C8B-B14F-4D97-AF65-F5344CB8AC3E}">
        <p14:creationId xmlns:p14="http://schemas.microsoft.com/office/powerpoint/2010/main" val="2259496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869133" y="1012158"/>
            <a:ext cx="9687208" cy="4247317"/>
          </a:xfrm>
          <a:prstGeom prst="rect">
            <a:avLst/>
          </a:prstGeom>
          <a:solidFill>
            <a:schemeClr val="accent2">
              <a:lumMod val="20000"/>
              <a:lumOff val="80000"/>
            </a:schemeClr>
          </a:solidFill>
        </p:spPr>
        <p:txBody>
          <a:bodyPr wrap="square">
            <a:spAutoFit/>
          </a:bodyPr>
          <a:lstStyle/>
          <a:p>
            <a:r>
              <a:rPr lang="uk-UA" dirty="0">
                <a:solidFill>
                  <a:srgbClr val="495057"/>
                </a:solidFill>
                <a:latin typeface="Open Sans"/>
              </a:rPr>
              <a:t>Операцію </a:t>
            </a:r>
            <a:r>
              <a:rPr lang="uk-UA" dirty="0" err="1">
                <a:solidFill>
                  <a:srgbClr val="495057"/>
                </a:solidFill>
                <a:latin typeface="Open Sans"/>
              </a:rPr>
              <a:t>внутрішньоринкового</a:t>
            </a:r>
            <a:r>
              <a:rPr lang="uk-UA" dirty="0">
                <a:solidFill>
                  <a:srgbClr val="495057"/>
                </a:solidFill>
                <a:latin typeface="Open Sans"/>
              </a:rPr>
              <a:t> </a:t>
            </a:r>
            <a:r>
              <a:rPr lang="uk-UA" dirty="0" err="1">
                <a:solidFill>
                  <a:srgbClr val="495057"/>
                </a:solidFill>
                <a:latin typeface="Open Sans"/>
              </a:rPr>
              <a:t>спреда</a:t>
            </a:r>
            <a:r>
              <a:rPr lang="uk-UA" dirty="0">
                <a:solidFill>
                  <a:srgbClr val="495057"/>
                </a:solidFill>
                <a:latin typeface="Open Sans"/>
              </a:rPr>
              <a:t> іноді називають також арбітражем в часі. Суть її полягає в одночасному продажу ф'ючерсного контракту з одним строком та купівлі ф'ючерсного контракту з іншого позицією по одному і тому ж товару на одній і тій же біржі. Наведемо приклад найпростішого </a:t>
            </a:r>
            <a:r>
              <a:rPr lang="uk-UA" dirty="0" err="1">
                <a:solidFill>
                  <a:srgbClr val="495057"/>
                </a:solidFill>
                <a:latin typeface="Open Sans"/>
              </a:rPr>
              <a:t>спреда</a:t>
            </a:r>
            <a:r>
              <a:rPr lang="uk-UA" dirty="0">
                <a:solidFill>
                  <a:srgbClr val="495057"/>
                </a:solidFill>
                <a:latin typeface="Open Sans"/>
              </a:rPr>
              <a:t>.</a:t>
            </a:r>
          </a:p>
          <a:p>
            <a:r>
              <a:rPr lang="uk-UA" dirty="0">
                <a:solidFill>
                  <a:srgbClr val="495057"/>
                </a:solidFill>
                <a:latin typeface="Open Sans"/>
              </a:rPr>
              <a:t>На ринку пшениці протягом осені зазвичай існує різниця між цінами листопадового контракту і березневого (наступного року) на рівні 20 центів (листопадовий дешевше березневого). У якийсь момент зміна кон'юнктури може збільшити ціни ближніх позицій, і листопадова пшениця буде котируватися вище, ніж зазвичай, а березнева позиція залишиться на колишньому рівні. При цьому розрив зменшиться до 16 центів. Якщо спредер вважає, що ця ситуація тимчасова і нормальний розрив незабаром відновиться, то він може використовувати цю ситуацію.</a:t>
            </a:r>
            <a:br>
              <a:rPr lang="uk-UA" dirty="0">
                <a:solidFill>
                  <a:srgbClr val="495057"/>
                </a:solidFill>
                <a:latin typeface="Open Sans"/>
              </a:rPr>
            </a:br>
            <a:endParaRPr lang="uk-UA" dirty="0">
              <a:solidFill>
                <a:srgbClr val="495057"/>
              </a:solidFill>
              <a:latin typeface="Open Sans"/>
            </a:endParaRPr>
          </a:p>
          <a:p>
            <a:r>
              <a:rPr lang="uk-UA" dirty="0">
                <a:solidFill>
                  <a:srgbClr val="495057"/>
                </a:solidFill>
                <a:latin typeface="Open Sans"/>
              </a:rPr>
              <a:t>На першому етапі він здійснює продаж листопадової позиції і покупку березневої позиції. Після очікуваного зниження цін на ринку обидва контракти ліквідуються при нормальному співвідношенні цін. Результат операції представлений в табл. 1.</a:t>
            </a:r>
            <a:endParaRPr lang="uk-UA" b="0" i="0" dirty="0">
              <a:solidFill>
                <a:srgbClr val="495057"/>
              </a:solidFill>
              <a:effectLst/>
              <a:latin typeface="Open Sans"/>
            </a:endParaRPr>
          </a:p>
        </p:txBody>
      </p:sp>
    </p:spTree>
    <p:extLst>
      <p:ext uri="{BB962C8B-B14F-4D97-AF65-F5344CB8AC3E}">
        <p14:creationId xmlns:p14="http://schemas.microsoft.com/office/powerpoint/2010/main" val="1016141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p:cNvGraphicFramePr>
            <a:graphicFrameLocks noGrp="1"/>
          </p:cNvGraphicFramePr>
          <p:nvPr>
            <p:extLst>
              <p:ext uri="{D42A27DB-BD31-4B8C-83A1-F6EECF244321}">
                <p14:modId xmlns:p14="http://schemas.microsoft.com/office/powerpoint/2010/main" val="2608707762"/>
              </p:ext>
            </p:extLst>
          </p:nvPr>
        </p:nvGraphicFramePr>
        <p:xfrm>
          <a:off x="1923359" y="1566249"/>
          <a:ext cx="8128000" cy="25603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749340068"/>
                    </a:ext>
                  </a:extLst>
                </a:gridCol>
                <a:gridCol w="2032000">
                  <a:extLst>
                    <a:ext uri="{9D8B030D-6E8A-4147-A177-3AD203B41FA5}">
                      <a16:colId xmlns:a16="http://schemas.microsoft.com/office/drawing/2014/main" val="1777471028"/>
                    </a:ext>
                  </a:extLst>
                </a:gridCol>
                <a:gridCol w="2032000">
                  <a:extLst>
                    <a:ext uri="{9D8B030D-6E8A-4147-A177-3AD203B41FA5}">
                      <a16:colId xmlns:a16="http://schemas.microsoft.com/office/drawing/2014/main" val="3050481924"/>
                    </a:ext>
                  </a:extLst>
                </a:gridCol>
                <a:gridCol w="2032000">
                  <a:extLst>
                    <a:ext uri="{9D8B030D-6E8A-4147-A177-3AD203B41FA5}">
                      <a16:colId xmlns:a16="http://schemas.microsoft.com/office/drawing/2014/main" val="3857987524"/>
                    </a:ext>
                  </a:extLst>
                </a:gridCol>
              </a:tblGrid>
              <a:tr h="508720">
                <a:tc>
                  <a:txBody>
                    <a:bodyPr/>
                    <a:lstStyle/>
                    <a:p>
                      <a:r>
                        <a:rPr lang="uk-UA" dirty="0" smtClean="0"/>
                        <a:t>етап</a:t>
                      </a:r>
                      <a:endParaRPr lang="uk-UA" dirty="0"/>
                    </a:p>
                  </a:txBody>
                  <a:tcPr/>
                </a:tc>
                <a:tc>
                  <a:txBody>
                    <a:bodyPr/>
                    <a:lstStyle/>
                    <a:p>
                      <a:r>
                        <a:rPr lang="uk-UA" dirty="0" smtClean="0"/>
                        <a:t>Листопадова позиція</a:t>
                      </a:r>
                      <a:endParaRPr lang="uk-UA" dirty="0"/>
                    </a:p>
                  </a:txBody>
                  <a:tcPr/>
                </a:tc>
                <a:tc>
                  <a:txBody>
                    <a:bodyPr/>
                    <a:lstStyle/>
                    <a:p>
                      <a:r>
                        <a:rPr lang="uk-UA" dirty="0" smtClean="0"/>
                        <a:t>березнева позиція</a:t>
                      </a:r>
                      <a:endParaRPr lang="uk-UA" dirty="0"/>
                    </a:p>
                  </a:txBody>
                  <a:tcPr/>
                </a:tc>
                <a:tc>
                  <a:txBody>
                    <a:bodyPr/>
                    <a:lstStyle/>
                    <a:p>
                      <a:r>
                        <a:rPr lang="uk-UA" dirty="0" err="1" smtClean="0"/>
                        <a:t>Спред</a:t>
                      </a:r>
                      <a:endParaRPr lang="uk-UA" dirty="0"/>
                    </a:p>
                  </a:txBody>
                  <a:tcPr/>
                </a:tc>
                <a:extLst>
                  <a:ext uri="{0D108BD9-81ED-4DB2-BD59-A6C34878D82A}">
                    <a16:rowId xmlns:a16="http://schemas.microsoft.com/office/drawing/2014/main" val="572030186"/>
                  </a:ext>
                </a:extLst>
              </a:tr>
              <a:tr h="370840">
                <a:tc>
                  <a:txBody>
                    <a:bodyPr/>
                    <a:lstStyle/>
                    <a:p>
                      <a:r>
                        <a:rPr lang="uk-UA" dirty="0" smtClean="0"/>
                        <a:t>1 етап</a:t>
                      </a:r>
                      <a:endParaRPr lang="uk-UA" dirty="0"/>
                    </a:p>
                  </a:txBody>
                  <a:tcPr/>
                </a:tc>
                <a:tc>
                  <a:txBody>
                    <a:bodyPr/>
                    <a:lstStyle/>
                    <a:p>
                      <a:r>
                        <a:rPr lang="uk-UA" dirty="0" smtClean="0"/>
                        <a:t>Продаж по 4,04 </a:t>
                      </a:r>
                      <a:r>
                        <a:rPr lang="uk-UA" dirty="0" err="1" smtClean="0"/>
                        <a:t>дол</a:t>
                      </a:r>
                      <a:r>
                        <a:rPr lang="uk-UA" dirty="0" smtClean="0"/>
                        <a:t>. / Буш.</a:t>
                      </a:r>
                      <a:endParaRPr lang="uk-UA" dirty="0"/>
                    </a:p>
                  </a:txBody>
                  <a:tcPr/>
                </a:tc>
                <a:tc>
                  <a:txBody>
                    <a:bodyPr/>
                    <a:lstStyle/>
                    <a:p>
                      <a:r>
                        <a:rPr lang="uk-UA" dirty="0" smtClean="0"/>
                        <a:t>Купівля по 4,20 </a:t>
                      </a:r>
                      <a:r>
                        <a:rPr lang="uk-UA" dirty="0" err="1" smtClean="0"/>
                        <a:t>дол</a:t>
                      </a:r>
                      <a:r>
                        <a:rPr lang="uk-UA" dirty="0" smtClean="0"/>
                        <a:t>. / Буш.</a:t>
                      </a:r>
                      <a:endParaRPr lang="uk-UA" dirty="0"/>
                    </a:p>
                  </a:txBody>
                  <a:tcPr/>
                </a:tc>
                <a:tc>
                  <a:txBody>
                    <a:bodyPr/>
                    <a:lstStyle/>
                    <a:p>
                      <a:r>
                        <a:rPr lang="uk-UA" dirty="0" smtClean="0"/>
                        <a:t>0,16 </a:t>
                      </a:r>
                      <a:r>
                        <a:rPr lang="uk-UA" dirty="0" err="1" smtClean="0"/>
                        <a:t>дол</a:t>
                      </a:r>
                      <a:r>
                        <a:rPr lang="uk-UA" dirty="0" smtClean="0"/>
                        <a:t>.</a:t>
                      </a:r>
                      <a:endParaRPr lang="uk-UA" dirty="0"/>
                    </a:p>
                  </a:txBody>
                  <a:tcPr/>
                </a:tc>
                <a:extLst>
                  <a:ext uri="{0D108BD9-81ED-4DB2-BD59-A6C34878D82A}">
                    <a16:rowId xmlns:a16="http://schemas.microsoft.com/office/drawing/2014/main" val="15308651"/>
                  </a:ext>
                </a:extLst>
              </a:tr>
              <a:tr h="370840">
                <a:tc>
                  <a:txBody>
                    <a:bodyPr/>
                    <a:lstStyle/>
                    <a:p>
                      <a:r>
                        <a:rPr lang="uk-UA" dirty="0" smtClean="0"/>
                        <a:t>2 етап</a:t>
                      </a:r>
                      <a:endParaRPr lang="uk-UA" dirty="0"/>
                    </a:p>
                  </a:txBody>
                  <a:tcPr/>
                </a:tc>
                <a:tc>
                  <a:txBody>
                    <a:bodyPr/>
                    <a:lstStyle/>
                    <a:p>
                      <a:r>
                        <a:rPr lang="uk-UA" dirty="0" smtClean="0"/>
                        <a:t>Купівля по 3,9 </a:t>
                      </a:r>
                      <a:r>
                        <a:rPr lang="uk-UA" dirty="0" err="1" smtClean="0"/>
                        <a:t>дол</a:t>
                      </a:r>
                      <a:r>
                        <a:rPr lang="uk-UA" dirty="0" smtClean="0"/>
                        <a:t>. / Буш.</a:t>
                      </a:r>
                      <a:endParaRPr lang="uk-UA" dirty="0"/>
                    </a:p>
                  </a:txBody>
                  <a:tcPr/>
                </a:tc>
                <a:tc>
                  <a:txBody>
                    <a:bodyPr/>
                    <a:lstStyle/>
                    <a:p>
                      <a:r>
                        <a:rPr lang="uk-UA" dirty="0" smtClean="0"/>
                        <a:t>Продаж по 4,1 </a:t>
                      </a:r>
                      <a:r>
                        <a:rPr lang="uk-UA" dirty="0" err="1" smtClean="0"/>
                        <a:t>дол</a:t>
                      </a:r>
                      <a:r>
                        <a:rPr lang="uk-UA" dirty="0" smtClean="0"/>
                        <a:t>. / Буш.</a:t>
                      </a:r>
                      <a:endParaRPr lang="uk-UA" dirty="0"/>
                    </a:p>
                  </a:txBody>
                  <a:tcPr/>
                </a:tc>
                <a:tc>
                  <a:txBody>
                    <a:bodyPr/>
                    <a:lstStyle/>
                    <a:p>
                      <a:r>
                        <a:rPr lang="uk-UA" dirty="0" smtClean="0"/>
                        <a:t>0,20 </a:t>
                      </a:r>
                      <a:r>
                        <a:rPr lang="uk-UA" dirty="0" err="1" smtClean="0"/>
                        <a:t>дол</a:t>
                      </a:r>
                      <a:r>
                        <a:rPr lang="uk-UA" dirty="0" smtClean="0"/>
                        <a:t>.</a:t>
                      </a:r>
                      <a:endParaRPr lang="uk-UA" dirty="0"/>
                    </a:p>
                  </a:txBody>
                  <a:tcPr/>
                </a:tc>
                <a:extLst>
                  <a:ext uri="{0D108BD9-81ED-4DB2-BD59-A6C34878D82A}">
                    <a16:rowId xmlns:a16="http://schemas.microsoft.com/office/drawing/2014/main" val="39214201"/>
                  </a:ext>
                </a:extLst>
              </a:tr>
              <a:tr h="370840">
                <a:tc>
                  <a:txBody>
                    <a:bodyPr/>
                    <a:lstStyle/>
                    <a:p>
                      <a:r>
                        <a:rPr lang="uk-UA" dirty="0" smtClean="0"/>
                        <a:t>результат</a:t>
                      </a:r>
                      <a:endParaRPr lang="uk-UA" dirty="0"/>
                    </a:p>
                  </a:txBody>
                  <a:tcPr/>
                </a:tc>
                <a:tc>
                  <a:txBody>
                    <a:bodyPr/>
                    <a:lstStyle/>
                    <a:p>
                      <a:r>
                        <a:rPr lang="uk-UA" dirty="0" smtClean="0"/>
                        <a:t>'прибуток0,14 </a:t>
                      </a:r>
                      <a:r>
                        <a:rPr lang="uk-UA" dirty="0" err="1" smtClean="0"/>
                        <a:t>дол</a:t>
                      </a:r>
                      <a:r>
                        <a:rPr lang="uk-UA" dirty="0" smtClean="0"/>
                        <a:t>. / Буш.</a:t>
                      </a:r>
                      <a:endParaRPr lang="uk-UA" dirty="0"/>
                    </a:p>
                  </a:txBody>
                  <a:tcPr/>
                </a:tc>
                <a:tc>
                  <a:txBody>
                    <a:bodyPr/>
                    <a:lstStyle/>
                    <a:p>
                      <a:r>
                        <a:rPr lang="uk-UA" dirty="0" smtClean="0"/>
                        <a:t>Збиток 0,10 </a:t>
                      </a:r>
                      <a:r>
                        <a:rPr lang="uk-UA" dirty="0" err="1" smtClean="0"/>
                        <a:t>дол</a:t>
                      </a:r>
                      <a:r>
                        <a:rPr lang="uk-UA" dirty="0" smtClean="0"/>
                        <a:t>. / Буш. </a:t>
                      </a:r>
                      <a:endParaRPr lang="uk-UA" dirty="0"/>
                    </a:p>
                  </a:txBody>
                  <a:tcPr/>
                </a:tc>
                <a:tc>
                  <a:txBody>
                    <a:bodyPr/>
                    <a:lstStyle/>
                    <a:p>
                      <a:endParaRPr lang="uk-UA" dirty="0"/>
                    </a:p>
                  </a:txBody>
                  <a:tcPr/>
                </a:tc>
                <a:extLst>
                  <a:ext uri="{0D108BD9-81ED-4DB2-BD59-A6C34878D82A}">
                    <a16:rowId xmlns:a16="http://schemas.microsoft.com/office/drawing/2014/main" val="807089109"/>
                  </a:ext>
                </a:extLst>
              </a:tr>
            </a:tbl>
          </a:graphicData>
        </a:graphic>
      </p:graphicFrame>
      <p:sp>
        <p:nvSpPr>
          <p:cNvPr id="4" name="Прямокутник 3"/>
          <p:cNvSpPr/>
          <p:nvPr/>
        </p:nvSpPr>
        <p:spPr>
          <a:xfrm>
            <a:off x="1923359" y="4552715"/>
            <a:ext cx="6096000" cy="646331"/>
          </a:xfrm>
          <a:prstGeom prst="rect">
            <a:avLst/>
          </a:prstGeom>
          <a:solidFill>
            <a:schemeClr val="accent2">
              <a:lumMod val="20000"/>
              <a:lumOff val="80000"/>
            </a:schemeClr>
          </a:solidFill>
        </p:spPr>
        <p:txBody>
          <a:bodyPr>
            <a:spAutoFit/>
          </a:bodyPr>
          <a:lstStyle/>
          <a:p>
            <a:r>
              <a:rPr lang="uk-UA" dirty="0"/>
              <a:t>Підсумковий прибуток: 0,04 </a:t>
            </a:r>
            <a:r>
              <a:rPr lang="uk-UA" dirty="0" err="1"/>
              <a:t>дол</a:t>
            </a:r>
            <a:r>
              <a:rPr lang="uk-UA" dirty="0"/>
              <a:t>. / Буш. (200 </a:t>
            </a:r>
            <a:r>
              <a:rPr lang="uk-UA" dirty="0" err="1"/>
              <a:t>дол</a:t>
            </a:r>
            <a:r>
              <a:rPr lang="uk-UA" dirty="0"/>
              <a:t>. На контракт).</a:t>
            </a:r>
          </a:p>
        </p:txBody>
      </p:sp>
      <p:sp>
        <p:nvSpPr>
          <p:cNvPr id="5" name="Прямокутник 4"/>
          <p:cNvSpPr/>
          <p:nvPr/>
        </p:nvSpPr>
        <p:spPr>
          <a:xfrm>
            <a:off x="1923359" y="568346"/>
            <a:ext cx="8044506" cy="523220"/>
          </a:xfrm>
          <a:prstGeom prst="rect">
            <a:avLst/>
          </a:prstGeom>
          <a:solidFill>
            <a:schemeClr val="accent2">
              <a:lumMod val="20000"/>
              <a:lumOff val="80000"/>
            </a:schemeClr>
          </a:solidFill>
        </p:spPr>
        <p:txBody>
          <a:bodyPr wrap="square">
            <a:spAutoFit/>
          </a:bodyPr>
          <a:lstStyle/>
          <a:p>
            <a:pPr algn="ctr"/>
            <a:r>
              <a:rPr lang="uk-UA" sz="2800" dirty="0" smtClean="0"/>
              <a:t>Стратегія </a:t>
            </a:r>
            <a:r>
              <a:rPr lang="uk-UA" sz="2800" dirty="0" err="1" smtClean="0"/>
              <a:t>внутрішньоринковий</a:t>
            </a:r>
            <a:r>
              <a:rPr lang="uk-UA" sz="2800" dirty="0" smtClean="0"/>
              <a:t> </a:t>
            </a:r>
            <a:r>
              <a:rPr lang="uk-UA" sz="2800" dirty="0" err="1" smtClean="0"/>
              <a:t>спред</a:t>
            </a:r>
            <a:endParaRPr lang="uk-UA" sz="2800" dirty="0"/>
          </a:p>
        </p:txBody>
      </p:sp>
    </p:spTree>
    <p:extLst>
      <p:ext uri="{BB962C8B-B14F-4D97-AF65-F5344CB8AC3E}">
        <p14:creationId xmlns:p14="http://schemas.microsoft.com/office/powerpoint/2010/main" val="538151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я 1"/>
          <p:cNvGraphicFramePr>
            <a:graphicFrameLocks noGrp="1"/>
          </p:cNvGraphicFramePr>
          <p:nvPr>
            <p:extLst>
              <p:ext uri="{D42A27DB-BD31-4B8C-83A1-F6EECF244321}">
                <p14:modId xmlns:p14="http://schemas.microsoft.com/office/powerpoint/2010/main" val="2901372360"/>
              </p:ext>
            </p:extLst>
          </p:nvPr>
        </p:nvGraphicFramePr>
        <p:xfrm>
          <a:off x="1923359" y="1566249"/>
          <a:ext cx="8128000" cy="36576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749340068"/>
                    </a:ext>
                  </a:extLst>
                </a:gridCol>
                <a:gridCol w="2032000">
                  <a:extLst>
                    <a:ext uri="{9D8B030D-6E8A-4147-A177-3AD203B41FA5}">
                      <a16:colId xmlns:a16="http://schemas.microsoft.com/office/drawing/2014/main" val="1777471028"/>
                    </a:ext>
                  </a:extLst>
                </a:gridCol>
                <a:gridCol w="2032000">
                  <a:extLst>
                    <a:ext uri="{9D8B030D-6E8A-4147-A177-3AD203B41FA5}">
                      <a16:colId xmlns:a16="http://schemas.microsoft.com/office/drawing/2014/main" val="3050481924"/>
                    </a:ext>
                  </a:extLst>
                </a:gridCol>
                <a:gridCol w="2032000">
                  <a:extLst>
                    <a:ext uri="{9D8B030D-6E8A-4147-A177-3AD203B41FA5}">
                      <a16:colId xmlns:a16="http://schemas.microsoft.com/office/drawing/2014/main" val="3857987524"/>
                    </a:ext>
                  </a:extLst>
                </a:gridCol>
              </a:tblGrid>
              <a:tr h="508720">
                <a:tc>
                  <a:txBody>
                    <a:bodyPr/>
                    <a:lstStyle/>
                    <a:p>
                      <a:r>
                        <a:rPr lang="uk-UA" dirty="0" smtClean="0"/>
                        <a:t>Дата</a:t>
                      </a:r>
                      <a:endParaRPr lang="uk-UA" dirty="0"/>
                    </a:p>
                  </a:txBody>
                  <a:tcPr/>
                </a:tc>
                <a:tc>
                  <a:txBody>
                    <a:bodyPr/>
                    <a:lstStyle/>
                    <a:p>
                      <a:r>
                        <a:rPr lang="uk-UA" dirty="0" smtClean="0"/>
                        <a:t>Контракти по кукурудзі</a:t>
                      </a:r>
                      <a:endParaRPr lang="uk-UA" dirty="0"/>
                    </a:p>
                  </a:txBody>
                  <a:tcPr/>
                </a:tc>
                <a:tc>
                  <a:txBody>
                    <a:bodyPr/>
                    <a:lstStyle/>
                    <a:p>
                      <a:r>
                        <a:rPr lang="uk-UA" dirty="0" smtClean="0"/>
                        <a:t>Контракти по пшениці</a:t>
                      </a:r>
                      <a:endParaRPr lang="uk-UA" dirty="0"/>
                    </a:p>
                  </a:txBody>
                  <a:tcPr/>
                </a:tc>
                <a:tc>
                  <a:txBody>
                    <a:bodyPr/>
                    <a:lstStyle/>
                    <a:p>
                      <a:r>
                        <a:rPr lang="uk-UA" dirty="0" err="1" smtClean="0"/>
                        <a:t>Спред</a:t>
                      </a:r>
                      <a:endParaRPr lang="uk-UA" dirty="0"/>
                    </a:p>
                  </a:txBody>
                  <a:tcPr/>
                </a:tc>
                <a:extLst>
                  <a:ext uri="{0D108BD9-81ED-4DB2-BD59-A6C34878D82A}">
                    <a16:rowId xmlns:a16="http://schemas.microsoft.com/office/drawing/2014/main" val="572030186"/>
                  </a:ext>
                </a:extLst>
              </a:tr>
              <a:tr h="370840">
                <a:tc>
                  <a:txBody>
                    <a:bodyPr/>
                    <a:lstStyle/>
                    <a:p>
                      <a:r>
                        <a:rPr lang="uk-UA" dirty="0" smtClean="0"/>
                        <a:t>29 червня</a:t>
                      </a:r>
                      <a:endParaRPr lang="uk-UA" dirty="0"/>
                    </a:p>
                  </a:txBody>
                  <a:tcPr/>
                </a:tc>
                <a:tc>
                  <a:txBody>
                    <a:bodyPr/>
                    <a:lstStyle/>
                    <a:p>
                      <a:r>
                        <a:rPr lang="uk-UA" dirty="0" smtClean="0"/>
                        <a:t>Продаж ф'ючерсного контракту по 3,425 </a:t>
                      </a:r>
                      <a:r>
                        <a:rPr lang="uk-UA" dirty="0" err="1" smtClean="0"/>
                        <a:t>дол</a:t>
                      </a:r>
                      <a:r>
                        <a:rPr lang="uk-UA" dirty="0" smtClean="0"/>
                        <a:t>. / Буш.</a:t>
                      </a:r>
                      <a:endParaRPr lang="uk-UA" dirty="0"/>
                    </a:p>
                  </a:txBody>
                  <a:tcPr/>
                </a:tc>
                <a:tc>
                  <a:txBody>
                    <a:bodyPr/>
                    <a:lstStyle/>
                    <a:p>
                      <a:r>
                        <a:rPr lang="uk-UA" dirty="0" smtClean="0"/>
                        <a:t>Купівля ф'ючерсного контракту по 4,14 </a:t>
                      </a:r>
                      <a:r>
                        <a:rPr lang="uk-UA" dirty="0" err="1" smtClean="0"/>
                        <a:t>дол</a:t>
                      </a:r>
                      <a:r>
                        <a:rPr lang="uk-UA" dirty="0" smtClean="0"/>
                        <a:t>. / </a:t>
                      </a:r>
                      <a:r>
                        <a:rPr lang="uk-UA" dirty="0" err="1" smtClean="0"/>
                        <a:t>буш</a:t>
                      </a:r>
                      <a:r>
                        <a:rPr lang="uk-UA" dirty="0" smtClean="0"/>
                        <a:t>.</a:t>
                      </a:r>
                      <a:endParaRPr lang="uk-UA" dirty="0"/>
                    </a:p>
                  </a:txBody>
                  <a:tcPr/>
                </a:tc>
                <a:tc>
                  <a:txBody>
                    <a:bodyPr/>
                    <a:lstStyle/>
                    <a:p>
                      <a:r>
                        <a:rPr lang="uk-UA" dirty="0" smtClean="0"/>
                        <a:t>0, 715 </a:t>
                      </a:r>
                      <a:r>
                        <a:rPr lang="uk-UA" dirty="0" err="1" smtClean="0"/>
                        <a:t>дол</a:t>
                      </a:r>
                      <a:r>
                        <a:rPr lang="uk-UA" dirty="0" smtClean="0"/>
                        <a:t>. </a:t>
                      </a:r>
                      <a:endParaRPr lang="uk-UA" dirty="0"/>
                    </a:p>
                  </a:txBody>
                  <a:tcPr/>
                </a:tc>
                <a:extLst>
                  <a:ext uri="{0D108BD9-81ED-4DB2-BD59-A6C34878D82A}">
                    <a16:rowId xmlns:a16="http://schemas.microsoft.com/office/drawing/2014/main" val="15308651"/>
                  </a:ext>
                </a:extLst>
              </a:tr>
              <a:tr h="370840">
                <a:tc>
                  <a:txBody>
                    <a:bodyPr/>
                    <a:lstStyle/>
                    <a:p>
                      <a:r>
                        <a:rPr lang="uk-UA" dirty="0" smtClean="0"/>
                        <a:t>2 жовтня</a:t>
                      </a:r>
                      <a:endParaRPr lang="uk-UA" dirty="0"/>
                    </a:p>
                  </a:txBody>
                  <a:tcPr/>
                </a:tc>
                <a:tc>
                  <a:txBody>
                    <a:bodyPr/>
                    <a:lstStyle/>
                    <a:p>
                      <a:r>
                        <a:rPr lang="uk-UA" dirty="0" smtClean="0"/>
                        <a:t>Купівля контракту по 2,89 </a:t>
                      </a:r>
                      <a:r>
                        <a:rPr lang="uk-UA" dirty="0" err="1" smtClean="0"/>
                        <a:t>дол</a:t>
                      </a:r>
                      <a:r>
                        <a:rPr lang="uk-UA" dirty="0" smtClean="0"/>
                        <a:t>. / Буш.</a:t>
                      </a:r>
                      <a:endParaRPr lang="uk-UA" dirty="0"/>
                    </a:p>
                  </a:txBody>
                  <a:tcPr/>
                </a:tc>
                <a:tc>
                  <a:txBody>
                    <a:bodyPr/>
                    <a:lstStyle/>
                    <a:p>
                      <a:r>
                        <a:rPr lang="uk-UA" dirty="0" smtClean="0"/>
                        <a:t>Продаж контракту по 4,41 </a:t>
                      </a:r>
                      <a:r>
                        <a:rPr lang="uk-UA" dirty="0" err="1" smtClean="0"/>
                        <a:t>дол</a:t>
                      </a:r>
                      <a:r>
                        <a:rPr lang="uk-UA" dirty="0" smtClean="0"/>
                        <a:t>. / Буш.</a:t>
                      </a:r>
                      <a:endParaRPr lang="uk-UA" dirty="0"/>
                    </a:p>
                  </a:txBody>
                  <a:tcPr/>
                </a:tc>
                <a:tc>
                  <a:txBody>
                    <a:bodyPr/>
                    <a:lstStyle/>
                    <a:p>
                      <a:r>
                        <a:rPr lang="uk-UA" dirty="0" smtClean="0"/>
                        <a:t>1,52 </a:t>
                      </a:r>
                      <a:r>
                        <a:rPr lang="uk-UA" dirty="0" err="1" smtClean="0"/>
                        <a:t>дол</a:t>
                      </a:r>
                      <a:r>
                        <a:rPr lang="uk-UA" dirty="0" smtClean="0"/>
                        <a:t>.</a:t>
                      </a:r>
                      <a:endParaRPr lang="uk-UA" dirty="0"/>
                    </a:p>
                  </a:txBody>
                  <a:tcPr/>
                </a:tc>
                <a:extLst>
                  <a:ext uri="{0D108BD9-81ED-4DB2-BD59-A6C34878D82A}">
                    <a16:rowId xmlns:a16="http://schemas.microsoft.com/office/drawing/2014/main" val="39214201"/>
                  </a:ext>
                </a:extLst>
              </a:tr>
              <a:tr h="370840">
                <a:tc>
                  <a:txBody>
                    <a:bodyPr/>
                    <a:lstStyle/>
                    <a:p>
                      <a:r>
                        <a:rPr lang="uk-UA" dirty="0" smtClean="0"/>
                        <a:t>результат</a:t>
                      </a:r>
                      <a:endParaRPr lang="uk-UA" dirty="0"/>
                    </a:p>
                  </a:txBody>
                  <a:tcPr/>
                </a:tc>
                <a:tc>
                  <a:txBody>
                    <a:bodyPr/>
                    <a:lstStyle/>
                    <a:p>
                      <a:r>
                        <a:rPr lang="uk-UA" dirty="0" smtClean="0"/>
                        <a:t>Прибуток 0,535 </a:t>
                      </a:r>
                      <a:r>
                        <a:rPr lang="uk-UA" dirty="0" err="1" smtClean="0"/>
                        <a:t>дол</a:t>
                      </a:r>
                      <a:r>
                        <a:rPr lang="uk-UA" dirty="0" smtClean="0"/>
                        <a:t>. / Буш.</a:t>
                      </a:r>
                      <a:endParaRPr lang="uk-UA" dirty="0"/>
                    </a:p>
                  </a:txBody>
                  <a:tcPr/>
                </a:tc>
                <a:tc>
                  <a:txBody>
                    <a:bodyPr/>
                    <a:lstStyle/>
                    <a:p>
                      <a:r>
                        <a:rPr lang="uk-UA" dirty="0" smtClean="0"/>
                        <a:t>Прибуток 0,27 </a:t>
                      </a:r>
                      <a:r>
                        <a:rPr lang="uk-UA" dirty="0" err="1" smtClean="0"/>
                        <a:t>дол</a:t>
                      </a:r>
                      <a:r>
                        <a:rPr lang="uk-UA" dirty="0" smtClean="0"/>
                        <a:t>. / Буш. </a:t>
                      </a:r>
                      <a:endParaRPr lang="uk-UA" dirty="0"/>
                    </a:p>
                  </a:txBody>
                  <a:tcPr/>
                </a:tc>
                <a:tc>
                  <a:txBody>
                    <a:bodyPr/>
                    <a:lstStyle/>
                    <a:p>
                      <a:endParaRPr lang="uk-UA" dirty="0"/>
                    </a:p>
                  </a:txBody>
                  <a:tcPr/>
                </a:tc>
                <a:extLst>
                  <a:ext uri="{0D108BD9-81ED-4DB2-BD59-A6C34878D82A}">
                    <a16:rowId xmlns:a16="http://schemas.microsoft.com/office/drawing/2014/main" val="807089109"/>
                  </a:ext>
                </a:extLst>
              </a:tr>
            </a:tbl>
          </a:graphicData>
        </a:graphic>
      </p:graphicFrame>
      <p:sp>
        <p:nvSpPr>
          <p:cNvPr id="5" name="Прямокутник 4"/>
          <p:cNvSpPr/>
          <p:nvPr/>
        </p:nvSpPr>
        <p:spPr>
          <a:xfrm>
            <a:off x="1923359" y="568346"/>
            <a:ext cx="8044506" cy="523220"/>
          </a:xfrm>
          <a:prstGeom prst="rect">
            <a:avLst/>
          </a:prstGeom>
          <a:solidFill>
            <a:schemeClr val="accent2">
              <a:lumMod val="20000"/>
              <a:lumOff val="80000"/>
            </a:schemeClr>
          </a:solidFill>
        </p:spPr>
        <p:txBody>
          <a:bodyPr wrap="square">
            <a:spAutoFit/>
          </a:bodyPr>
          <a:lstStyle/>
          <a:p>
            <a:pPr algn="ctr"/>
            <a:r>
              <a:rPr lang="uk-UA" sz="2800" dirty="0" smtClean="0"/>
              <a:t>Стратегія </a:t>
            </a:r>
            <a:r>
              <a:rPr lang="uk-UA" sz="2800" dirty="0" err="1" smtClean="0"/>
              <a:t>міжтоварний</a:t>
            </a:r>
            <a:r>
              <a:rPr lang="uk-UA" sz="2800" dirty="0" smtClean="0"/>
              <a:t> </a:t>
            </a:r>
            <a:r>
              <a:rPr lang="uk-UA" sz="2800" dirty="0" err="1" smtClean="0"/>
              <a:t>спред</a:t>
            </a:r>
            <a:endParaRPr lang="uk-UA" sz="2800" dirty="0"/>
          </a:p>
        </p:txBody>
      </p:sp>
      <p:sp>
        <p:nvSpPr>
          <p:cNvPr id="3" name="Прямокутник 2"/>
          <p:cNvSpPr/>
          <p:nvPr/>
        </p:nvSpPr>
        <p:spPr>
          <a:xfrm>
            <a:off x="2459524" y="5329515"/>
            <a:ext cx="6096000" cy="646331"/>
          </a:xfrm>
          <a:prstGeom prst="rect">
            <a:avLst/>
          </a:prstGeom>
          <a:solidFill>
            <a:schemeClr val="accent2">
              <a:lumMod val="20000"/>
              <a:lumOff val="80000"/>
            </a:schemeClr>
          </a:solidFill>
        </p:spPr>
        <p:txBody>
          <a:bodyPr>
            <a:spAutoFit/>
          </a:bodyPr>
          <a:lstStyle/>
          <a:p>
            <a:r>
              <a:rPr lang="uk-UA" dirty="0" smtClean="0"/>
              <a:t>Підсумок </a:t>
            </a:r>
            <a:r>
              <a:rPr lang="uk-UA" dirty="0"/>
              <a:t>операції: прибуток склав </a:t>
            </a:r>
            <a:r>
              <a:rPr lang="uk-UA" dirty="0" smtClean="0"/>
              <a:t>0,805 </a:t>
            </a:r>
            <a:r>
              <a:rPr lang="uk-UA" dirty="0" err="1"/>
              <a:t>дол</a:t>
            </a:r>
            <a:r>
              <a:rPr lang="uk-UA" dirty="0"/>
              <a:t>. На бушель, або </a:t>
            </a:r>
            <a:r>
              <a:rPr lang="uk-UA" dirty="0" smtClean="0"/>
              <a:t>4025 </a:t>
            </a:r>
            <a:r>
              <a:rPr lang="uk-UA" dirty="0" err="1"/>
              <a:t>дол</a:t>
            </a:r>
            <a:r>
              <a:rPr lang="uk-UA" dirty="0"/>
              <a:t>. </a:t>
            </a:r>
            <a:r>
              <a:rPr lang="uk-UA" dirty="0" smtClean="0"/>
              <a:t>на </a:t>
            </a:r>
            <a:r>
              <a:rPr lang="uk-UA" dirty="0"/>
              <a:t>контракт. </a:t>
            </a:r>
          </a:p>
        </p:txBody>
      </p:sp>
    </p:spTree>
    <p:extLst>
      <p:ext uri="{BB962C8B-B14F-4D97-AF65-F5344CB8AC3E}">
        <p14:creationId xmlns:p14="http://schemas.microsoft.com/office/powerpoint/2010/main" val="3352952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99176" y="1225689"/>
            <a:ext cx="11823825" cy="5355312"/>
          </a:xfrm>
          <a:prstGeom prst="rect">
            <a:avLst/>
          </a:prstGeom>
          <a:solidFill>
            <a:schemeClr val="accent2"/>
          </a:solidFill>
        </p:spPr>
        <p:txBody>
          <a:bodyPr wrap="square">
            <a:spAutoFit/>
          </a:bodyPr>
          <a:lstStyle/>
          <a:p>
            <a:endParaRPr lang="uk-UA" dirty="0"/>
          </a:p>
          <a:p>
            <a:pPr marL="285750" lvl="0" indent="-285750">
              <a:buFont typeface="Arial" panose="020B0604020202020204" pitchFamily="34" charset="0"/>
              <a:buChar char="•"/>
            </a:pPr>
            <a:r>
              <a:rPr lang="uk-UA" dirty="0"/>
              <a:t>Солодкий М.О., </a:t>
            </a:r>
            <a:r>
              <a:rPr lang="uk-UA" dirty="0" err="1"/>
              <a:t>Резнік</a:t>
            </a:r>
            <a:r>
              <a:rPr lang="uk-UA" dirty="0"/>
              <a:t> Н.П., Яворська В.О. Основи біржової діяльності: </a:t>
            </a:r>
            <a:r>
              <a:rPr lang="uk-UA" dirty="0" err="1"/>
              <a:t>навч</a:t>
            </a:r>
            <a:r>
              <a:rPr lang="uk-UA" dirty="0"/>
              <a:t>. </a:t>
            </a:r>
            <a:r>
              <a:rPr lang="uk-UA" dirty="0" err="1"/>
              <a:t>посіб</a:t>
            </a:r>
            <a:r>
              <a:rPr lang="uk-UA" dirty="0"/>
              <a:t>. Київ: КОМПРИНТ, 2017. 450 с.</a:t>
            </a:r>
          </a:p>
          <a:p>
            <a:pPr marL="285750" lvl="0" indent="-285750">
              <a:buFont typeface="Arial" panose="020B0604020202020204" pitchFamily="34" charset="0"/>
              <a:buChar char="•"/>
            </a:pPr>
            <a:r>
              <a:rPr lang="uk-UA" dirty="0"/>
              <a:t>Солодкий М.О. Біржовий товарний ринок : </a:t>
            </a:r>
            <a:r>
              <a:rPr lang="uk-UA" dirty="0" err="1"/>
              <a:t>навч</a:t>
            </a:r>
            <a:r>
              <a:rPr lang="uk-UA" dirty="0"/>
              <a:t>. </a:t>
            </a:r>
            <a:r>
              <a:rPr lang="uk-UA" dirty="0" err="1"/>
              <a:t>посіб</a:t>
            </a:r>
            <a:r>
              <a:rPr lang="uk-UA" dirty="0"/>
              <a:t>. Київ: </a:t>
            </a:r>
            <a:r>
              <a:rPr lang="uk-UA" dirty="0" err="1"/>
              <a:t>Компринт</a:t>
            </a:r>
            <a:r>
              <a:rPr lang="uk-UA" dirty="0"/>
              <a:t>, 2017. − 576 с.</a:t>
            </a:r>
          </a:p>
          <a:p>
            <a:pPr marL="285750" lvl="0" indent="-285750">
              <a:buFont typeface="Arial" panose="020B0604020202020204" pitchFamily="34" charset="0"/>
              <a:buChar char="•"/>
            </a:pPr>
            <a:r>
              <a:rPr lang="uk-UA" dirty="0"/>
              <a:t>Солодкий М.О. Біржовий ринок: </a:t>
            </a:r>
            <a:r>
              <a:rPr lang="uk-UA" dirty="0" err="1"/>
              <a:t>навч</a:t>
            </a:r>
            <a:r>
              <a:rPr lang="uk-UA" dirty="0"/>
              <a:t>. </a:t>
            </a:r>
            <a:r>
              <a:rPr lang="uk-UA" dirty="0" err="1"/>
              <a:t>посіб</a:t>
            </a:r>
            <a:r>
              <a:rPr lang="uk-UA" dirty="0"/>
              <a:t>. </a:t>
            </a:r>
            <a:r>
              <a:rPr lang="uk-UA" dirty="0" err="1"/>
              <a:t>Kиїв</a:t>
            </a:r>
            <a:r>
              <a:rPr lang="uk-UA" dirty="0"/>
              <a:t>: Аграрна освіта, 2012. 565 с.</a:t>
            </a:r>
          </a:p>
          <a:p>
            <a:pPr marL="285750" lvl="0" indent="-285750">
              <a:buFont typeface="Arial" panose="020B0604020202020204" pitchFamily="34" charset="0"/>
              <a:buChar char="•"/>
            </a:pPr>
            <a:r>
              <a:rPr lang="uk-UA" dirty="0" err="1"/>
              <a:t>Сохацька</a:t>
            </a:r>
            <a:r>
              <a:rPr lang="uk-UA" dirty="0"/>
              <a:t> О.М. Біржова справа: </a:t>
            </a:r>
            <a:r>
              <a:rPr lang="uk-UA" dirty="0" err="1"/>
              <a:t>навч.посіб</a:t>
            </a:r>
            <a:r>
              <a:rPr lang="uk-UA" dirty="0"/>
              <a:t>. Тернопіль: Карт-бланш, 2008. 632с.</a:t>
            </a:r>
          </a:p>
          <a:p>
            <a:pPr marL="285750" lvl="0" indent="-285750">
              <a:buFont typeface="Arial" panose="020B0604020202020204" pitchFamily="34" charset="0"/>
              <a:buChar char="•"/>
            </a:pPr>
            <a:r>
              <a:rPr lang="uk-UA" dirty="0" err="1"/>
              <a:t>Дегтярева</a:t>
            </a:r>
            <a:r>
              <a:rPr lang="uk-UA" dirty="0"/>
              <a:t> О.И. </a:t>
            </a:r>
            <a:r>
              <a:rPr lang="uk-UA" dirty="0" err="1"/>
              <a:t>Биржевое</a:t>
            </a:r>
            <a:r>
              <a:rPr lang="uk-UA" dirty="0"/>
              <a:t> </a:t>
            </a:r>
            <a:r>
              <a:rPr lang="uk-UA" dirty="0" err="1"/>
              <a:t>дело</a:t>
            </a:r>
            <a:r>
              <a:rPr lang="uk-UA" dirty="0"/>
              <a:t>: </a:t>
            </a:r>
            <a:r>
              <a:rPr lang="uk-UA" dirty="0" err="1"/>
              <a:t>учеб</a:t>
            </a:r>
            <a:r>
              <a:rPr lang="uk-UA" dirty="0"/>
              <a:t>. Москва: Магистр-M.,2007. С. 286-310.</a:t>
            </a:r>
          </a:p>
          <a:p>
            <a:pPr marL="285750" lvl="0" indent="-285750">
              <a:buFont typeface="Arial" panose="020B0604020202020204" pitchFamily="34" charset="0"/>
              <a:buChar char="•"/>
            </a:pPr>
            <a:r>
              <a:rPr lang="uk-UA" dirty="0" err="1"/>
              <a:t>Деривативы</a:t>
            </a:r>
            <a:r>
              <a:rPr lang="uk-UA" dirty="0"/>
              <a:t>. Курс для </a:t>
            </a:r>
            <a:r>
              <a:rPr lang="uk-UA" dirty="0" err="1"/>
              <a:t>начинающих</a:t>
            </a:r>
            <a:r>
              <a:rPr lang="uk-UA" dirty="0"/>
              <a:t>. Москва: </a:t>
            </a:r>
            <a:r>
              <a:rPr lang="uk-UA" dirty="0" err="1"/>
              <a:t>Альпина</a:t>
            </a:r>
            <a:r>
              <a:rPr lang="uk-UA" dirty="0"/>
              <a:t> </a:t>
            </a:r>
            <a:r>
              <a:rPr lang="uk-UA" dirty="0" err="1"/>
              <a:t>Паблишер</a:t>
            </a:r>
            <a:r>
              <a:rPr lang="uk-UA" dirty="0"/>
              <a:t>, 2012. 200с.</a:t>
            </a:r>
          </a:p>
          <a:p>
            <a:pPr marL="285750" lvl="0" indent="-285750">
              <a:buFont typeface="Arial" panose="020B0604020202020204" pitchFamily="34" charset="0"/>
              <a:buChar char="•"/>
            </a:pPr>
            <a:r>
              <a:rPr lang="uk-UA" dirty="0" err="1"/>
              <a:t>Коннолли</a:t>
            </a:r>
            <a:r>
              <a:rPr lang="uk-UA" dirty="0"/>
              <a:t> К. Б. Покупка и </a:t>
            </a:r>
            <a:r>
              <a:rPr lang="uk-UA" dirty="0" err="1"/>
              <a:t>продажа</a:t>
            </a:r>
            <a:r>
              <a:rPr lang="uk-UA" dirty="0"/>
              <a:t> </a:t>
            </a:r>
            <a:r>
              <a:rPr lang="uk-UA" dirty="0" err="1"/>
              <a:t>волатильности</a:t>
            </a:r>
            <a:r>
              <a:rPr lang="uk-UA" dirty="0"/>
              <a:t>. Москва: ЧК «Атлантика», 2016. 264с.</a:t>
            </a:r>
          </a:p>
          <a:p>
            <a:pPr marL="285750" lvl="0" indent="-285750">
              <a:buFont typeface="Arial" panose="020B0604020202020204" pitchFamily="34" charset="0"/>
              <a:buChar char="•"/>
            </a:pPr>
            <a:r>
              <a:rPr lang="uk-UA" dirty="0" err="1"/>
              <a:t>Эррера</a:t>
            </a:r>
            <a:r>
              <a:rPr lang="uk-UA" dirty="0"/>
              <a:t> С. </a:t>
            </a:r>
            <a:r>
              <a:rPr lang="uk-UA" dirty="0" err="1"/>
              <a:t>Торговля</a:t>
            </a:r>
            <a:r>
              <a:rPr lang="uk-UA" dirty="0"/>
              <a:t> </a:t>
            </a:r>
            <a:r>
              <a:rPr lang="uk-UA" dirty="0" err="1"/>
              <a:t>фьючерсами</a:t>
            </a:r>
            <a:r>
              <a:rPr lang="uk-UA" dirty="0"/>
              <a:t> и </a:t>
            </a:r>
            <a:r>
              <a:rPr lang="uk-UA" dirty="0" err="1"/>
              <a:t>опционами</a:t>
            </a:r>
            <a:r>
              <a:rPr lang="uk-UA" dirty="0"/>
              <a:t> на </a:t>
            </a:r>
            <a:r>
              <a:rPr lang="uk-UA" dirty="0" err="1"/>
              <a:t>рынке</a:t>
            </a:r>
            <a:r>
              <a:rPr lang="uk-UA" dirty="0"/>
              <a:t> </a:t>
            </a:r>
            <a:r>
              <a:rPr lang="uk-UA" dirty="0" err="1"/>
              <a:t>энергоносителей</a:t>
            </a:r>
            <a:r>
              <a:rPr lang="uk-UA" dirty="0"/>
              <a:t>. Москва: ЗАО «</a:t>
            </a:r>
            <a:r>
              <a:rPr lang="uk-UA" dirty="0" err="1"/>
              <a:t>Олимп-Бизнес</a:t>
            </a:r>
            <a:r>
              <a:rPr lang="uk-UA" dirty="0"/>
              <a:t>», 2013. 304с.</a:t>
            </a:r>
          </a:p>
          <a:p>
            <a:pPr marL="285750" lvl="0" indent="-285750">
              <a:buFont typeface="Arial" panose="020B0604020202020204" pitchFamily="34" charset="0"/>
              <a:buChar char="•"/>
            </a:pPr>
            <a:r>
              <a:rPr lang="uk-UA" dirty="0"/>
              <a:t>Навчальний курс з використання товарних ф’ючерсів. Київ: </a:t>
            </a:r>
            <a:r>
              <a:rPr lang="uk-UA" dirty="0" err="1"/>
              <a:t>Кемонікс</a:t>
            </a:r>
            <a:r>
              <a:rPr lang="uk-UA" dirty="0"/>
              <a:t> </a:t>
            </a:r>
            <a:r>
              <a:rPr lang="uk-UA" dirty="0" err="1"/>
              <a:t>Інтереншинал</a:t>
            </a:r>
            <a:r>
              <a:rPr lang="uk-UA" dirty="0"/>
              <a:t>, 1996. 450с.</a:t>
            </a:r>
          </a:p>
          <a:p>
            <a:pPr marL="285750" lvl="0" indent="-285750">
              <a:buFont typeface="Arial" panose="020B0604020202020204" pitchFamily="34" charset="0"/>
              <a:buChar char="•"/>
            </a:pPr>
            <a:r>
              <a:rPr lang="uk-UA" dirty="0"/>
              <a:t>СМЕ </a:t>
            </a:r>
            <a:r>
              <a:rPr lang="uk-UA" dirty="0" err="1"/>
              <a:t>Group</a:t>
            </a:r>
            <a:r>
              <a:rPr lang="uk-UA" dirty="0"/>
              <a:t>. Управління ціновими ризиками. </a:t>
            </a:r>
            <a:r>
              <a:rPr lang="uk-UA" dirty="0" err="1"/>
              <a:t>Kиїв</a:t>
            </a:r>
            <a:r>
              <a:rPr lang="uk-UA" dirty="0"/>
              <a:t>: USAID, 2012. 232с.</a:t>
            </a:r>
          </a:p>
          <a:p>
            <a:pPr marL="285750" lvl="0" indent="-285750">
              <a:buFont typeface="Arial" panose="020B0604020202020204" pitchFamily="34" charset="0"/>
              <a:buChar char="•"/>
            </a:pPr>
            <a:r>
              <a:rPr lang="uk-UA" dirty="0"/>
              <a:t>Кальченко М. В. Математичні ризики у хеджуванні ризиків у ринку опціонів. </a:t>
            </a:r>
            <a:r>
              <a:rPr lang="uk-UA" i="1" dirty="0"/>
              <a:t>Фінанси України.</a:t>
            </a:r>
            <a:r>
              <a:rPr lang="uk-UA" dirty="0"/>
              <a:t> 2010. N 11. C. 100-105.</a:t>
            </a:r>
          </a:p>
          <a:p>
            <a:pPr marL="285750" lvl="0" indent="-285750">
              <a:buFont typeface="Arial" panose="020B0604020202020204" pitchFamily="34" charset="0"/>
              <a:buChar char="•"/>
            </a:pPr>
            <a:r>
              <a:rPr lang="uk-UA" dirty="0" err="1"/>
              <a:t>Томсет</a:t>
            </a:r>
            <a:r>
              <a:rPr lang="uk-UA" dirty="0"/>
              <a:t> М. </a:t>
            </a:r>
            <a:r>
              <a:rPr lang="uk-UA" dirty="0" err="1"/>
              <a:t>Торговля</a:t>
            </a:r>
            <a:r>
              <a:rPr lang="uk-UA" dirty="0"/>
              <a:t> </a:t>
            </a:r>
            <a:r>
              <a:rPr lang="uk-UA" dirty="0" err="1"/>
              <a:t>опционами</a:t>
            </a:r>
            <a:r>
              <a:rPr lang="uk-UA" dirty="0"/>
              <a:t>: </a:t>
            </a:r>
            <a:r>
              <a:rPr lang="uk-UA" dirty="0" err="1"/>
              <a:t>спекулятивная</a:t>
            </a:r>
            <a:r>
              <a:rPr lang="uk-UA" dirty="0"/>
              <a:t> </a:t>
            </a:r>
            <a:r>
              <a:rPr lang="uk-UA" dirty="0" err="1"/>
              <a:t>стратегия</a:t>
            </a:r>
            <a:r>
              <a:rPr lang="uk-UA" dirty="0"/>
              <a:t>, </a:t>
            </a:r>
            <a:r>
              <a:rPr lang="uk-UA" dirty="0" err="1"/>
              <a:t>хеджирование</a:t>
            </a:r>
            <a:r>
              <a:rPr lang="uk-UA" dirty="0"/>
              <a:t>, </a:t>
            </a:r>
            <a:r>
              <a:rPr lang="uk-UA" dirty="0" err="1"/>
              <a:t>управление</a:t>
            </a:r>
            <a:r>
              <a:rPr lang="uk-UA" dirty="0"/>
              <a:t> рисками. Москва: </a:t>
            </a:r>
            <a:r>
              <a:rPr lang="uk-UA" dirty="0" err="1"/>
              <a:t>Альпина</a:t>
            </a:r>
            <a:r>
              <a:rPr lang="uk-UA" dirty="0"/>
              <a:t> </a:t>
            </a:r>
            <a:r>
              <a:rPr lang="uk-UA" dirty="0" err="1"/>
              <a:t>Паблишер</a:t>
            </a:r>
            <a:r>
              <a:rPr lang="uk-UA" dirty="0"/>
              <a:t>, 2011. 165 с.</a:t>
            </a:r>
          </a:p>
          <a:p>
            <a:pPr marL="285750" lvl="0" indent="-285750">
              <a:buFont typeface="Arial" panose="020B0604020202020204" pitchFamily="34" charset="0"/>
              <a:buChar char="•"/>
            </a:pPr>
            <a:r>
              <a:rPr lang="uk-UA" dirty="0"/>
              <a:t>www.cmegroup.com</a:t>
            </a:r>
          </a:p>
          <a:p>
            <a:pPr marL="285750" lvl="0" indent="-285750">
              <a:buFont typeface="Arial" panose="020B0604020202020204" pitchFamily="34" charset="0"/>
              <a:buChar char="•"/>
            </a:pPr>
            <a:r>
              <a:rPr lang="uk-UA" dirty="0"/>
              <a:t>www.futuresmagazine.com</a:t>
            </a:r>
          </a:p>
        </p:txBody>
      </p:sp>
      <p:sp>
        <p:nvSpPr>
          <p:cNvPr id="3" name="Прямокутник 2"/>
          <p:cNvSpPr/>
          <p:nvPr/>
        </p:nvSpPr>
        <p:spPr>
          <a:xfrm>
            <a:off x="3054620" y="622008"/>
            <a:ext cx="5430910" cy="507831"/>
          </a:xfrm>
          <a:prstGeom prst="rect">
            <a:avLst/>
          </a:prstGeom>
          <a:solidFill>
            <a:schemeClr val="accent2"/>
          </a:solidFill>
        </p:spPr>
        <p:txBody>
          <a:bodyPr wrap="none">
            <a:spAutoFit/>
          </a:bodyPr>
          <a:lstStyle/>
          <a:p>
            <a:pPr algn="ctr">
              <a:lnSpc>
                <a:spcPct val="150000"/>
              </a:lnSpc>
              <a:spcAft>
                <a:spcPts val="600"/>
              </a:spcAft>
            </a:pPr>
            <a:r>
              <a:rPr lang="uk-UA" b="1" dirty="0">
                <a:latin typeface="Times New Roman" panose="02020603050405020304" pitchFamily="18" charset="0"/>
                <a:ea typeface="Times New Roman" panose="02020603050405020304" pitchFamily="18" charset="0"/>
              </a:rPr>
              <a:t>Список використаних те рекомендованих джерел:</a:t>
            </a:r>
            <a:endParaRPr lang="uk-UA"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72299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2938462" y="2324100"/>
            <a:ext cx="8364402" cy="2926910"/>
          </a:xfrm>
          <a:prstGeom prst="rect">
            <a:avLst/>
          </a:prstGeom>
        </p:spPr>
      </p:pic>
    </p:spTree>
    <p:extLst>
      <p:ext uri="{BB962C8B-B14F-4D97-AF65-F5344CB8AC3E}">
        <p14:creationId xmlns:p14="http://schemas.microsoft.com/office/powerpoint/2010/main" val="192012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1204"/>
          <p:cNvSpPr>
            <a:spLocks noChangeArrowheads="1"/>
          </p:cNvSpPr>
          <p:nvPr/>
        </p:nvSpPr>
        <p:spPr bwMode="auto">
          <a:xfrm>
            <a:off x="2525917" y="2482392"/>
            <a:ext cx="7842925" cy="2985902"/>
          </a:xfrm>
          <a:prstGeom prst="roundRect">
            <a:avLst>
              <a:gd name="adj" fmla="val 16667"/>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indent="540385" algn="just">
              <a:lnSpc>
                <a:spcPct val="150000"/>
              </a:lnSpc>
              <a:spcAft>
                <a:spcPts val="0"/>
              </a:spcAft>
            </a:pPr>
            <a:r>
              <a:rPr lang="uk-UA" sz="2000" b="1" i="1" u="sng" dirty="0">
                <a:solidFill>
                  <a:srgbClr val="200F03"/>
                </a:solidFill>
                <a:effectLst/>
                <a:latin typeface="Times New Roman" panose="02020603050405020304" pitchFamily="18" charset="0"/>
                <a:ea typeface="Times New Roman" panose="02020603050405020304" pitchFamily="18" charset="0"/>
                <a:cs typeface="Tahoma" panose="020B0604030504040204" pitchFamily="34" charset="0"/>
              </a:rPr>
              <a:t>Ключові поняття:</a:t>
            </a:r>
            <a:r>
              <a:rPr lang="uk-UA" sz="2000" b="1" i="1" dirty="0">
                <a:solidFill>
                  <a:srgbClr val="200F03"/>
                </a:solidFill>
                <a:effectLst/>
                <a:latin typeface="Times New Roman" panose="02020603050405020304" pitchFamily="18" charset="0"/>
                <a:ea typeface="Times New Roman" panose="02020603050405020304" pitchFamily="18" charset="0"/>
                <a:cs typeface="Tahoma" panose="020B0604030504040204" pitchFamily="34" charset="0"/>
              </a:rPr>
              <a:t> </a:t>
            </a:r>
            <a:r>
              <a:rPr lang="uk-UA" sz="2000" b="1" i="1" dirty="0" err="1" smtClean="0">
                <a:solidFill>
                  <a:srgbClr val="200F03"/>
                </a:solidFill>
                <a:effectLst/>
                <a:latin typeface="Times New Roman" panose="02020603050405020304" pitchFamily="18" charset="0"/>
                <a:ea typeface="Times New Roman" panose="02020603050405020304" pitchFamily="18" charset="0"/>
                <a:cs typeface="Tahoma" panose="020B0604030504040204" pitchFamily="34" charset="0"/>
              </a:rPr>
              <a:t>спред</a:t>
            </a:r>
            <a:r>
              <a:rPr lang="uk-UA" sz="2000" b="1" i="1" dirty="0" smtClean="0">
                <a:solidFill>
                  <a:srgbClr val="200F03"/>
                </a:solidFill>
                <a:effectLst/>
                <a:latin typeface="Times New Roman" panose="02020603050405020304" pitchFamily="18" charset="0"/>
                <a:ea typeface="Times New Roman" panose="02020603050405020304" pitchFamily="18" charset="0"/>
                <a:cs typeface="Tahoma" panose="020B0604030504040204" pitchFamily="34" charset="0"/>
              </a:rPr>
              <a:t>, </a:t>
            </a:r>
            <a:r>
              <a:rPr lang="uk-UA" sz="2000" b="1" i="1" dirty="0" err="1" smtClean="0">
                <a:solidFill>
                  <a:srgbClr val="200F03"/>
                </a:solidFill>
                <a:effectLst/>
                <a:latin typeface="Times New Roman" panose="02020603050405020304" pitchFamily="18" charset="0"/>
                <a:ea typeface="Times New Roman" panose="02020603050405020304" pitchFamily="18" charset="0"/>
                <a:cs typeface="Tahoma" panose="020B0604030504040204" pitchFamily="34" charset="0"/>
              </a:rPr>
              <a:t>спредова</a:t>
            </a:r>
            <a:r>
              <a:rPr lang="uk-UA" sz="2000" b="1" i="1" dirty="0" smtClean="0">
                <a:solidFill>
                  <a:srgbClr val="200F03"/>
                </a:solidFill>
                <a:effectLst/>
                <a:latin typeface="Times New Roman" panose="02020603050405020304" pitchFamily="18" charset="0"/>
                <a:ea typeface="Times New Roman" panose="02020603050405020304" pitchFamily="18" charset="0"/>
                <a:cs typeface="Tahoma" panose="020B0604030504040204" pitchFamily="34" charset="0"/>
              </a:rPr>
              <a:t> стратегія, спредер, календарний </a:t>
            </a:r>
            <a:r>
              <a:rPr lang="uk-UA" sz="2000" b="1" i="1" dirty="0" err="1" smtClean="0">
                <a:solidFill>
                  <a:srgbClr val="200F03"/>
                </a:solidFill>
                <a:effectLst/>
                <a:latin typeface="Times New Roman" panose="02020603050405020304" pitchFamily="18" charset="0"/>
                <a:ea typeface="Times New Roman" panose="02020603050405020304" pitchFamily="18" charset="0"/>
                <a:cs typeface="Tahoma" panose="020B0604030504040204" pitchFamily="34" charset="0"/>
              </a:rPr>
              <a:t>спред</a:t>
            </a:r>
            <a:r>
              <a:rPr lang="uk-UA" sz="2000" b="1" i="1" dirty="0" smtClean="0">
                <a:solidFill>
                  <a:srgbClr val="200F03"/>
                </a:solidFill>
                <a:effectLst/>
                <a:latin typeface="Times New Roman" panose="02020603050405020304" pitchFamily="18" charset="0"/>
                <a:ea typeface="Times New Roman" panose="02020603050405020304" pitchFamily="18" charset="0"/>
                <a:cs typeface="Tahoma" panose="020B0604030504040204" pitchFamily="34" charset="0"/>
              </a:rPr>
              <a:t>, </a:t>
            </a:r>
            <a:r>
              <a:rPr lang="uk-UA" sz="2000" b="1" i="1" dirty="0" err="1" smtClean="0">
                <a:solidFill>
                  <a:srgbClr val="200F03"/>
                </a:solidFill>
                <a:effectLst/>
                <a:latin typeface="Times New Roman" panose="02020603050405020304" pitchFamily="18" charset="0"/>
                <a:ea typeface="Times New Roman" panose="02020603050405020304" pitchFamily="18" charset="0"/>
                <a:cs typeface="Tahoma" panose="020B0604030504040204" pitchFamily="34" charset="0"/>
              </a:rPr>
              <a:t>внутрішньоринковий</a:t>
            </a:r>
            <a:r>
              <a:rPr lang="uk-UA" sz="2000" b="1" i="1" dirty="0" smtClean="0">
                <a:solidFill>
                  <a:srgbClr val="200F03"/>
                </a:solidFill>
                <a:effectLst/>
                <a:latin typeface="Times New Roman" panose="02020603050405020304" pitchFamily="18" charset="0"/>
                <a:ea typeface="Times New Roman" panose="02020603050405020304" pitchFamily="18" charset="0"/>
                <a:cs typeface="Tahoma" panose="020B0604030504040204" pitchFamily="34" charset="0"/>
              </a:rPr>
              <a:t> </a:t>
            </a:r>
            <a:r>
              <a:rPr lang="uk-UA" sz="2000" b="1" i="1" dirty="0" err="1" smtClean="0">
                <a:solidFill>
                  <a:srgbClr val="200F03"/>
                </a:solidFill>
                <a:effectLst/>
                <a:latin typeface="Times New Roman" panose="02020603050405020304" pitchFamily="18" charset="0"/>
                <a:ea typeface="Times New Roman" panose="02020603050405020304" pitchFamily="18" charset="0"/>
                <a:cs typeface="Tahoma" panose="020B0604030504040204" pitchFamily="34" charset="0"/>
              </a:rPr>
              <a:t>спред</a:t>
            </a:r>
            <a:r>
              <a:rPr lang="uk-UA" sz="2000" b="1" i="1" dirty="0" smtClean="0">
                <a:solidFill>
                  <a:srgbClr val="200F03"/>
                </a:solidFill>
                <a:effectLst/>
                <a:latin typeface="Times New Roman" panose="02020603050405020304" pitchFamily="18" charset="0"/>
                <a:ea typeface="Times New Roman" panose="02020603050405020304" pitchFamily="18" charset="0"/>
                <a:cs typeface="Tahoma" panose="020B0604030504040204" pitchFamily="34" charset="0"/>
              </a:rPr>
              <a:t>, </a:t>
            </a:r>
            <a:r>
              <a:rPr lang="uk-UA" sz="2000" b="1" i="1" dirty="0" err="1" smtClean="0">
                <a:solidFill>
                  <a:srgbClr val="200F03"/>
                </a:solidFill>
                <a:effectLst/>
                <a:latin typeface="Times New Roman" panose="02020603050405020304" pitchFamily="18" charset="0"/>
                <a:ea typeface="Times New Roman" panose="02020603050405020304" pitchFamily="18" charset="0"/>
                <a:cs typeface="Tahoma" panose="020B0604030504040204" pitchFamily="34" charset="0"/>
              </a:rPr>
              <a:t>міжтоварний</a:t>
            </a:r>
            <a:r>
              <a:rPr lang="uk-UA" sz="2000" b="1" i="1" dirty="0" smtClean="0">
                <a:solidFill>
                  <a:srgbClr val="200F03"/>
                </a:solidFill>
                <a:effectLst/>
                <a:latin typeface="Times New Roman" panose="02020603050405020304" pitchFamily="18" charset="0"/>
                <a:ea typeface="Times New Roman" panose="02020603050405020304" pitchFamily="18" charset="0"/>
                <a:cs typeface="Tahoma" panose="020B0604030504040204" pitchFamily="34" charset="0"/>
              </a:rPr>
              <a:t> </a:t>
            </a:r>
            <a:r>
              <a:rPr lang="uk-UA" sz="2000" b="1" i="1" dirty="0" err="1" smtClean="0">
                <a:solidFill>
                  <a:srgbClr val="200F03"/>
                </a:solidFill>
                <a:effectLst/>
                <a:latin typeface="Times New Roman" panose="02020603050405020304" pitchFamily="18" charset="0"/>
                <a:ea typeface="Times New Roman" panose="02020603050405020304" pitchFamily="18" charset="0"/>
                <a:cs typeface="Tahoma" panose="020B0604030504040204" pitchFamily="34" charset="0"/>
              </a:rPr>
              <a:t>спред</a:t>
            </a:r>
            <a:r>
              <a:rPr lang="uk-UA" sz="2000" b="1" i="1" dirty="0" smtClean="0">
                <a:solidFill>
                  <a:srgbClr val="200F03"/>
                </a:solidFill>
                <a:effectLst/>
                <a:latin typeface="Times New Roman" panose="02020603050405020304" pitchFamily="18" charset="0"/>
                <a:ea typeface="Times New Roman" panose="02020603050405020304" pitchFamily="18" charset="0"/>
                <a:cs typeface="Tahoma" panose="020B0604030504040204" pitchFamily="34" charset="0"/>
              </a:rPr>
              <a:t>, ф'ючерсна позиція, </a:t>
            </a:r>
            <a:r>
              <a:rPr lang="uk-UA" sz="2000" b="1" i="1" dirty="0" err="1" smtClean="0">
                <a:solidFill>
                  <a:srgbClr val="200F03"/>
                </a:solidFill>
                <a:effectLst/>
                <a:latin typeface="Times New Roman" panose="02020603050405020304" pitchFamily="18" charset="0"/>
                <a:ea typeface="Times New Roman" panose="02020603050405020304" pitchFamily="18" charset="0"/>
                <a:cs typeface="Tahoma" panose="020B0604030504040204" pitchFamily="34" charset="0"/>
              </a:rPr>
              <a:t>фючерс</a:t>
            </a:r>
            <a:r>
              <a:rPr lang="uk-UA" sz="2000" b="1" i="1" dirty="0" smtClean="0">
                <a:solidFill>
                  <a:srgbClr val="200F03"/>
                </a:solidFill>
                <a:effectLst/>
                <a:latin typeface="Times New Roman" panose="02020603050405020304" pitchFamily="18" charset="0"/>
                <a:ea typeface="Times New Roman" panose="02020603050405020304" pitchFamily="18" charset="0"/>
                <a:cs typeface="Tahoma" panose="020B0604030504040204" pitchFamily="34" charset="0"/>
              </a:rPr>
              <a:t>.</a:t>
            </a:r>
            <a:endParaRPr lang="uk-UA" sz="2000" dirty="0">
              <a:solidFill>
                <a:srgbClr val="200F03"/>
              </a:solidFill>
              <a:effectLst/>
              <a:latin typeface="Times New Roman" panose="02020603050405020304" pitchFamily="18" charset="0"/>
              <a:ea typeface="Times New Roman" panose="02020603050405020304" pitchFamily="18" charset="0"/>
              <a:cs typeface="Tahoma" panose="020B0604030504040204" pitchFamily="34" charset="0"/>
            </a:endParaRPr>
          </a:p>
        </p:txBody>
      </p:sp>
    </p:spTree>
    <p:extLst>
      <p:ext uri="{BB962C8B-B14F-4D97-AF65-F5344CB8AC3E}">
        <p14:creationId xmlns:p14="http://schemas.microsoft.com/office/powerpoint/2010/main" val="49263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434565" y="1919335"/>
            <a:ext cx="5649363" cy="3539430"/>
          </a:xfrm>
          <a:prstGeom prst="rect">
            <a:avLst/>
          </a:prstGeom>
          <a:solidFill>
            <a:schemeClr val="accent2"/>
          </a:solidFill>
        </p:spPr>
        <p:txBody>
          <a:bodyPr wrap="square">
            <a:spAutoFit/>
          </a:bodyPr>
          <a:lstStyle/>
          <a:p>
            <a:pPr algn="ctr"/>
            <a:r>
              <a:rPr lang="uk-UA" sz="3200" dirty="0">
                <a:solidFill>
                  <a:srgbClr val="495057"/>
                </a:solidFill>
                <a:latin typeface="Open Sans"/>
              </a:rPr>
              <a:t>Угоди </a:t>
            </a:r>
            <a:r>
              <a:rPr lang="uk-UA" sz="3200" dirty="0" err="1">
                <a:solidFill>
                  <a:srgbClr val="495057"/>
                </a:solidFill>
                <a:latin typeface="Open Sans"/>
              </a:rPr>
              <a:t>спреда</a:t>
            </a:r>
            <a:r>
              <a:rPr lang="uk-UA" sz="3200" dirty="0">
                <a:solidFill>
                  <a:srgbClr val="495057"/>
                </a:solidFill>
                <a:latin typeface="Open Sans"/>
              </a:rPr>
              <a:t> засновані на різниці котирувань двох ф'ючерсних контрактів</a:t>
            </a:r>
            <a:r>
              <a:rPr lang="uk-UA" sz="3200" dirty="0" smtClean="0">
                <a:solidFill>
                  <a:srgbClr val="495057"/>
                </a:solidFill>
                <a:latin typeface="Open Sans"/>
              </a:rPr>
              <a:t>.</a:t>
            </a:r>
          </a:p>
          <a:p>
            <a:pPr algn="ctr"/>
            <a:endParaRPr lang="uk-UA" sz="3200" dirty="0">
              <a:solidFill>
                <a:srgbClr val="495057"/>
              </a:solidFill>
              <a:latin typeface="Open Sans"/>
            </a:endParaRPr>
          </a:p>
          <a:p>
            <a:pPr algn="ctr"/>
            <a:r>
              <a:rPr lang="uk-UA" sz="3200" dirty="0" smtClean="0">
                <a:solidFill>
                  <a:srgbClr val="495057"/>
                </a:solidFill>
                <a:latin typeface="Open Sans"/>
              </a:rPr>
              <a:t>Різниця </a:t>
            </a:r>
            <a:r>
              <a:rPr lang="uk-UA" sz="3200" dirty="0">
                <a:solidFill>
                  <a:srgbClr val="495057"/>
                </a:solidFill>
                <a:latin typeface="Open Sans"/>
              </a:rPr>
              <a:t>цін двох ф'ючерсних контрактів і отримала назву </a:t>
            </a:r>
            <a:r>
              <a:rPr lang="uk-UA" sz="3200" dirty="0" err="1">
                <a:solidFill>
                  <a:srgbClr val="495057"/>
                </a:solidFill>
                <a:latin typeface="Open Sans"/>
              </a:rPr>
              <a:t>спреда</a:t>
            </a:r>
            <a:endParaRPr lang="uk-UA" sz="3200" dirty="0"/>
          </a:p>
        </p:txBody>
      </p:sp>
      <p:pic>
        <p:nvPicPr>
          <p:cNvPr id="5" name="Рисунок 4"/>
          <p:cNvPicPr>
            <a:picLocks noChangeAspect="1"/>
          </p:cNvPicPr>
          <p:nvPr/>
        </p:nvPicPr>
        <p:blipFill>
          <a:blip r:embed="rId2"/>
          <a:stretch>
            <a:fillRect/>
          </a:stretch>
        </p:blipFill>
        <p:spPr>
          <a:xfrm>
            <a:off x="6183516" y="703388"/>
            <a:ext cx="5454525" cy="5232936"/>
          </a:xfrm>
          <a:prstGeom prst="rect">
            <a:avLst/>
          </a:prstGeom>
        </p:spPr>
      </p:pic>
    </p:spTree>
    <p:extLst>
      <p:ext uri="{BB962C8B-B14F-4D97-AF65-F5344CB8AC3E}">
        <p14:creationId xmlns:p14="http://schemas.microsoft.com/office/powerpoint/2010/main" val="660059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531136" y="3881735"/>
            <a:ext cx="6096000" cy="2554545"/>
          </a:xfrm>
          <a:prstGeom prst="rect">
            <a:avLst/>
          </a:prstGeom>
          <a:solidFill>
            <a:schemeClr val="accent2"/>
          </a:solidFill>
        </p:spPr>
        <p:txBody>
          <a:bodyPr>
            <a:spAutoFit/>
          </a:bodyPr>
          <a:lstStyle/>
          <a:p>
            <a:r>
              <a:rPr lang="ru-RU" sz="3200" dirty="0" err="1" smtClean="0">
                <a:solidFill>
                  <a:srgbClr val="495057"/>
                </a:solidFill>
                <a:latin typeface="Open Sans"/>
              </a:rPr>
              <a:t>Прибуток</a:t>
            </a:r>
            <a:r>
              <a:rPr lang="ru-RU" sz="3200" dirty="0" smtClean="0">
                <a:solidFill>
                  <a:srgbClr val="495057"/>
                </a:solidFill>
                <a:latin typeface="Open Sans"/>
              </a:rPr>
              <a:t> </a:t>
            </a:r>
            <a:r>
              <a:rPr lang="ru-RU" sz="3200" dirty="0" err="1">
                <a:solidFill>
                  <a:srgbClr val="495057"/>
                </a:solidFill>
                <a:latin typeface="Open Sans"/>
              </a:rPr>
              <a:t>або</a:t>
            </a:r>
            <a:r>
              <a:rPr lang="ru-RU" sz="3200" dirty="0">
                <a:solidFill>
                  <a:srgbClr val="495057"/>
                </a:solidFill>
                <a:latin typeface="Open Sans"/>
              </a:rPr>
              <a:t> </a:t>
            </a:r>
            <a:r>
              <a:rPr lang="ru-RU" sz="3200" dirty="0" err="1">
                <a:solidFill>
                  <a:srgbClr val="495057"/>
                </a:solidFill>
                <a:latin typeface="Open Sans"/>
              </a:rPr>
              <a:t>збиток</a:t>
            </a:r>
            <a:r>
              <a:rPr lang="ru-RU" sz="3200" dirty="0">
                <a:solidFill>
                  <a:srgbClr val="495057"/>
                </a:solidFill>
                <a:latin typeface="Open Sans"/>
              </a:rPr>
              <a:t> спредера буде </a:t>
            </a:r>
            <a:r>
              <a:rPr lang="ru-RU" sz="3200" dirty="0" err="1">
                <a:solidFill>
                  <a:srgbClr val="495057"/>
                </a:solidFill>
                <a:latin typeface="Open Sans"/>
              </a:rPr>
              <a:t>визначатися</a:t>
            </a:r>
            <a:r>
              <a:rPr lang="ru-RU" sz="3200" dirty="0">
                <a:solidFill>
                  <a:srgbClr val="495057"/>
                </a:solidFill>
                <a:latin typeface="Open Sans"/>
              </a:rPr>
              <a:t> </a:t>
            </a:r>
            <a:r>
              <a:rPr lang="ru-RU" sz="3200" dirty="0" err="1">
                <a:solidFill>
                  <a:srgbClr val="495057"/>
                </a:solidFill>
                <a:latin typeface="Open Sans"/>
              </a:rPr>
              <a:t>відповідною</a:t>
            </a:r>
            <a:r>
              <a:rPr lang="ru-RU" sz="3200" dirty="0">
                <a:solidFill>
                  <a:srgbClr val="495057"/>
                </a:solidFill>
                <a:latin typeface="Open Sans"/>
              </a:rPr>
              <a:t> </a:t>
            </a:r>
            <a:r>
              <a:rPr lang="ru-RU" sz="3200" dirty="0" err="1">
                <a:solidFill>
                  <a:srgbClr val="495057"/>
                </a:solidFill>
                <a:latin typeface="Open Sans"/>
              </a:rPr>
              <a:t>зміною</a:t>
            </a:r>
            <a:r>
              <a:rPr lang="ru-RU" sz="3200" dirty="0">
                <a:solidFill>
                  <a:srgbClr val="495057"/>
                </a:solidFill>
                <a:latin typeface="Open Sans"/>
              </a:rPr>
              <a:t> </a:t>
            </a:r>
            <a:r>
              <a:rPr lang="ru-RU" sz="3200" dirty="0" err="1">
                <a:solidFill>
                  <a:srgbClr val="495057"/>
                </a:solidFill>
                <a:latin typeface="Open Sans"/>
              </a:rPr>
              <a:t>співвідношення</a:t>
            </a:r>
            <a:r>
              <a:rPr lang="ru-RU" sz="3200" dirty="0">
                <a:solidFill>
                  <a:srgbClr val="495057"/>
                </a:solidFill>
                <a:latin typeface="Open Sans"/>
              </a:rPr>
              <a:t> </a:t>
            </a:r>
            <a:r>
              <a:rPr lang="ru-RU" sz="3200" dirty="0" err="1">
                <a:solidFill>
                  <a:srgbClr val="495057"/>
                </a:solidFill>
                <a:latin typeface="Open Sans"/>
              </a:rPr>
              <a:t>цін</a:t>
            </a:r>
            <a:r>
              <a:rPr lang="ru-RU" sz="3200" dirty="0">
                <a:solidFill>
                  <a:srgbClr val="495057"/>
                </a:solidFill>
                <a:latin typeface="Open Sans"/>
              </a:rPr>
              <a:t> </a:t>
            </a:r>
            <a:r>
              <a:rPr lang="ru-RU" sz="3200" dirty="0" err="1">
                <a:solidFill>
                  <a:srgbClr val="495057"/>
                </a:solidFill>
                <a:latin typeface="Open Sans"/>
              </a:rPr>
              <a:t>двох</a:t>
            </a:r>
            <a:r>
              <a:rPr lang="ru-RU" sz="3200" dirty="0">
                <a:solidFill>
                  <a:srgbClr val="495057"/>
                </a:solidFill>
                <a:latin typeface="Open Sans"/>
              </a:rPr>
              <a:t> </a:t>
            </a:r>
            <a:r>
              <a:rPr lang="ru-RU" sz="3200" dirty="0" err="1">
                <a:solidFill>
                  <a:srgbClr val="495057"/>
                </a:solidFill>
                <a:latin typeface="Open Sans"/>
              </a:rPr>
              <a:t>контрактів</a:t>
            </a:r>
            <a:r>
              <a:rPr lang="ru-RU" sz="3200" dirty="0">
                <a:solidFill>
                  <a:srgbClr val="495057"/>
                </a:solidFill>
                <a:latin typeface="Open Sans"/>
              </a:rPr>
              <a:t>, а не </a:t>
            </a:r>
            <a:r>
              <a:rPr lang="ru-RU" sz="3200" dirty="0" err="1">
                <a:solidFill>
                  <a:srgbClr val="495057"/>
                </a:solidFill>
                <a:latin typeface="Open Sans"/>
              </a:rPr>
              <a:t>змінами</a:t>
            </a:r>
            <a:r>
              <a:rPr lang="ru-RU" sz="3200" dirty="0">
                <a:solidFill>
                  <a:srgbClr val="495057"/>
                </a:solidFill>
                <a:latin typeface="Open Sans"/>
              </a:rPr>
              <a:t> абсолютного </a:t>
            </a:r>
            <a:r>
              <a:rPr lang="ru-RU" sz="3200" dirty="0" err="1">
                <a:solidFill>
                  <a:srgbClr val="495057"/>
                </a:solidFill>
                <a:latin typeface="Open Sans"/>
              </a:rPr>
              <a:t>рівня</a:t>
            </a:r>
            <a:r>
              <a:rPr lang="ru-RU" sz="3200" dirty="0">
                <a:solidFill>
                  <a:srgbClr val="495057"/>
                </a:solidFill>
                <a:latin typeface="Open Sans"/>
              </a:rPr>
              <a:t> </a:t>
            </a:r>
            <a:r>
              <a:rPr lang="ru-RU" sz="3200" dirty="0" err="1">
                <a:solidFill>
                  <a:srgbClr val="495057"/>
                </a:solidFill>
                <a:latin typeface="Open Sans"/>
              </a:rPr>
              <a:t>цін</a:t>
            </a:r>
            <a:endParaRPr lang="uk-UA" sz="3200" dirty="0"/>
          </a:p>
        </p:txBody>
      </p:sp>
      <p:pic>
        <p:nvPicPr>
          <p:cNvPr id="4" name="Рисунок 3"/>
          <p:cNvPicPr>
            <a:picLocks noChangeAspect="1"/>
          </p:cNvPicPr>
          <p:nvPr/>
        </p:nvPicPr>
        <p:blipFill>
          <a:blip r:embed="rId2"/>
          <a:stretch>
            <a:fillRect/>
          </a:stretch>
        </p:blipFill>
        <p:spPr>
          <a:xfrm>
            <a:off x="4460341" y="700458"/>
            <a:ext cx="7502352" cy="3000941"/>
          </a:xfrm>
          <a:prstGeom prst="rect">
            <a:avLst/>
          </a:prstGeom>
        </p:spPr>
      </p:pic>
    </p:spTree>
    <p:extLst>
      <p:ext uri="{BB962C8B-B14F-4D97-AF65-F5344CB8AC3E}">
        <p14:creationId xmlns:p14="http://schemas.microsoft.com/office/powerpoint/2010/main" val="1263414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05211" y="809912"/>
            <a:ext cx="6096000" cy="4524315"/>
          </a:xfrm>
          <a:prstGeom prst="rect">
            <a:avLst/>
          </a:prstGeom>
          <a:solidFill>
            <a:schemeClr val="accent2">
              <a:lumMod val="20000"/>
              <a:lumOff val="80000"/>
            </a:schemeClr>
          </a:solidFill>
        </p:spPr>
        <p:txBody>
          <a:bodyPr>
            <a:spAutoFit/>
          </a:bodyPr>
          <a:lstStyle/>
          <a:p>
            <a:r>
              <a:rPr lang="ru-RU" sz="3600" dirty="0" err="1">
                <a:solidFill>
                  <a:srgbClr val="495057"/>
                </a:solidFill>
                <a:latin typeface="Open Sans"/>
              </a:rPr>
              <a:t>Техніка</a:t>
            </a:r>
            <a:r>
              <a:rPr lang="ru-RU" sz="3600" dirty="0">
                <a:solidFill>
                  <a:srgbClr val="495057"/>
                </a:solidFill>
                <a:latin typeface="Open Sans"/>
              </a:rPr>
              <a:t> </a:t>
            </a:r>
            <a:r>
              <a:rPr lang="ru-RU" sz="3600" dirty="0" err="1">
                <a:solidFill>
                  <a:srgbClr val="495057"/>
                </a:solidFill>
                <a:latin typeface="Open Sans"/>
              </a:rPr>
              <a:t>операції</a:t>
            </a:r>
            <a:r>
              <a:rPr lang="ru-RU" sz="3600" dirty="0">
                <a:solidFill>
                  <a:srgbClr val="495057"/>
                </a:solidFill>
                <a:latin typeface="Open Sans"/>
              </a:rPr>
              <a:t> спреда проста: на </a:t>
            </a:r>
            <a:r>
              <a:rPr lang="ru-RU" sz="3600" dirty="0" err="1">
                <a:solidFill>
                  <a:srgbClr val="495057"/>
                </a:solidFill>
                <a:latin typeface="Open Sans"/>
              </a:rPr>
              <a:t>першому</a:t>
            </a:r>
            <a:r>
              <a:rPr lang="ru-RU" sz="3600" dirty="0">
                <a:solidFill>
                  <a:srgbClr val="495057"/>
                </a:solidFill>
                <a:latin typeface="Open Sans"/>
              </a:rPr>
              <a:t> </a:t>
            </a:r>
            <a:r>
              <a:rPr lang="ru-RU" sz="3600" dirty="0" err="1">
                <a:solidFill>
                  <a:srgbClr val="495057"/>
                </a:solidFill>
                <a:latin typeface="Open Sans"/>
              </a:rPr>
              <a:t>етапі</a:t>
            </a:r>
            <a:r>
              <a:rPr lang="ru-RU" sz="3600" dirty="0">
                <a:solidFill>
                  <a:srgbClr val="495057"/>
                </a:solidFill>
                <a:latin typeface="Open Sans"/>
              </a:rPr>
              <a:t> спекулянт </a:t>
            </a:r>
            <a:r>
              <a:rPr lang="ru-RU" sz="3600" dirty="0" err="1">
                <a:solidFill>
                  <a:srgbClr val="495057"/>
                </a:solidFill>
                <a:latin typeface="Open Sans"/>
              </a:rPr>
              <a:t>відкриває</a:t>
            </a:r>
            <a:r>
              <a:rPr lang="ru-RU" sz="3600" dirty="0">
                <a:solidFill>
                  <a:srgbClr val="495057"/>
                </a:solidFill>
                <a:latin typeface="Open Sans"/>
              </a:rPr>
              <a:t> </a:t>
            </a:r>
            <a:r>
              <a:rPr lang="ru-RU" sz="3600" dirty="0" err="1">
                <a:solidFill>
                  <a:srgbClr val="495057"/>
                </a:solidFill>
                <a:latin typeface="Open Sans"/>
              </a:rPr>
              <a:t>дві</a:t>
            </a:r>
            <a:r>
              <a:rPr lang="ru-RU" sz="3600" dirty="0">
                <a:solidFill>
                  <a:srgbClr val="495057"/>
                </a:solidFill>
                <a:latin typeface="Open Sans"/>
              </a:rPr>
              <a:t> </a:t>
            </a:r>
            <a:r>
              <a:rPr lang="ru-RU" sz="3600" dirty="0" err="1">
                <a:solidFill>
                  <a:srgbClr val="495057"/>
                </a:solidFill>
                <a:latin typeface="Open Sans"/>
              </a:rPr>
              <a:t>позиції</a:t>
            </a:r>
            <a:r>
              <a:rPr lang="ru-RU" sz="3600" dirty="0">
                <a:solidFill>
                  <a:srgbClr val="495057"/>
                </a:solidFill>
                <a:latin typeface="Open Sans"/>
              </a:rPr>
              <a:t> - </a:t>
            </a:r>
            <a:r>
              <a:rPr lang="ru-RU" sz="3600" dirty="0" err="1">
                <a:solidFill>
                  <a:srgbClr val="495057"/>
                </a:solidFill>
                <a:latin typeface="Open Sans"/>
              </a:rPr>
              <a:t>довгу</a:t>
            </a:r>
            <a:r>
              <a:rPr lang="ru-RU" sz="3600" dirty="0">
                <a:solidFill>
                  <a:srgbClr val="495057"/>
                </a:solidFill>
                <a:latin typeface="Open Sans"/>
              </a:rPr>
              <a:t> і </a:t>
            </a:r>
            <a:r>
              <a:rPr lang="ru-RU" sz="3600" dirty="0" err="1">
                <a:solidFill>
                  <a:srgbClr val="495057"/>
                </a:solidFill>
                <a:latin typeface="Open Sans"/>
              </a:rPr>
              <a:t>коротку</a:t>
            </a:r>
            <a:r>
              <a:rPr lang="ru-RU" sz="3600" dirty="0">
                <a:solidFill>
                  <a:srgbClr val="495057"/>
                </a:solidFill>
                <a:latin typeface="Open Sans"/>
              </a:rPr>
              <a:t>. Коли </a:t>
            </a:r>
            <a:r>
              <a:rPr lang="ru-RU" sz="3600" dirty="0" err="1">
                <a:solidFill>
                  <a:srgbClr val="495057"/>
                </a:solidFill>
                <a:latin typeface="Open Sans"/>
              </a:rPr>
              <a:t>співвідношення</a:t>
            </a:r>
            <a:r>
              <a:rPr lang="ru-RU" sz="3600" dirty="0">
                <a:solidFill>
                  <a:srgbClr val="495057"/>
                </a:solidFill>
                <a:latin typeface="Open Sans"/>
              </a:rPr>
              <a:t> </a:t>
            </a:r>
            <a:r>
              <a:rPr lang="ru-RU" sz="3600" dirty="0" err="1">
                <a:solidFill>
                  <a:srgbClr val="495057"/>
                </a:solidFill>
                <a:latin typeface="Open Sans"/>
              </a:rPr>
              <a:t>цін</a:t>
            </a:r>
            <a:r>
              <a:rPr lang="ru-RU" sz="3600" dirty="0">
                <a:solidFill>
                  <a:srgbClr val="495057"/>
                </a:solidFill>
                <a:latin typeface="Open Sans"/>
              </a:rPr>
              <a:t> </a:t>
            </a:r>
            <a:r>
              <a:rPr lang="ru-RU" sz="3600" dirty="0" err="1">
                <a:solidFill>
                  <a:srgbClr val="495057"/>
                </a:solidFill>
                <a:latin typeface="Open Sans"/>
              </a:rPr>
              <a:t>повертається</a:t>
            </a:r>
            <a:r>
              <a:rPr lang="ru-RU" sz="3600" dirty="0">
                <a:solidFill>
                  <a:srgbClr val="495057"/>
                </a:solidFill>
                <a:latin typeface="Open Sans"/>
              </a:rPr>
              <a:t> до нормального, то </a:t>
            </a:r>
            <a:r>
              <a:rPr lang="ru-RU" sz="3600" dirty="0" err="1">
                <a:solidFill>
                  <a:srgbClr val="495057"/>
                </a:solidFill>
                <a:latin typeface="Open Sans"/>
              </a:rPr>
              <a:t>обидві</a:t>
            </a:r>
            <a:r>
              <a:rPr lang="ru-RU" sz="3600" dirty="0">
                <a:solidFill>
                  <a:srgbClr val="495057"/>
                </a:solidFill>
                <a:latin typeface="Open Sans"/>
              </a:rPr>
              <a:t> угоди </a:t>
            </a:r>
            <a:r>
              <a:rPr lang="ru-RU" sz="3600" dirty="0" err="1">
                <a:solidFill>
                  <a:srgbClr val="495057"/>
                </a:solidFill>
                <a:latin typeface="Open Sans"/>
              </a:rPr>
              <a:t>ліквідуються</a:t>
            </a:r>
            <a:r>
              <a:rPr lang="ru-RU" sz="3600" dirty="0">
                <a:solidFill>
                  <a:srgbClr val="495057"/>
                </a:solidFill>
                <a:latin typeface="Open Sans"/>
              </a:rPr>
              <a:t>. </a:t>
            </a:r>
            <a:endParaRPr lang="uk-UA" sz="3600" dirty="0"/>
          </a:p>
        </p:txBody>
      </p:sp>
      <p:pic>
        <p:nvPicPr>
          <p:cNvPr id="4" name="Рисунок 3"/>
          <p:cNvPicPr>
            <a:picLocks noChangeAspect="1"/>
          </p:cNvPicPr>
          <p:nvPr/>
        </p:nvPicPr>
        <p:blipFill>
          <a:blip r:embed="rId2"/>
          <a:stretch>
            <a:fillRect/>
          </a:stretch>
        </p:blipFill>
        <p:spPr>
          <a:xfrm>
            <a:off x="6301211" y="1625683"/>
            <a:ext cx="5662070" cy="2892771"/>
          </a:xfrm>
          <a:prstGeom prst="rect">
            <a:avLst/>
          </a:prstGeom>
        </p:spPr>
      </p:pic>
    </p:spTree>
    <p:extLst>
      <p:ext uri="{BB962C8B-B14F-4D97-AF65-F5344CB8AC3E}">
        <p14:creationId xmlns:p14="http://schemas.microsoft.com/office/powerpoint/2010/main" val="46110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766527" y="719379"/>
            <a:ext cx="6096000" cy="5078313"/>
          </a:xfrm>
          <a:prstGeom prst="rect">
            <a:avLst/>
          </a:prstGeom>
          <a:solidFill>
            <a:schemeClr val="accent2">
              <a:lumMod val="20000"/>
              <a:lumOff val="80000"/>
            </a:schemeClr>
          </a:solidFill>
        </p:spPr>
        <p:txBody>
          <a:bodyPr>
            <a:spAutoFit/>
          </a:bodyPr>
          <a:lstStyle/>
          <a:p>
            <a:r>
              <a:rPr lang="ru-RU" sz="3600" dirty="0" err="1">
                <a:solidFill>
                  <a:srgbClr val="495057"/>
                </a:solidFill>
                <a:latin typeface="Open Sans"/>
              </a:rPr>
              <a:t>Вибираючи</a:t>
            </a:r>
            <a:r>
              <a:rPr lang="ru-RU" sz="3600" dirty="0">
                <a:solidFill>
                  <a:srgbClr val="495057"/>
                </a:solidFill>
                <a:latin typeface="Open Sans"/>
              </a:rPr>
              <a:t> </a:t>
            </a:r>
            <a:r>
              <a:rPr lang="ru-RU" sz="3600" dirty="0" err="1">
                <a:solidFill>
                  <a:srgbClr val="495057"/>
                </a:solidFill>
                <a:latin typeface="Open Sans"/>
              </a:rPr>
              <a:t>позиції</a:t>
            </a:r>
            <a:r>
              <a:rPr lang="ru-RU" sz="3600" dirty="0">
                <a:solidFill>
                  <a:srgbClr val="495057"/>
                </a:solidFill>
                <a:latin typeface="Open Sans"/>
              </a:rPr>
              <a:t> </a:t>
            </a:r>
            <a:r>
              <a:rPr lang="ru-RU" sz="3600" dirty="0" err="1">
                <a:solidFill>
                  <a:srgbClr val="495057"/>
                </a:solidFill>
                <a:latin typeface="Open Sans"/>
              </a:rPr>
              <a:t>контрактів</a:t>
            </a:r>
            <a:r>
              <a:rPr lang="ru-RU" sz="3600" dirty="0">
                <a:solidFill>
                  <a:srgbClr val="495057"/>
                </a:solidFill>
                <a:latin typeface="Open Sans"/>
              </a:rPr>
              <a:t>, </a:t>
            </a:r>
            <a:r>
              <a:rPr lang="ru-RU" sz="3600" dirty="0" err="1">
                <a:solidFill>
                  <a:srgbClr val="495057"/>
                </a:solidFill>
                <a:latin typeface="Open Sans"/>
              </a:rPr>
              <a:t>гравець</a:t>
            </a:r>
            <a:r>
              <a:rPr lang="ru-RU" sz="3600" dirty="0">
                <a:solidFill>
                  <a:srgbClr val="495057"/>
                </a:solidFill>
                <a:latin typeface="Open Sans"/>
              </a:rPr>
              <a:t> </a:t>
            </a:r>
            <a:r>
              <a:rPr lang="ru-RU" sz="3600" dirty="0" err="1">
                <a:solidFill>
                  <a:srgbClr val="495057"/>
                </a:solidFill>
                <a:latin typeface="Open Sans"/>
              </a:rPr>
              <a:t>уважно</a:t>
            </a:r>
            <a:r>
              <a:rPr lang="ru-RU" sz="3600" dirty="0">
                <a:solidFill>
                  <a:srgbClr val="495057"/>
                </a:solidFill>
                <a:latin typeface="Open Sans"/>
              </a:rPr>
              <a:t> </a:t>
            </a:r>
            <a:r>
              <a:rPr lang="ru-RU" sz="3600" dirty="0" err="1">
                <a:solidFill>
                  <a:srgbClr val="495057"/>
                </a:solidFill>
                <a:latin typeface="Open Sans"/>
              </a:rPr>
              <a:t>вивчає</a:t>
            </a:r>
            <a:r>
              <a:rPr lang="ru-RU" sz="3600" dirty="0">
                <a:solidFill>
                  <a:srgbClr val="495057"/>
                </a:solidFill>
                <a:latin typeface="Open Sans"/>
              </a:rPr>
              <a:t> </a:t>
            </a:r>
            <a:r>
              <a:rPr lang="ru-RU" sz="3600" dirty="0" err="1">
                <a:solidFill>
                  <a:srgbClr val="495057"/>
                </a:solidFill>
                <a:latin typeface="Open Sans"/>
              </a:rPr>
              <a:t>динаміку</a:t>
            </a:r>
            <a:r>
              <a:rPr lang="ru-RU" sz="3600" dirty="0">
                <a:solidFill>
                  <a:srgbClr val="495057"/>
                </a:solidFill>
                <a:latin typeface="Open Sans"/>
              </a:rPr>
              <a:t> </a:t>
            </a:r>
            <a:r>
              <a:rPr lang="ru-RU" sz="3600" dirty="0" err="1">
                <a:solidFill>
                  <a:srgbClr val="495057"/>
                </a:solidFill>
                <a:latin typeface="Open Sans"/>
              </a:rPr>
              <a:t>цін</a:t>
            </a:r>
            <a:r>
              <a:rPr lang="ru-RU" sz="3600" dirty="0">
                <a:solidFill>
                  <a:srgbClr val="495057"/>
                </a:solidFill>
                <a:latin typeface="Open Sans"/>
              </a:rPr>
              <a:t>, яка </a:t>
            </a:r>
            <a:r>
              <a:rPr lang="ru-RU" sz="3600" dirty="0" err="1">
                <a:solidFill>
                  <a:srgbClr val="495057"/>
                </a:solidFill>
                <a:latin typeface="Open Sans"/>
              </a:rPr>
              <a:t>призвела</a:t>
            </a:r>
            <a:r>
              <a:rPr lang="ru-RU" sz="3600" dirty="0">
                <a:solidFill>
                  <a:srgbClr val="495057"/>
                </a:solidFill>
                <a:latin typeface="Open Sans"/>
              </a:rPr>
              <a:t> до </a:t>
            </a:r>
            <a:r>
              <a:rPr lang="ru-RU" sz="3600" dirty="0" err="1">
                <a:solidFill>
                  <a:srgbClr val="495057"/>
                </a:solidFill>
                <a:latin typeface="Open Sans"/>
              </a:rPr>
              <a:t>зміни</a:t>
            </a:r>
            <a:r>
              <a:rPr lang="ru-RU" sz="3600" dirty="0">
                <a:solidFill>
                  <a:srgbClr val="495057"/>
                </a:solidFill>
                <a:latin typeface="Open Sans"/>
              </a:rPr>
              <a:t> </a:t>
            </a:r>
            <a:r>
              <a:rPr lang="ru-RU" sz="3600" dirty="0" err="1">
                <a:solidFill>
                  <a:srgbClr val="495057"/>
                </a:solidFill>
                <a:latin typeface="Open Sans"/>
              </a:rPr>
              <a:t>цінового</a:t>
            </a:r>
            <a:r>
              <a:rPr lang="ru-RU" sz="3600" dirty="0">
                <a:solidFill>
                  <a:srgbClr val="495057"/>
                </a:solidFill>
                <a:latin typeface="Open Sans"/>
              </a:rPr>
              <a:t> </a:t>
            </a:r>
            <a:r>
              <a:rPr lang="ru-RU" sz="3600" dirty="0" err="1">
                <a:solidFill>
                  <a:srgbClr val="495057"/>
                </a:solidFill>
                <a:latin typeface="Open Sans"/>
              </a:rPr>
              <a:t>розриву</a:t>
            </a:r>
            <a:r>
              <a:rPr lang="ru-RU" sz="3600" dirty="0">
                <a:solidFill>
                  <a:srgbClr val="495057"/>
                </a:solidFill>
                <a:latin typeface="Open Sans"/>
              </a:rPr>
              <a:t>. </a:t>
            </a:r>
            <a:r>
              <a:rPr lang="ru-RU" sz="3600" dirty="0" err="1">
                <a:solidFill>
                  <a:srgbClr val="495057"/>
                </a:solidFill>
                <a:latin typeface="Open Sans"/>
              </a:rPr>
              <a:t>Далі</a:t>
            </a:r>
            <a:r>
              <a:rPr lang="ru-RU" sz="3600" dirty="0">
                <a:solidFill>
                  <a:srgbClr val="495057"/>
                </a:solidFill>
                <a:latin typeface="Open Sans"/>
              </a:rPr>
              <a:t> контракт, </a:t>
            </a:r>
            <a:r>
              <a:rPr lang="ru-RU" sz="3600" dirty="0" err="1">
                <a:solidFill>
                  <a:srgbClr val="495057"/>
                </a:solidFill>
                <a:latin typeface="Open Sans"/>
              </a:rPr>
              <a:t>який</a:t>
            </a:r>
            <a:r>
              <a:rPr lang="ru-RU" sz="3600" dirty="0">
                <a:solidFill>
                  <a:srgbClr val="495057"/>
                </a:solidFill>
                <a:latin typeface="Open Sans"/>
              </a:rPr>
              <a:t> став </a:t>
            </a:r>
            <a:r>
              <a:rPr lang="ru-RU" sz="3600" dirty="0" err="1">
                <a:solidFill>
                  <a:srgbClr val="495057"/>
                </a:solidFill>
                <a:latin typeface="Open Sans"/>
              </a:rPr>
              <a:t>відносно</a:t>
            </a:r>
            <a:r>
              <a:rPr lang="ru-RU" sz="3600" dirty="0">
                <a:solidFill>
                  <a:srgbClr val="495057"/>
                </a:solidFill>
                <a:latin typeface="Open Sans"/>
              </a:rPr>
              <a:t> </a:t>
            </a:r>
            <a:r>
              <a:rPr lang="ru-RU" sz="3600" dirty="0" err="1">
                <a:solidFill>
                  <a:srgbClr val="495057"/>
                </a:solidFill>
                <a:latin typeface="Open Sans"/>
              </a:rPr>
              <a:t>дешевшим</a:t>
            </a:r>
            <a:r>
              <a:rPr lang="ru-RU" sz="3600" dirty="0">
                <a:solidFill>
                  <a:srgbClr val="495057"/>
                </a:solidFill>
                <a:latin typeface="Open Sans"/>
              </a:rPr>
              <a:t>, </a:t>
            </a:r>
            <a:r>
              <a:rPr lang="ru-RU" sz="3600" dirty="0" err="1">
                <a:solidFill>
                  <a:srgbClr val="495057"/>
                </a:solidFill>
                <a:latin typeface="Open Sans"/>
              </a:rPr>
              <a:t>він</a:t>
            </a:r>
            <a:r>
              <a:rPr lang="ru-RU" sz="3600" dirty="0">
                <a:solidFill>
                  <a:srgbClr val="495057"/>
                </a:solidFill>
                <a:latin typeface="Open Sans"/>
              </a:rPr>
              <a:t> </a:t>
            </a:r>
            <a:r>
              <a:rPr lang="ru-RU" sz="3600" dirty="0" err="1">
                <a:solidFill>
                  <a:srgbClr val="495057"/>
                </a:solidFill>
                <a:latin typeface="Open Sans"/>
              </a:rPr>
              <a:t>купує</a:t>
            </a:r>
            <a:r>
              <a:rPr lang="ru-RU" sz="3600" dirty="0">
                <a:solidFill>
                  <a:srgbClr val="495057"/>
                </a:solidFill>
                <a:latin typeface="Open Sans"/>
              </a:rPr>
              <a:t>, а контракт, </a:t>
            </a:r>
            <a:r>
              <a:rPr lang="ru-RU" sz="3600" dirty="0" err="1">
                <a:solidFill>
                  <a:srgbClr val="495057"/>
                </a:solidFill>
                <a:latin typeface="Open Sans"/>
              </a:rPr>
              <a:t>який</a:t>
            </a:r>
            <a:r>
              <a:rPr lang="ru-RU" sz="3600" dirty="0">
                <a:solidFill>
                  <a:srgbClr val="495057"/>
                </a:solidFill>
                <a:latin typeface="Open Sans"/>
              </a:rPr>
              <a:t> </a:t>
            </a:r>
            <a:r>
              <a:rPr lang="ru-RU" sz="3600" dirty="0" err="1">
                <a:solidFill>
                  <a:srgbClr val="495057"/>
                </a:solidFill>
                <a:latin typeface="Open Sans"/>
              </a:rPr>
              <a:t>подорожчав</a:t>
            </a:r>
            <a:r>
              <a:rPr lang="ru-RU" sz="3600" dirty="0">
                <a:solidFill>
                  <a:srgbClr val="495057"/>
                </a:solidFill>
                <a:latin typeface="Open Sans"/>
              </a:rPr>
              <a:t>, </a:t>
            </a:r>
            <a:r>
              <a:rPr lang="ru-RU" sz="3600" dirty="0" err="1">
                <a:solidFill>
                  <a:srgbClr val="495057"/>
                </a:solidFill>
                <a:latin typeface="Open Sans"/>
              </a:rPr>
              <a:t>продає</a:t>
            </a:r>
            <a:r>
              <a:rPr lang="ru-RU" sz="3600" dirty="0">
                <a:solidFill>
                  <a:srgbClr val="495057"/>
                </a:solidFill>
                <a:latin typeface="Open Sans"/>
              </a:rPr>
              <a:t>.</a:t>
            </a:r>
            <a:endParaRPr lang="uk-UA" sz="3600" dirty="0"/>
          </a:p>
        </p:txBody>
      </p:sp>
      <p:pic>
        <p:nvPicPr>
          <p:cNvPr id="4" name="Рисунок 3"/>
          <p:cNvPicPr>
            <a:picLocks noChangeAspect="1"/>
          </p:cNvPicPr>
          <p:nvPr/>
        </p:nvPicPr>
        <p:blipFill>
          <a:blip r:embed="rId2"/>
          <a:stretch>
            <a:fillRect/>
          </a:stretch>
        </p:blipFill>
        <p:spPr>
          <a:xfrm>
            <a:off x="6862527" y="2001664"/>
            <a:ext cx="5123555" cy="2364718"/>
          </a:xfrm>
          <a:prstGeom prst="rect">
            <a:avLst/>
          </a:prstGeom>
        </p:spPr>
      </p:pic>
    </p:spTree>
    <p:extLst>
      <p:ext uri="{BB962C8B-B14F-4D97-AF65-F5344CB8AC3E}">
        <p14:creationId xmlns:p14="http://schemas.microsoft.com/office/powerpoint/2010/main" val="3676431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кутник 2"/>
          <p:cNvSpPr/>
          <p:nvPr/>
        </p:nvSpPr>
        <p:spPr>
          <a:xfrm>
            <a:off x="190123" y="354728"/>
            <a:ext cx="11805718" cy="4832092"/>
          </a:xfrm>
          <a:prstGeom prst="rect">
            <a:avLst/>
          </a:prstGeom>
          <a:solidFill>
            <a:schemeClr val="accent2">
              <a:lumMod val="20000"/>
              <a:lumOff val="80000"/>
            </a:schemeClr>
          </a:solidFill>
        </p:spPr>
        <p:txBody>
          <a:bodyPr wrap="square">
            <a:spAutoFit/>
          </a:bodyPr>
          <a:lstStyle/>
          <a:p>
            <a:r>
              <a:rPr lang="ru-RU" sz="2800" dirty="0" err="1"/>
              <a:t>Операції</a:t>
            </a:r>
            <a:r>
              <a:rPr lang="ru-RU" sz="2800" dirty="0"/>
              <a:t> спреда </a:t>
            </a:r>
            <a:r>
              <a:rPr lang="ru-RU" sz="2800" dirty="0" err="1"/>
              <a:t>дуже</a:t>
            </a:r>
            <a:r>
              <a:rPr lang="ru-RU" sz="2800" dirty="0"/>
              <a:t> часто </a:t>
            </a:r>
            <a:r>
              <a:rPr lang="ru-RU" sz="2800" dirty="0" err="1"/>
              <a:t>складають</a:t>
            </a:r>
            <a:r>
              <a:rPr lang="ru-RU" sz="2800" dirty="0"/>
              <a:t> </a:t>
            </a:r>
            <a:r>
              <a:rPr lang="ru-RU" sz="2800" dirty="0" err="1"/>
              <a:t>дуже</a:t>
            </a:r>
            <a:r>
              <a:rPr lang="ru-RU" sz="2800" dirty="0"/>
              <a:t> </a:t>
            </a:r>
            <a:r>
              <a:rPr lang="ru-RU" sz="2800" dirty="0" err="1"/>
              <a:t>вагому</a:t>
            </a:r>
            <a:r>
              <a:rPr lang="ru-RU" sz="2800" dirty="0"/>
              <a:t> </a:t>
            </a:r>
            <a:r>
              <a:rPr lang="ru-RU" sz="2800" dirty="0" err="1"/>
              <a:t>частку</a:t>
            </a:r>
            <a:r>
              <a:rPr lang="ru-RU" sz="2800" dirty="0"/>
              <a:t> як денного </a:t>
            </a:r>
            <a:r>
              <a:rPr lang="ru-RU" sz="2800" dirty="0" err="1"/>
              <a:t>обсягу</a:t>
            </a:r>
            <a:r>
              <a:rPr lang="ru-RU" sz="2800" dirty="0"/>
              <a:t> </a:t>
            </a:r>
            <a:r>
              <a:rPr lang="ru-RU" sz="2800" dirty="0" err="1"/>
              <a:t>торгівлі</a:t>
            </a:r>
            <a:r>
              <a:rPr lang="ru-RU" sz="2800" dirty="0"/>
              <a:t>, так і </a:t>
            </a:r>
            <a:r>
              <a:rPr lang="ru-RU" sz="2800" dirty="0" err="1"/>
              <a:t>показника</a:t>
            </a:r>
            <a:r>
              <a:rPr lang="ru-RU" sz="2800" dirty="0"/>
              <a:t> </a:t>
            </a:r>
            <a:r>
              <a:rPr lang="ru-RU" sz="2800" dirty="0" err="1"/>
              <a:t>відкритої</a:t>
            </a:r>
            <a:r>
              <a:rPr lang="ru-RU" sz="2800" dirty="0"/>
              <a:t> </a:t>
            </a:r>
            <a:r>
              <a:rPr lang="ru-RU" sz="2800" dirty="0" err="1"/>
              <a:t>позиції</a:t>
            </a:r>
            <a:r>
              <a:rPr lang="ru-RU" sz="2800" dirty="0"/>
              <a:t>. </a:t>
            </a:r>
            <a:endParaRPr lang="ru-RU" sz="2800" dirty="0" smtClean="0"/>
          </a:p>
          <a:p>
            <a:r>
              <a:rPr lang="ru-RU" sz="2800" dirty="0" err="1" smtClean="0"/>
              <a:t>По-перше</a:t>
            </a:r>
            <a:r>
              <a:rPr lang="ru-RU" sz="2800" dirty="0"/>
              <a:t>, хеджери часто </a:t>
            </a:r>
            <a:r>
              <a:rPr lang="ru-RU" sz="2800" dirty="0" err="1"/>
              <a:t>використовують</a:t>
            </a:r>
            <a:r>
              <a:rPr lang="ru-RU" sz="2800" dirty="0"/>
              <a:t> </a:t>
            </a:r>
            <a:r>
              <a:rPr lang="ru-RU" sz="2800" dirty="0" err="1"/>
              <a:t>спреди</a:t>
            </a:r>
            <a:r>
              <a:rPr lang="ru-RU" sz="2800" dirty="0"/>
              <a:t> для </a:t>
            </a:r>
            <a:r>
              <a:rPr lang="ru-RU" sz="2800" dirty="0" err="1"/>
              <a:t>перенесення</a:t>
            </a:r>
            <a:r>
              <a:rPr lang="ru-RU" sz="2800" dirty="0"/>
              <a:t> </a:t>
            </a:r>
            <a:r>
              <a:rPr lang="ru-RU" sz="2800" dirty="0" err="1"/>
              <a:t>своїх</a:t>
            </a:r>
            <a:r>
              <a:rPr lang="ru-RU" sz="2800" dirty="0"/>
              <a:t> </a:t>
            </a:r>
            <a:r>
              <a:rPr lang="ru-RU" sz="2800" dirty="0" err="1"/>
              <a:t>хеджевих</a:t>
            </a:r>
            <a:r>
              <a:rPr lang="ru-RU" sz="2800" dirty="0"/>
              <a:t> </a:t>
            </a:r>
            <a:r>
              <a:rPr lang="ru-RU" sz="2800" dirty="0" err="1"/>
              <a:t>позицій</a:t>
            </a:r>
            <a:r>
              <a:rPr lang="ru-RU" sz="2800" dirty="0"/>
              <a:t> з одного </a:t>
            </a:r>
            <a:r>
              <a:rPr lang="ru-RU" sz="2800" dirty="0" err="1"/>
              <a:t>місяця</a:t>
            </a:r>
            <a:r>
              <a:rPr lang="ru-RU" sz="2800" dirty="0"/>
              <a:t> на </a:t>
            </a:r>
            <a:r>
              <a:rPr lang="ru-RU" sz="2800" dirty="0" err="1"/>
              <a:t>інший</a:t>
            </a:r>
            <a:r>
              <a:rPr lang="ru-RU" sz="2800" dirty="0"/>
              <a:t> (</a:t>
            </a:r>
            <a:r>
              <a:rPr lang="ru-RU" sz="2800" dirty="0" err="1"/>
              <a:t>наприклад</a:t>
            </a:r>
            <a:r>
              <a:rPr lang="ru-RU" sz="2800" dirty="0"/>
              <a:t>, </a:t>
            </a:r>
            <a:r>
              <a:rPr lang="ru-RU" sz="2800" dirty="0" err="1"/>
              <a:t>використовуючи</a:t>
            </a:r>
            <a:r>
              <a:rPr lang="ru-RU" sz="2800" dirty="0"/>
              <a:t> </a:t>
            </a:r>
            <a:r>
              <a:rPr lang="ru-RU" sz="2800" dirty="0" err="1"/>
              <a:t>стратегію</a:t>
            </a:r>
            <a:r>
              <a:rPr lang="ru-RU" sz="2800" dirty="0"/>
              <a:t> </a:t>
            </a:r>
            <a:r>
              <a:rPr lang="ru-RU" sz="2800" dirty="0" err="1"/>
              <a:t>довгострокового</a:t>
            </a:r>
            <a:r>
              <a:rPr lang="ru-RU" sz="2800" dirty="0"/>
              <a:t> </a:t>
            </a:r>
            <a:r>
              <a:rPr lang="ru-RU" sz="2800" dirty="0" err="1"/>
              <a:t>хеджування</a:t>
            </a:r>
            <a:r>
              <a:rPr lang="ru-RU" sz="2800" dirty="0"/>
              <a:t>). </a:t>
            </a:r>
            <a:endParaRPr lang="ru-RU" sz="2800" dirty="0" smtClean="0"/>
          </a:p>
          <a:p>
            <a:r>
              <a:rPr lang="ru-RU" sz="2800" dirty="0" err="1" smtClean="0"/>
              <a:t>По-друге</a:t>
            </a:r>
            <a:r>
              <a:rPr lang="ru-RU" sz="2800" dirty="0"/>
              <a:t>, </a:t>
            </a:r>
            <a:r>
              <a:rPr lang="ru-RU" sz="2800" dirty="0" err="1"/>
              <a:t>брокери</a:t>
            </a:r>
            <a:r>
              <a:rPr lang="ru-RU" sz="2800" dirty="0"/>
              <a:t> часто </a:t>
            </a:r>
            <a:r>
              <a:rPr lang="ru-RU" sz="2800" dirty="0" err="1"/>
              <a:t>використовують</a:t>
            </a:r>
            <a:r>
              <a:rPr lang="ru-RU" sz="2800" dirty="0"/>
              <a:t> </a:t>
            </a:r>
            <a:r>
              <a:rPr lang="ru-RU" sz="2800" dirty="0" err="1"/>
              <a:t>спреди</a:t>
            </a:r>
            <a:r>
              <a:rPr lang="ru-RU" sz="2800" dirty="0"/>
              <a:t> для </a:t>
            </a:r>
            <a:r>
              <a:rPr lang="ru-RU" sz="2800" dirty="0" err="1"/>
              <a:t>ліквідації</a:t>
            </a:r>
            <a:r>
              <a:rPr lang="ru-RU" sz="2800" dirty="0"/>
              <a:t> </a:t>
            </a:r>
            <a:r>
              <a:rPr lang="ru-RU" sz="2800" dirty="0" err="1"/>
              <a:t>позицій</a:t>
            </a:r>
            <a:r>
              <a:rPr lang="ru-RU" sz="2800" dirty="0"/>
              <a:t>, </a:t>
            </a:r>
            <a:r>
              <a:rPr lang="ru-RU" sz="2800" dirty="0" err="1"/>
              <a:t>які</a:t>
            </a:r>
            <a:r>
              <a:rPr lang="ru-RU" sz="2800" dirty="0"/>
              <a:t> вони </a:t>
            </a:r>
            <a:r>
              <a:rPr lang="ru-RU" sz="2800" dirty="0" err="1"/>
              <a:t>відкрили</a:t>
            </a:r>
            <a:r>
              <a:rPr lang="ru-RU" sz="2800" dirty="0"/>
              <a:t> по </a:t>
            </a:r>
            <a:r>
              <a:rPr lang="ru-RU" sz="2800" dirty="0" err="1"/>
              <a:t>різних</a:t>
            </a:r>
            <a:r>
              <a:rPr lang="ru-RU" sz="2800" dirty="0"/>
              <a:t> </a:t>
            </a:r>
            <a:r>
              <a:rPr lang="ru-RU" sz="2800" dirty="0" err="1"/>
              <a:t>місяцях</a:t>
            </a:r>
            <a:r>
              <a:rPr lang="ru-RU" sz="2800" dirty="0"/>
              <a:t> поставки. </a:t>
            </a:r>
            <a:endParaRPr lang="ru-RU" sz="2800" dirty="0" smtClean="0"/>
          </a:p>
          <a:p>
            <a:r>
              <a:rPr lang="ru-RU" sz="2800" dirty="0" smtClean="0"/>
              <a:t>І </a:t>
            </a:r>
            <a:r>
              <a:rPr lang="ru-RU" sz="2800" dirty="0" err="1"/>
              <a:t>нарешті</a:t>
            </a:r>
            <a:r>
              <a:rPr lang="ru-RU" sz="2800" dirty="0"/>
              <a:t>, </a:t>
            </a:r>
            <a:r>
              <a:rPr lang="ru-RU" sz="2800" dirty="0" err="1"/>
              <a:t>спекулянти</a:t>
            </a:r>
            <a:r>
              <a:rPr lang="ru-RU" sz="2800" dirty="0"/>
              <a:t> </a:t>
            </a:r>
            <a:r>
              <a:rPr lang="ru-RU" sz="2800" dirty="0" err="1"/>
              <a:t>використовують</a:t>
            </a:r>
            <a:r>
              <a:rPr lang="ru-RU" sz="2800" dirty="0"/>
              <a:t> </a:t>
            </a:r>
            <a:r>
              <a:rPr lang="ru-RU" sz="2800" dirty="0" err="1"/>
              <a:t>спреди</a:t>
            </a:r>
            <a:r>
              <a:rPr lang="ru-RU" sz="2800" dirty="0"/>
              <a:t>, </a:t>
            </a:r>
            <a:r>
              <a:rPr lang="ru-RU" sz="2800" dirty="0" err="1"/>
              <a:t>якщо</a:t>
            </a:r>
            <a:r>
              <a:rPr lang="ru-RU" sz="2800" dirty="0"/>
              <a:t> </a:t>
            </a:r>
            <a:r>
              <a:rPr lang="ru-RU" sz="2800" dirty="0" err="1"/>
              <a:t>хочуть</a:t>
            </a:r>
            <a:r>
              <a:rPr lang="ru-RU" sz="2800" dirty="0"/>
              <a:t> </a:t>
            </a:r>
            <a:r>
              <a:rPr lang="ru-RU" sz="2800" dirty="0" err="1"/>
              <a:t>мати</a:t>
            </a:r>
            <a:r>
              <a:rPr lang="ru-RU" sz="2800" dirty="0"/>
              <a:t> </a:t>
            </a:r>
            <a:r>
              <a:rPr lang="ru-RU" sz="2800" dirty="0" err="1"/>
              <a:t>менший</a:t>
            </a:r>
            <a:r>
              <a:rPr lang="ru-RU" sz="2800" dirty="0"/>
              <a:t> </a:t>
            </a:r>
            <a:r>
              <a:rPr lang="ru-RU" sz="2800" dirty="0" err="1"/>
              <a:t>ризик</a:t>
            </a:r>
            <a:r>
              <a:rPr lang="ru-RU" sz="2800" dirty="0"/>
              <a:t>, </a:t>
            </a:r>
            <a:r>
              <a:rPr lang="ru-RU" sz="2800" dirty="0" err="1"/>
              <a:t>ніж</a:t>
            </a:r>
            <a:r>
              <a:rPr lang="ru-RU" sz="2800" dirty="0"/>
              <a:t> </a:t>
            </a:r>
            <a:r>
              <a:rPr lang="ru-RU" sz="2800" dirty="0" err="1"/>
              <a:t>це</a:t>
            </a:r>
            <a:r>
              <a:rPr lang="ru-RU" sz="2800" dirty="0"/>
              <a:t> </a:t>
            </a:r>
            <a:r>
              <a:rPr lang="ru-RU" sz="2800" dirty="0" err="1"/>
              <a:t>зазвичай</a:t>
            </a:r>
            <a:r>
              <a:rPr lang="ru-RU" sz="2800" dirty="0"/>
              <a:t> </a:t>
            </a:r>
            <a:r>
              <a:rPr lang="ru-RU" sz="2800" dirty="0" err="1"/>
              <a:t>буває</a:t>
            </a:r>
            <a:r>
              <a:rPr lang="ru-RU" sz="2800" dirty="0"/>
              <a:t> при </a:t>
            </a:r>
            <a:r>
              <a:rPr lang="ru-RU" sz="2800" dirty="0" err="1"/>
              <a:t>простих</a:t>
            </a:r>
            <a:r>
              <a:rPr lang="ru-RU" sz="2800" dirty="0"/>
              <a:t> </a:t>
            </a:r>
            <a:r>
              <a:rPr lang="ru-RU" sz="2800" dirty="0" err="1"/>
              <a:t>довгих</a:t>
            </a:r>
            <a:r>
              <a:rPr lang="ru-RU" sz="2800" dirty="0"/>
              <a:t> </a:t>
            </a:r>
            <a:r>
              <a:rPr lang="ru-RU" sz="2800" dirty="0" err="1"/>
              <a:t>або</a:t>
            </a:r>
            <a:r>
              <a:rPr lang="ru-RU" sz="2800" dirty="0"/>
              <a:t> коротких </a:t>
            </a:r>
            <a:r>
              <a:rPr lang="ru-RU" sz="2800" dirty="0" err="1"/>
              <a:t>позиціях</a:t>
            </a:r>
            <a:r>
              <a:rPr lang="ru-RU" sz="2800" dirty="0" smtClean="0"/>
              <a:t>.</a:t>
            </a:r>
            <a:endParaRPr lang="uk-UA" sz="2800" dirty="0"/>
          </a:p>
        </p:txBody>
      </p:sp>
    </p:spTree>
    <p:extLst>
      <p:ext uri="{BB962C8B-B14F-4D97-AF65-F5344CB8AC3E}">
        <p14:creationId xmlns:p14="http://schemas.microsoft.com/office/powerpoint/2010/main" val="4161051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959668" y="269589"/>
            <a:ext cx="8763754" cy="6124754"/>
          </a:xfrm>
          <a:prstGeom prst="rect">
            <a:avLst/>
          </a:prstGeom>
          <a:solidFill>
            <a:schemeClr val="accent2">
              <a:lumMod val="20000"/>
              <a:lumOff val="80000"/>
            </a:schemeClr>
          </a:solidFill>
        </p:spPr>
        <p:txBody>
          <a:bodyPr wrap="square">
            <a:spAutoFit/>
          </a:bodyPr>
          <a:lstStyle/>
          <a:p>
            <a:pPr algn="just"/>
            <a:r>
              <a:rPr lang="uk-UA" sz="2800" dirty="0">
                <a:solidFill>
                  <a:srgbClr val="495057"/>
                </a:solidFill>
                <a:latin typeface="Open Sans"/>
              </a:rPr>
              <a:t>Якщо контракт з більш високою ціною продається, значить, торговець очікує звуження </a:t>
            </a:r>
            <a:r>
              <a:rPr lang="uk-UA" sz="2800" dirty="0" err="1">
                <a:solidFill>
                  <a:srgbClr val="495057"/>
                </a:solidFill>
                <a:latin typeface="Open Sans"/>
              </a:rPr>
              <a:t>спреда</a:t>
            </a:r>
            <a:r>
              <a:rPr lang="uk-UA" sz="2800" dirty="0">
                <a:solidFill>
                  <a:srgbClr val="495057"/>
                </a:solidFill>
                <a:latin typeface="Open Sans"/>
              </a:rPr>
              <a:t> між двома контрактами. Такий підхід до сприйняття </a:t>
            </a:r>
            <a:r>
              <a:rPr lang="uk-UA" sz="2800" dirty="0" err="1">
                <a:solidFill>
                  <a:srgbClr val="495057"/>
                </a:solidFill>
                <a:latin typeface="Open Sans"/>
              </a:rPr>
              <a:t>спредів</a:t>
            </a:r>
            <a:r>
              <a:rPr lang="uk-UA" sz="2800" dirty="0">
                <a:solidFill>
                  <a:srgbClr val="495057"/>
                </a:solidFill>
                <a:latin typeface="Open Sans"/>
              </a:rPr>
              <a:t> особливо типовий для ринків, структура цін яких відображає витрати на зберігання. На таких ринках (метали, зернові та інші товари тривалого зберігання) ціни далеких позицій зазвичай мають премію до цін ближніх. Таким чином, продаж позиції, що йде з премією, майже завжди означає покупку контракту найближчого місяця і продаж більш далекого в очікуванні звуження </a:t>
            </a:r>
            <a:r>
              <a:rPr lang="uk-UA" sz="2800" dirty="0" err="1">
                <a:solidFill>
                  <a:srgbClr val="495057"/>
                </a:solidFill>
                <a:latin typeface="Open Sans"/>
              </a:rPr>
              <a:t>спреда</a:t>
            </a:r>
            <a:r>
              <a:rPr lang="uk-UA" sz="2800" dirty="0">
                <a:solidFill>
                  <a:srgbClr val="495057"/>
                </a:solidFill>
                <a:latin typeface="Open Sans"/>
              </a:rPr>
              <a:t>. Довга позиція по більш дорогому контрактом означає покупку контракту далекого місяця постачання і продаж ближнього.</a:t>
            </a:r>
            <a:endParaRPr lang="uk-UA" sz="2800" dirty="0"/>
          </a:p>
        </p:txBody>
      </p:sp>
    </p:spTree>
    <p:extLst>
      <p:ext uri="{BB962C8B-B14F-4D97-AF65-F5344CB8AC3E}">
        <p14:creationId xmlns:p14="http://schemas.microsoft.com/office/powerpoint/2010/main" val="1943603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Зал засідань">
  <a:themeElements>
    <a:clrScheme name="Зал засідань">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Зал засідань">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Зал засідань">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373</TotalTime>
  <Words>924</Words>
  <Application>Microsoft Office PowerPoint</Application>
  <PresentationFormat>Широкий екран</PresentationFormat>
  <Paragraphs>79</Paragraphs>
  <Slides>18</Slides>
  <Notes>0</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18</vt:i4>
      </vt:variant>
    </vt:vector>
  </HeadingPairs>
  <TitlesOfParts>
    <vt:vector size="26" baseType="lpstr">
      <vt:lpstr>Arial</vt:lpstr>
      <vt:lpstr>Century Gothic</vt:lpstr>
      <vt:lpstr>Open Sans</vt:lpstr>
      <vt:lpstr>Roboto</vt:lpstr>
      <vt:lpstr>Tahoma</vt:lpstr>
      <vt:lpstr>Times New Roman</vt:lpstr>
      <vt:lpstr>Wingdings 3</vt:lpstr>
      <vt:lpstr>Зал засідань</vt:lpstr>
      <vt:lpstr>Сільськогосподарське хеджування  курс лекцій Лекція 10. Спредові операції на ринку ф’ючерсних угод</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Сільськогосподарське хеджування  курс лекцій Лекція 1. Біржовий ринок товарних деривативів</dc:title>
  <dc:creator>Користувач Windows</dc:creator>
  <cp:lastModifiedBy>Користувач Windows</cp:lastModifiedBy>
  <cp:revision>30</cp:revision>
  <dcterms:created xsi:type="dcterms:W3CDTF">2021-01-23T06:04:21Z</dcterms:created>
  <dcterms:modified xsi:type="dcterms:W3CDTF">2022-09-13T14:35:24Z</dcterms:modified>
</cp:coreProperties>
</file>