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9" r:id="rId4"/>
    <p:sldId id="278" r:id="rId5"/>
    <p:sldId id="257" r:id="rId6"/>
    <p:sldId id="258" r:id="rId7"/>
    <p:sldId id="259" r:id="rId8"/>
    <p:sldId id="260" r:id="rId9"/>
    <p:sldId id="261" r:id="rId10"/>
    <p:sldId id="263" r:id="rId11"/>
    <p:sldId id="262"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80" r:id="rId26"/>
    <p:sldId id="281" r:id="rId27"/>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a:t>Зразок заголовка</a:t>
            </a:r>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p:cNvSpPr>
            <a:spLocks noGrp="1"/>
          </p:cNvSpPr>
          <p:nvPr>
            <p:ph type="dt" sz="half" idx="10"/>
          </p:nvPr>
        </p:nvSpPr>
        <p:spPr/>
        <p:txBody>
          <a:bodyPr/>
          <a:lstStyle/>
          <a:p>
            <a:fld id="{D3244245-9808-4514-8C8A-EC9C8CE8894E}" type="datetimeFigureOut">
              <a:rPr lang="uk-UA" smtClean="0"/>
              <a:t>15.09.2024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D3EB1556-B24E-4128-B54F-CEBE6E3661E9}" type="slidenum">
              <a:rPr lang="uk-UA" smtClean="0"/>
              <a:t>‹№›</a:t>
            </a:fld>
            <a:endParaRPr lang="uk-UA"/>
          </a:p>
        </p:txBody>
      </p:sp>
    </p:spTree>
    <p:extLst>
      <p:ext uri="{BB962C8B-B14F-4D97-AF65-F5344CB8AC3E}">
        <p14:creationId xmlns:p14="http://schemas.microsoft.com/office/powerpoint/2010/main" val="1380651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ертикального тексту 2"/>
          <p:cNvSpPr>
            <a:spLocks noGrp="1"/>
          </p:cNvSpPr>
          <p:nvPr>
            <p:ph type="body" orient="vert" idx="1"/>
          </p:nvPr>
        </p:nvSpPr>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D3244245-9808-4514-8C8A-EC9C8CE8894E}" type="datetimeFigureOut">
              <a:rPr lang="uk-UA" smtClean="0"/>
              <a:t>15.09.2024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D3EB1556-B24E-4128-B54F-CEBE6E3661E9}" type="slidenum">
              <a:rPr lang="uk-UA" smtClean="0"/>
              <a:t>‹№›</a:t>
            </a:fld>
            <a:endParaRPr lang="uk-UA"/>
          </a:p>
        </p:txBody>
      </p:sp>
    </p:spTree>
    <p:extLst>
      <p:ext uri="{BB962C8B-B14F-4D97-AF65-F5344CB8AC3E}">
        <p14:creationId xmlns:p14="http://schemas.microsoft.com/office/powerpoint/2010/main" val="119487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a:t>Зразок заголовка</a:t>
            </a:r>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D3244245-9808-4514-8C8A-EC9C8CE8894E}" type="datetimeFigureOut">
              <a:rPr lang="uk-UA" smtClean="0"/>
              <a:t>15.09.2024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D3EB1556-B24E-4128-B54F-CEBE6E3661E9}" type="slidenum">
              <a:rPr lang="uk-UA" smtClean="0"/>
              <a:t>‹№›</a:t>
            </a:fld>
            <a:endParaRPr lang="uk-UA"/>
          </a:p>
        </p:txBody>
      </p:sp>
    </p:spTree>
    <p:extLst>
      <p:ext uri="{BB962C8B-B14F-4D97-AF65-F5344CB8AC3E}">
        <p14:creationId xmlns:p14="http://schemas.microsoft.com/office/powerpoint/2010/main" val="2241050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idx="1"/>
          </p:nvPr>
        </p:nvSpPr>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D3244245-9808-4514-8C8A-EC9C8CE8894E}" type="datetimeFigureOut">
              <a:rPr lang="uk-UA" smtClean="0"/>
              <a:t>15.09.2024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D3EB1556-B24E-4128-B54F-CEBE6E3661E9}" type="slidenum">
              <a:rPr lang="uk-UA" smtClean="0"/>
              <a:t>‹№›</a:t>
            </a:fld>
            <a:endParaRPr lang="uk-UA"/>
          </a:p>
        </p:txBody>
      </p:sp>
    </p:spTree>
    <p:extLst>
      <p:ext uri="{BB962C8B-B14F-4D97-AF65-F5344CB8AC3E}">
        <p14:creationId xmlns:p14="http://schemas.microsoft.com/office/powerpoint/2010/main" val="724057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a:t>Зразок заголовка</a:t>
            </a:r>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Редагувати стиль зразка тексту</a:t>
            </a:r>
          </a:p>
        </p:txBody>
      </p:sp>
      <p:sp>
        <p:nvSpPr>
          <p:cNvPr id="4" name="Місце для дати 3"/>
          <p:cNvSpPr>
            <a:spLocks noGrp="1"/>
          </p:cNvSpPr>
          <p:nvPr>
            <p:ph type="dt" sz="half" idx="10"/>
          </p:nvPr>
        </p:nvSpPr>
        <p:spPr/>
        <p:txBody>
          <a:bodyPr/>
          <a:lstStyle/>
          <a:p>
            <a:fld id="{D3244245-9808-4514-8C8A-EC9C8CE8894E}" type="datetimeFigureOut">
              <a:rPr lang="uk-UA" smtClean="0"/>
              <a:t>15.09.2024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D3EB1556-B24E-4128-B54F-CEBE6E3661E9}" type="slidenum">
              <a:rPr lang="uk-UA" smtClean="0"/>
              <a:t>‹№›</a:t>
            </a:fld>
            <a:endParaRPr lang="uk-UA"/>
          </a:p>
        </p:txBody>
      </p:sp>
    </p:spTree>
    <p:extLst>
      <p:ext uri="{BB962C8B-B14F-4D97-AF65-F5344CB8AC3E}">
        <p14:creationId xmlns:p14="http://schemas.microsoft.com/office/powerpoint/2010/main" val="3672348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sz="half" idx="1"/>
          </p:nvPr>
        </p:nvSpPr>
        <p:spPr>
          <a:xfrm>
            <a:off x="838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p:cNvSpPr>
            <a:spLocks noGrp="1"/>
          </p:cNvSpPr>
          <p:nvPr>
            <p:ph sz="half" idx="2"/>
          </p:nvPr>
        </p:nvSpPr>
        <p:spPr>
          <a:xfrm>
            <a:off x="6172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p:cNvSpPr>
            <a:spLocks noGrp="1"/>
          </p:cNvSpPr>
          <p:nvPr>
            <p:ph type="dt" sz="half" idx="10"/>
          </p:nvPr>
        </p:nvSpPr>
        <p:spPr/>
        <p:txBody>
          <a:bodyPr/>
          <a:lstStyle/>
          <a:p>
            <a:fld id="{D3244245-9808-4514-8C8A-EC9C8CE8894E}" type="datetimeFigureOut">
              <a:rPr lang="uk-UA" smtClean="0"/>
              <a:t>15.09.2024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D3EB1556-B24E-4128-B54F-CEBE6E3661E9}" type="slidenum">
              <a:rPr lang="uk-UA" smtClean="0"/>
              <a:t>‹№›</a:t>
            </a:fld>
            <a:endParaRPr lang="uk-UA"/>
          </a:p>
        </p:txBody>
      </p:sp>
    </p:spTree>
    <p:extLst>
      <p:ext uri="{BB962C8B-B14F-4D97-AF65-F5344CB8AC3E}">
        <p14:creationId xmlns:p14="http://schemas.microsoft.com/office/powerpoint/2010/main" val="1136606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a:t>Зразок заголовка</a:t>
            </a:r>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p:cNvSpPr>
            <a:spLocks noGrp="1"/>
          </p:cNvSpPr>
          <p:nvPr>
            <p:ph type="dt" sz="half" idx="10"/>
          </p:nvPr>
        </p:nvSpPr>
        <p:spPr/>
        <p:txBody>
          <a:bodyPr/>
          <a:lstStyle/>
          <a:p>
            <a:fld id="{D3244245-9808-4514-8C8A-EC9C8CE8894E}" type="datetimeFigureOut">
              <a:rPr lang="uk-UA" smtClean="0"/>
              <a:t>15.09.2024</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D3EB1556-B24E-4128-B54F-CEBE6E3661E9}" type="slidenum">
              <a:rPr lang="uk-UA" smtClean="0"/>
              <a:t>‹№›</a:t>
            </a:fld>
            <a:endParaRPr lang="uk-UA"/>
          </a:p>
        </p:txBody>
      </p:sp>
    </p:spTree>
    <p:extLst>
      <p:ext uri="{BB962C8B-B14F-4D97-AF65-F5344CB8AC3E}">
        <p14:creationId xmlns:p14="http://schemas.microsoft.com/office/powerpoint/2010/main" val="1431338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дати 2"/>
          <p:cNvSpPr>
            <a:spLocks noGrp="1"/>
          </p:cNvSpPr>
          <p:nvPr>
            <p:ph type="dt" sz="half" idx="10"/>
          </p:nvPr>
        </p:nvSpPr>
        <p:spPr/>
        <p:txBody>
          <a:bodyPr/>
          <a:lstStyle/>
          <a:p>
            <a:fld id="{D3244245-9808-4514-8C8A-EC9C8CE8894E}" type="datetimeFigureOut">
              <a:rPr lang="uk-UA" smtClean="0"/>
              <a:t>15.09.2024</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D3EB1556-B24E-4128-B54F-CEBE6E3661E9}" type="slidenum">
              <a:rPr lang="uk-UA" smtClean="0"/>
              <a:t>‹№›</a:t>
            </a:fld>
            <a:endParaRPr lang="uk-UA"/>
          </a:p>
        </p:txBody>
      </p:sp>
    </p:spTree>
    <p:extLst>
      <p:ext uri="{BB962C8B-B14F-4D97-AF65-F5344CB8AC3E}">
        <p14:creationId xmlns:p14="http://schemas.microsoft.com/office/powerpoint/2010/main" val="2597736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D3244245-9808-4514-8C8A-EC9C8CE8894E}" type="datetimeFigureOut">
              <a:rPr lang="uk-UA" smtClean="0"/>
              <a:t>15.09.2024</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D3EB1556-B24E-4128-B54F-CEBE6E3661E9}" type="slidenum">
              <a:rPr lang="uk-UA" smtClean="0"/>
              <a:t>‹№›</a:t>
            </a:fld>
            <a:endParaRPr lang="uk-UA"/>
          </a:p>
        </p:txBody>
      </p:sp>
    </p:spTree>
    <p:extLst>
      <p:ext uri="{BB962C8B-B14F-4D97-AF65-F5344CB8AC3E}">
        <p14:creationId xmlns:p14="http://schemas.microsoft.com/office/powerpoint/2010/main" val="4449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fld id="{D3244245-9808-4514-8C8A-EC9C8CE8894E}" type="datetimeFigureOut">
              <a:rPr lang="uk-UA" smtClean="0"/>
              <a:t>15.09.2024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D3EB1556-B24E-4128-B54F-CEBE6E3661E9}" type="slidenum">
              <a:rPr lang="uk-UA" smtClean="0"/>
              <a:t>‹№›</a:t>
            </a:fld>
            <a:endParaRPr lang="uk-UA"/>
          </a:p>
        </p:txBody>
      </p:sp>
    </p:spTree>
    <p:extLst>
      <p:ext uri="{BB962C8B-B14F-4D97-AF65-F5344CB8AC3E}">
        <p14:creationId xmlns:p14="http://schemas.microsoft.com/office/powerpoint/2010/main" val="1191211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fld id="{D3244245-9808-4514-8C8A-EC9C8CE8894E}" type="datetimeFigureOut">
              <a:rPr lang="uk-UA" smtClean="0"/>
              <a:t>15.09.2024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D3EB1556-B24E-4128-B54F-CEBE6E3661E9}" type="slidenum">
              <a:rPr lang="uk-UA" smtClean="0"/>
              <a:t>‹№›</a:t>
            </a:fld>
            <a:endParaRPr lang="uk-UA"/>
          </a:p>
        </p:txBody>
      </p:sp>
    </p:spTree>
    <p:extLst>
      <p:ext uri="{BB962C8B-B14F-4D97-AF65-F5344CB8AC3E}">
        <p14:creationId xmlns:p14="http://schemas.microsoft.com/office/powerpoint/2010/main" val="1169035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Зразок заголовка</a:t>
            </a:r>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244245-9808-4514-8C8A-EC9C8CE8894E}" type="datetimeFigureOut">
              <a:rPr lang="uk-UA" smtClean="0"/>
              <a:t>15.09.2024</a:t>
            </a:fld>
            <a:endParaRPr lang="uk-UA"/>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EB1556-B24E-4128-B54F-CEBE6E3661E9}" type="slidenum">
              <a:rPr lang="uk-UA" smtClean="0"/>
              <a:t>‹№›</a:t>
            </a:fld>
            <a:endParaRPr lang="uk-UA"/>
          </a:p>
        </p:txBody>
      </p:sp>
    </p:spTree>
    <p:extLst>
      <p:ext uri="{BB962C8B-B14F-4D97-AF65-F5344CB8AC3E}">
        <p14:creationId xmlns:p14="http://schemas.microsoft.com/office/powerpoint/2010/main" val="6707185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uk.wikipedia.org/wiki/%D0%A1%D1%82%D1%80%D0%B8%D0%B6%D0%B5%D0%BD%D1%8C_(%D0%BC%D0%B5%D1%85%D0%B0%D0%BD%D1%96%D0%BA%D0%B0)" TargetMode="External"/><Relationship Id="rId3" Type="http://schemas.openxmlformats.org/officeDocument/2006/relationships/hyperlink" Target="https://uk.wikipedia.org/wiki/%D0%A1%D1%82%D0%BE%D1%8F%D1%87%D0%B0_%D1%85%D0%B2%D0%B8%D0%BB%D1%8F" TargetMode="External"/><Relationship Id="rId7" Type="http://schemas.openxmlformats.org/officeDocument/2006/relationships/hyperlink" Target="https://uk.wikipedia.org/wiki/%D0%A5%D0%B2%D0%B8%D0%BB%D0%B5%D0%B2%D1%96%D0%B4" TargetMode="External"/><Relationship Id="rId2" Type="http://schemas.openxmlformats.org/officeDocument/2006/relationships/hyperlink" Target="https://uk.wikipedia.org/wiki/%D0%95%D0%BD%D0%B5%D1%80%D0%B3%D1%96%D1%8F" TargetMode="External"/><Relationship Id="rId1" Type="http://schemas.openxmlformats.org/officeDocument/2006/relationships/slideLayout" Target="../slideLayouts/slideLayout2.xml"/><Relationship Id="rId6" Type="http://schemas.openxmlformats.org/officeDocument/2006/relationships/hyperlink" Target="https://uk.wikipedia.org/wiki/%D0%9F%D1%80%D0%BE%D0%B2%D1%96%D0%B4%D0%BD%D0%B8%D0%BA" TargetMode="External"/><Relationship Id="rId5" Type="http://schemas.openxmlformats.org/officeDocument/2006/relationships/hyperlink" Target="https://uk.wikipedia.org/wiki/%D0%92%D0%B0%D0%BA%D1%83%D1%83%D0%BC" TargetMode="External"/><Relationship Id="rId4" Type="http://schemas.openxmlformats.org/officeDocument/2006/relationships/hyperlink" Target="https://uk.wikipedia.org/wiki/%D0%95%D0%BB%D0%B5%D0%BA%D1%82%D1%80%D0%BE%D0%BC%D0%B0%D0%B3%D0%BD%D1%96%D1%82%D0%BD%D0%B0_%D1%85%D0%B2%D0%B8%D0%BB%D1%8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342900"/>
            <a:ext cx="8975271" cy="3190603"/>
          </a:xfrm>
        </p:spPr>
        <p:txBody>
          <a:bodyPr>
            <a:normAutofit fontScale="90000"/>
          </a:bodyPr>
          <a:lstStyle/>
          <a:p>
            <a:r>
              <a:rPr lang="uk-UA" dirty="0"/>
              <a:t>Тема 1. Б</a:t>
            </a:r>
            <a:r>
              <a:rPr lang="uk-UA" b="1" dirty="0"/>
              <a:t>ізнес як науковий </a:t>
            </a:r>
            <a:r>
              <a:rPr lang="uk-UA" b="1" dirty="0" err="1"/>
              <a:t>проєкт</a:t>
            </a:r>
            <a:r>
              <a:rPr lang="uk-UA" b="1" dirty="0"/>
              <a:t>, соціально-економічна система і об</a:t>
            </a:r>
            <a:r>
              <a:rPr lang="ru-RU" b="1" dirty="0"/>
              <a:t>’</a:t>
            </a:r>
            <a:r>
              <a:rPr lang="uk-UA" b="1" dirty="0" err="1"/>
              <a:t>єкт</a:t>
            </a:r>
            <a:r>
              <a:rPr lang="uk-UA" b="1" dirty="0"/>
              <a:t> моделювання (4 год.)</a:t>
            </a:r>
            <a:br>
              <a:rPr lang="uk-UA" dirty="0"/>
            </a:br>
            <a:endParaRPr lang="uk-UA" sz="1600" dirty="0"/>
          </a:p>
        </p:txBody>
      </p:sp>
      <p:sp>
        <p:nvSpPr>
          <p:cNvPr id="3" name="Підзаголовок 2"/>
          <p:cNvSpPr>
            <a:spLocks noGrp="1"/>
          </p:cNvSpPr>
          <p:nvPr>
            <p:ph type="subTitle" idx="1"/>
          </p:nvPr>
        </p:nvSpPr>
        <p:spPr>
          <a:xfrm>
            <a:off x="1692729" y="2754811"/>
            <a:ext cx="9144000" cy="3670663"/>
          </a:xfrm>
        </p:spPr>
        <p:txBody>
          <a:bodyPr>
            <a:noAutofit/>
          </a:bodyPr>
          <a:lstStyle/>
          <a:p>
            <a:pPr algn="l"/>
            <a:r>
              <a:rPr lang="uk-UA" sz="3600" b="1" dirty="0"/>
              <a:t>1.1.Економічна сутність і архітектура наукового бізнес-</a:t>
            </a:r>
            <a:r>
              <a:rPr lang="uk-UA" sz="3600" b="1" dirty="0" err="1"/>
              <a:t>проєкту</a:t>
            </a:r>
            <a:br>
              <a:rPr lang="uk-UA" sz="3600" b="1" dirty="0"/>
            </a:br>
            <a:r>
              <a:rPr lang="uk-UA" sz="3600" b="1" dirty="0"/>
              <a:t>1.2.Науковий бізнес-</a:t>
            </a:r>
            <a:r>
              <a:rPr lang="uk-UA" sz="3600" b="1" dirty="0" err="1"/>
              <a:t>проєкт</a:t>
            </a:r>
            <a:r>
              <a:rPr lang="uk-UA" sz="3600" b="1" dirty="0"/>
              <a:t> як соціально-економічна система</a:t>
            </a:r>
            <a:br>
              <a:rPr lang="uk-UA" sz="3600" b="1" dirty="0"/>
            </a:br>
            <a:r>
              <a:rPr lang="uk-UA" sz="3600" b="1" dirty="0"/>
              <a:t>1.3.Основні методи і моделі, використовувані в </a:t>
            </a:r>
            <a:r>
              <a:rPr lang="uk-UA" sz="3600" b="1" dirty="0" err="1"/>
              <a:t>економетричному</a:t>
            </a:r>
            <a:r>
              <a:rPr lang="uk-UA" sz="3600" b="1" dirty="0"/>
              <a:t> моделюванні бізнесу</a:t>
            </a:r>
            <a:br>
              <a:rPr lang="uk-UA" sz="3600" b="1" dirty="0"/>
            </a:br>
            <a:endParaRPr lang="uk-UA" sz="3600" b="1" dirty="0"/>
          </a:p>
        </p:txBody>
      </p:sp>
    </p:spTree>
    <p:extLst>
      <p:ext uri="{BB962C8B-B14F-4D97-AF65-F5344CB8AC3E}">
        <p14:creationId xmlns:p14="http://schemas.microsoft.com/office/powerpoint/2010/main" val="35238006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894749"/>
          </a:xfrm>
        </p:spPr>
        <p:txBody>
          <a:bodyPr>
            <a:normAutofit fontScale="90000"/>
          </a:bodyPr>
          <a:lstStyle/>
          <a:p>
            <a:pPr algn="ctr"/>
            <a:r>
              <a:rPr lang="uk-UA" sz="4900" b="1" dirty="0"/>
              <a:t>1.2.Науковий бізнес-</a:t>
            </a:r>
            <a:r>
              <a:rPr lang="uk-UA" sz="4900" b="1" dirty="0" err="1"/>
              <a:t>проєкт</a:t>
            </a:r>
            <a:r>
              <a:rPr lang="uk-UA" sz="4900" b="1" dirty="0"/>
              <a:t> як соціально-економічна система</a:t>
            </a:r>
            <a:br>
              <a:rPr lang="uk-UA" b="1" dirty="0"/>
            </a:br>
            <a:endParaRPr lang="uk-UA" dirty="0"/>
          </a:p>
        </p:txBody>
      </p:sp>
      <p:sp>
        <p:nvSpPr>
          <p:cNvPr id="3" name="Місце для вмісту 2"/>
          <p:cNvSpPr>
            <a:spLocks noGrp="1"/>
          </p:cNvSpPr>
          <p:nvPr>
            <p:ph idx="1"/>
          </p:nvPr>
        </p:nvSpPr>
        <p:spPr/>
        <p:txBody>
          <a:bodyPr>
            <a:normAutofit lnSpcReduction="10000"/>
          </a:bodyPr>
          <a:lstStyle/>
          <a:p>
            <a:pPr algn="just"/>
            <a:r>
              <a:rPr lang="uk-UA" altLang="uk-UA" sz="5400" b="1" dirty="0"/>
              <a:t>Соціально-економічні системи це складні утворення через поєднання структурно-функціональних зв</a:t>
            </a:r>
            <a:r>
              <a:rPr lang="en-US" altLang="uk-UA" sz="5400" b="1" dirty="0"/>
              <a:t>’</a:t>
            </a:r>
            <a:r>
              <a:rPr lang="uk-UA" altLang="uk-UA" sz="5400" b="1" dirty="0" err="1"/>
              <a:t>язків</a:t>
            </a:r>
            <a:r>
              <a:rPr lang="uk-UA" altLang="uk-UA" sz="5400" b="1" dirty="0"/>
              <a:t>, що становлять певну цілісність і забезпечують досягнення мети.</a:t>
            </a:r>
          </a:p>
          <a:p>
            <a:endParaRPr lang="uk-UA" dirty="0"/>
          </a:p>
        </p:txBody>
      </p:sp>
    </p:spTree>
    <p:extLst>
      <p:ext uri="{BB962C8B-B14F-4D97-AF65-F5344CB8AC3E}">
        <p14:creationId xmlns:p14="http://schemas.microsoft.com/office/powerpoint/2010/main" val="171155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646555"/>
          </a:xfrm>
        </p:spPr>
        <p:txBody>
          <a:bodyPr>
            <a:normAutofit fontScale="90000"/>
          </a:bodyPr>
          <a:lstStyle/>
          <a:p>
            <a:pPr algn="ctr"/>
            <a:r>
              <a:rPr lang="uk-UA" b="1" dirty="0"/>
              <a:t>1.3. Основні методи і моделі, використовувані в </a:t>
            </a:r>
            <a:r>
              <a:rPr lang="uk-UA" b="1" dirty="0" err="1"/>
              <a:t>економетричному</a:t>
            </a:r>
            <a:r>
              <a:rPr lang="uk-UA" b="1" dirty="0"/>
              <a:t> моделюванні бізнесу</a:t>
            </a:r>
            <a:br>
              <a:rPr lang="uk-UA" dirty="0"/>
            </a:br>
            <a:endParaRPr lang="uk-UA" b="1" dirty="0"/>
          </a:p>
        </p:txBody>
      </p:sp>
      <p:sp>
        <p:nvSpPr>
          <p:cNvPr id="3" name="Місце для вмісту 2"/>
          <p:cNvSpPr>
            <a:spLocks noGrp="1"/>
          </p:cNvSpPr>
          <p:nvPr>
            <p:ph idx="1"/>
          </p:nvPr>
        </p:nvSpPr>
        <p:spPr>
          <a:xfrm>
            <a:off x="838200" y="1825624"/>
            <a:ext cx="10515600" cy="4601301"/>
          </a:xfrm>
        </p:spPr>
        <p:txBody>
          <a:bodyPr>
            <a:noAutofit/>
          </a:bodyPr>
          <a:lstStyle/>
          <a:p>
            <a:pPr algn="just"/>
            <a:r>
              <a:rPr lang="uk-UA" sz="3600" b="1" dirty="0" err="1">
                <a:solidFill>
                  <a:srgbClr val="FF0000"/>
                </a:solidFill>
              </a:rPr>
              <a:t>Економетричне</a:t>
            </a:r>
            <a:r>
              <a:rPr lang="uk-UA" sz="3600" b="1" dirty="0">
                <a:solidFill>
                  <a:srgbClr val="FF0000"/>
                </a:solidFill>
              </a:rPr>
              <a:t> моделювання </a:t>
            </a:r>
            <a:r>
              <a:rPr lang="uk-UA" sz="3600" b="1" dirty="0"/>
              <a:t>– специфічний метод науки, що застосовується для аналізу та синтезу процесу управління. Це особливий пізнавальний спосіб, коли суб’єкт дослідження замість безпосереднього досліджуваного об’єкта пізнання обирає чи створює подібний до нього допоміжний об’єкт – образ чи модель, досліджує його, а отримані нові знання </a:t>
            </a:r>
            <a:r>
              <a:rPr lang="uk-UA" sz="3600" b="1" dirty="0" err="1"/>
              <a:t>переносить</a:t>
            </a:r>
            <a:r>
              <a:rPr lang="uk-UA" sz="3600" b="1" dirty="0"/>
              <a:t> на об’єкт-оригінал.</a:t>
            </a:r>
          </a:p>
        </p:txBody>
      </p:sp>
    </p:spTree>
    <p:extLst>
      <p:ext uri="{BB962C8B-B14F-4D97-AF65-F5344CB8AC3E}">
        <p14:creationId xmlns:p14="http://schemas.microsoft.com/office/powerpoint/2010/main" val="2160668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Мета дисципліни</a:t>
            </a:r>
            <a:endParaRPr lang="uk-UA" dirty="0"/>
          </a:p>
        </p:txBody>
      </p:sp>
      <p:sp>
        <p:nvSpPr>
          <p:cNvPr id="3" name="Місце для вмісту 2"/>
          <p:cNvSpPr>
            <a:spLocks noGrp="1"/>
          </p:cNvSpPr>
          <p:nvPr>
            <p:ph idx="1"/>
          </p:nvPr>
        </p:nvSpPr>
        <p:spPr>
          <a:xfrm>
            <a:off x="838200" y="1290320"/>
            <a:ext cx="10515600" cy="5202555"/>
          </a:xfrm>
        </p:spPr>
        <p:txBody>
          <a:bodyPr>
            <a:normAutofit/>
          </a:bodyPr>
          <a:lstStyle/>
          <a:p>
            <a:pPr algn="just"/>
            <a:r>
              <a:rPr lang="uk-UA" sz="4000" b="1" dirty="0">
                <a:solidFill>
                  <a:srgbClr val="FF0000"/>
                </a:solidFill>
              </a:rPr>
              <a:t>Метою дисципліни </a:t>
            </a:r>
            <a:r>
              <a:rPr lang="uk-UA" sz="4000" b="1" dirty="0"/>
              <a:t>«</a:t>
            </a:r>
            <a:r>
              <a:rPr lang="uk-UA" sz="4000" b="1" dirty="0" err="1"/>
              <a:t>Економетричне</a:t>
            </a:r>
            <a:r>
              <a:rPr lang="uk-UA" sz="4000" b="1" dirty="0"/>
              <a:t> моделювання наукових бізнес-</a:t>
            </a:r>
            <a:r>
              <a:rPr lang="uk-UA" sz="4000" b="1" dirty="0" err="1"/>
              <a:t>проєктів</a:t>
            </a:r>
            <a:r>
              <a:rPr lang="uk-UA" sz="4000" b="1" dirty="0"/>
              <a:t>» є поглиблене теоретичне вивчення бізнес-</a:t>
            </a:r>
            <a:r>
              <a:rPr lang="uk-UA" sz="4000" b="1" dirty="0" err="1"/>
              <a:t>проєктування</a:t>
            </a:r>
            <a:r>
              <a:rPr lang="uk-UA" sz="4000" b="1" dirty="0"/>
              <a:t> із застосуванням апарату </a:t>
            </a:r>
            <a:r>
              <a:rPr lang="uk-UA" sz="4000" b="1" dirty="0" err="1"/>
              <a:t>макро</a:t>
            </a:r>
            <a:r>
              <a:rPr lang="uk-UA" sz="4000" b="1" dirty="0"/>
              <a:t>-, </a:t>
            </a:r>
            <a:r>
              <a:rPr lang="uk-UA" sz="4000" b="1" dirty="0" err="1"/>
              <a:t>мезо</a:t>
            </a:r>
            <a:r>
              <a:rPr lang="uk-UA" sz="4000" b="1" dirty="0"/>
              <a:t>- і </a:t>
            </a:r>
            <a:r>
              <a:rPr lang="uk-UA" sz="4000" b="1" dirty="0" err="1"/>
              <a:t>мікромоделювання</a:t>
            </a:r>
            <a:r>
              <a:rPr lang="uk-UA" sz="4000" b="1" dirty="0"/>
              <a:t>, економіко-математичних моделей оптимізації, статистичних моделей,  моделей теорії ігор та ін., що підвищує якісні параметри  наукового бізнес-</a:t>
            </a:r>
            <a:r>
              <a:rPr lang="uk-UA" sz="4000" b="1" dirty="0" err="1"/>
              <a:t>проєкту</a:t>
            </a:r>
            <a:r>
              <a:rPr lang="uk-UA" dirty="0"/>
              <a:t>.</a:t>
            </a:r>
          </a:p>
          <a:p>
            <a:endParaRPr lang="uk-UA" dirty="0"/>
          </a:p>
        </p:txBody>
      </p:sp>
    </p:spTree>
    <p:extLst>
      <p:ext uri="{BB962C8B-B14F-4D97-AF65-F5344CB8AC3E}">
        <p14:creationId xmlns:p14="http://schemas.microsoft.com/office/powerpoint/2010/main" val="2352747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925195"/>
          </a:xfrm>
        </p:spPr>
        <p:txBody>
          <a:bodyPr/>
          <a:lstStyle/>
          <a:p>
            <a:pPr algn="ctr"/>
            <a:r>
              <a:rPr lang="uk-UA" b="1" dirty="0"/>
              <a:t>Завдання дисципліни</a:t>
            </a:r>
          </a:p>
        </p:txBody>
      </p:sp>
      <p:sp>
        <p:nvSpPr>
          <p:cNvPr id="3" name="Місце для вмісту 2"/>
          <p:cNvSpPr>
            <a:spLocks noGrp="1"/>
          </p:cNvSpPr>
          <p:nvPr>
            <p:ph idx="1"/>
          </p:nvPr>
        </p:nvSpPr>
        <p:spPr>
          <a:xfrm>
            <a:off x="838200" y="1198880"/>
            <a:ext cx="10515600" cy="5516880"/>
          </a:xfrm>
        </p:spPr>
        <p:txBody>
          <a:bodyPr>
            <a:noAutofit/>
          </a:bodyPr>
          <a:lstStyle/>
          <a:p>
            <a:pPr algn="just"/>
            <a:r>
              <a:rPr lang="uk-UA" sz="3600" b="1" dirty="0">
                <a:solidFill>
                  <a:srgbClr val="FF0000"/>
                </a:solidFill>
              </a:rPr>
              <a:t>Завданнями</a:t>
            </a:r>
            <a:r>
              <a:rPr lang="uk-UA" sz="3600" b="1" dirty="0"/>
              <a:t> вивчення дисципліни є засвоєння  базових    принципів і методичних підходів до вибору методів, використовуваних у моделюванні  наукових бізнес-</a:t>
            </a:r>
            <a:r>
              <a:rPr lang="uk-UA" sz="3600" b="1" dirty="0" err="1"/>
              <a:t>проєктів</a:t>
            </a:r>
            <a:r>
              <a:rPr lang="uk-UA" sz="3600" b="1" dirty="0"/>
              <a:t>; генерування інформаційних кластерів, що характеризують основні властивості бізнес-соціальних систем </a:t>
            </a:r>
            <a:r>
              <a:rPr lang="uk-UA" sz="3600" b="1" dirty="0" err="1"/>
              <a:t>макро</a:t>
            </a:r>
            <a:r>
              <a:rPr lang="uk-UA" sz="3600" b="1" dirty="0"/>
              <a:t>-, </a:t>
            </a:r>
            <a:r>
              <a:rPr lang="uk-UA" sz="3600" b="1" dirty="0" err="1"/>
              <a:t>мезо</a:t>
            </a:r>
            <a:r>
              <a:rPr lang="uk-UA" sz="3600" b="1" dirty="0"/>
              <a:t>- і мікрорівня; використання системних характеристик наукових і бізнесових рішень та можливостей їх моделювання із застосуванням економіко-математичних і статистичних методів</a:t>
            </a:r>
            <a:r>
              <a:rPr lang="uk-UA" sz="3600" dirty="0"/>
              <a:t>.</a:t>
            </a:r>
          </a:p>
          <a:p>
            <a:endParaRPr lang="uk-UA" sz="3600" b="1" dirty="0"/>
          </a:p>
        </p:txBody>
      </p:sp>
    </p:spTree>
    <p:extLst>
      <p:ext uri="{BB962C8B-B14F-4D97-AF65-F5344CB8AC3E}">
        <p14:creationId xmlns:p14="http://schemas.microsoft.com/office/powerpoint/2010/main" val="643404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50875"/>
          </a:xfrm>
        </p:spPr>
        <p:txBody>
          <a:bodyPr>
            <a:normAutofit fontScale="90000"/>
          </a:bodyPr>
          <a:lstStyle/>
          <a:p>
            <a:pPr algn="ctr"/>
            <a:r>
              <a:rPr lang="uk-UA" b="1" dirty="0"/>
              <a:t>ОБ</a:t>
            </a:r>
            <a:r>
              <a:rPr lang="en-US" b="1" dirty="0"/>
              <a:t>’</a:t>
            </a:r>
            <a:r>
              <a:rPr lang="uk-UA" b="1" dirty="0"/>
              <a:t>ЄКТ І ПРЕДМЕТ</a:t>
            </a:r>
          </a:p>
        </p:txBody>
      </p:sp>
      <p:sp>
        <p:nvSpPr>
          <p:cNvPr id="3" name="Місце для вмісту 2"/>
          <p:cNvSpPr>
            <a:spLocks noGrp="1"/>
          </p:cNvSpPr>
          <p:nvPr>
            <p:ph idx="1"/>
          </p:nvPr>
        </p:nvSpPr>
        <p:spPr>
          <a:xfrm>
            <a:off x="838200" y="1016000"/>
            <a:ext cx="10515600" cy="5842000"/>
          </a:xfrm>
        </p:spPr>
        <p:txBody>
          <a:bodyPr>
            <a:noAutofit/>
          </a:bodyPr>
          <a:lstStyle/>
          <a:p>
            <a:pPr algn="just"/>
            <a:r>
              <a:rPr lang="uk-UA" sz="3200" b="1" dirty="0">
                <a:solidFill>
                  <a:srgbClr val="FF0000"/>
                </a:solidFill>
              </a:rPr>
              <a:t>Об’єктом</a:t>
            </a:r>
            <a:r>
              <a:rPr lang="uk-UA" sz="3200" b="1" dirty="0"/>
              <a:t> дисципліни є процес </a:t>
            </a:r>
            <a:r>
              <a:rPr lang="uk-UA" sz="3200" b="1" dirty="0" err="1"/>
              <a:t>економетричного</a:t>
            </a:r>
            <a:r>
              <a:rPr lang="uk-UA" sz="3200" b="1" dirty="0"/>
              <a:t> моделювання  наукових бізнес-</a:t>
            </a:r>
            <a:r>
              <a:rPr lang="uk-UA" sz="3200" b="1" dirty="0" err="1"/>
              <a:t>проєктів</a:t>
            </a:r>
            <a:r>
              <a:rPr lang="uk-UA" sz="3200" b="1" dirty="0"/>
              <a:t> як системи взаємопов’язаних у часі й просторі та узгоджених з ресурсами заходів і дій, спрямованих на розвиток економічної науки і бізнесу, підпорядкованих найповнішому задоволенню запитів споживачів.</a:t>
            </a:r>
          </a:p>
          <a:p>
            <a:pPr algn="just"/>
            <a:r>
              <a:rPr lang="uk-UA" sz="3200" b="1" dirty="0">
                <a:solidFill>
                  <a:srgbClr val="FF0000"/>
                </a:solidFill>
              </a:rPr>
              <a:t>Предметом</a:t>
            </a:r>
            <a:r>
              <a:rPr lang="uk-UA" sz="3200" b="1" dirty="0"/>
              <a:t> дисципліни є сукупність теоретичних, методичних і практичних положень </a:t>
            </a:r>
            <a:r>
              <a:rPr lang="uk-UA" sz="3200" b="1" dirty="0" err="1"/>
              <a:t>економетричного</a:t>
            </a:r>
            <a:r>
              <a:rPr lang="uk-UA" sz="3200" b="1" dirty="0"/>
              <a:t> моделювання діяльності/розвитку підприємства, узгоджених з його місією та досягненням ним визначеної цільової стратегії і результативності  за раціонального використання наявних ресурсів та дотриманням принципів сталого розвитку.</a:t>
            </a:r>
          </a:p>
          <a:p>
            <a:endParaRPr lang="uk-UA" sz="3200" dirty="0"/>
          </a:p>
        </p:txBody>
      </p:sp>
    </p:spTree>
    <p:extLst>
      <p:ext uri="{BB962C8B-B14F-4D97-AF65-F5344CB8AC3E}">
        <p14:creationId xmlns:p14="http://schemas.microsoft.com/office/powerpoint/2010/main" val="2292985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МЕТОД І МОДЕЛЬ</a:t>
            </a:r>
          </a:p>
        </p:txBody>
      </p:sp>
      <p:sp>
        <p:nvSpPr>
          <p:cNvPr id="3" name="Місце для вмісту 2"/>
          <p:cNvSpPr>
            <a:spLocks noGrp="1"/>
          </p:cNvSpPr>
          <p:nvPr>
            <p:ph idx="1"/>
          </p:nvPr>
        </p:nvSpPr>
        <p:spPr>
          <a:xfrm>
            <a:off x="838200" y="1361440"/>
            <a:ext cx="10515600" cy="5131435"/>
          </a:xfrm>
        </p:spPr>
        <p:txBody>
          <a:bodyPr>
            <a:noAutofit/>
          </a:bodyPr>
          <a:lstStyle/>
          <a:p>
            <a:pPr algn="just"/>
            <a:r>
              <a:rPr lang="uk-UA" sz="3200" b="1" i="1" dirty="0">
                <a:solidFill>
                  <a:srgbClr val="FF0000"/>
                </a:solidFill>
              </a:rPr>
              <a:t>Метод</a:t>
            </a:r>
            <a:r>
              <a:rPr lang="uk-UA" sz="3200" b="1" i="1" dirty="0"/>
              <a:t> </a:t>
            </a:r>
            <a:r>
              <a:rPr lang="uk-UA" sz="3200" b="1" dirty="0"/>
              <a:t>від </a:t>
            </a:r>
            <a:r>
              <a:rPr lang="uk-UA" sz="3200" b="1" dirty="0" err="1"/>
              <a:t>грец</a:t>
            </a:r>
            <a:r>
              <a:rPr lang="uk-UA" sz="3200" b="1" dirty="0"/>
              <a:t>. (</a:t>
            </a:r>
            <a:r>
              <a:rPr lang="en-US" sz="3200" b="1" dirty="0" err="1"/>
              <a:t>methodos</a:t>
            </a:r>
            <a:r>
              <a:rPr lang="uk-UA" sz="3200" b="1" dirty="0"/>
              <a:t> – шлях дослідження, вчення). 1. Спосіб пізнання явищ природи та суспільного життя; підхід до вивчення життя і його відображення. 2.Прийом або система прийомів, що застосовується в певній галузі діяльності (науки, виробництва тощо).</a:t>
            </a:r>
          </a:p>
          <a:p>
            <a:endParaRPr lang="uk-UA" sz="3200" b="1" dirty="0"/>
          </a:p>
          <a:p>
            <a:pPr algn="just"/>
            <a:r>
              <a:rPr lang="uk-UA" sz="3200" b="1" i="1" dirty="0">
                <a:solidFill>
                  <a:srgbClr val="FF0000"/>
                </a:solidFill>
              </a:rPr>
              <a:t>Модель</a:t>
            </a:r>
            <a:r>
              <a:rPr lang="uk-UA" sz="3200" b="1" dirty="0"/>
              <a:t> від лат. («</a:t>
            </a:r>
            <a:r>
              <a:rPr lang="uk-UA" sz="3200" b="1" dirty="0" err="1"/>
              <a:t>modulus</a:t>
            </a:r>
            <a:r>
              <a:rPr lang="uk-UA" sz="3200" b="1" dirty="0"/>
              <a:t>» — зразок, норма, міра) — це об’єкт, що заміщує оригінал і відбиває його найважливіші риси й властивості для даного дослідження, даної мети дослідження за обраної системи гіпотез.</a:t>
            </a:r>
          </a:p>
          <a:p>
            <a:endParaRPr lang="uk-UA" sz="3200" b="1" dirty="0"/>
          </a:p>
        </p:txBody>
      </p:sp>
    </p:spTree>
    <p:extLst>
      <p:ext uri="{BB962C8B-B14F-4D97-AF65-F5344CB8AC3E}">
        <p14:creationId xmlns:p14="http://schemas.microsoft.com/office/powerpoint/2010/main" val="24659857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Аспекти застосування математичних методів і моделей</a:t>
            </a:r>
          </a:p>
        </p:txBody>
      </p:sp>
      <p:sp>
        <p:nvSpPr>
          <p:cNvPr id="3" name="Місце для вмісту 2"/>
          <p:cNvSpPr>
            <a:spLocks noGrp="1"/>
          </p:cNvSpPr>
          <p:nvPr>
            <p:ph idx="1"/>
          </p:nvPr>
        </p:nvSpPr>
        <p:spPr>
          <a:xfrm>
            <a:off x="838200" y="1690688"/>
            <a:ext cx="10515600" cy="4486275"/>
          </a:xfrm>
        </p:spPr>
        <p:txBody>
          <a:bodyPr>
            <a:normAutofit/>
          </a:bodyPr>
          <a:lstStyle/>
          <a:p>
            <a:pPr marL="0" indent="0" algn="just">
              <a:buNone/>
            </a:pPr>
            <a:r>
              <a:rPr lang="uk-UA" sz="3200" b="1" dirty="0"/>
              <a:t>1. </a:t>
            </a:r>
            <a:r>
              <a:rPr lang="uk-UA" sz="3200" b="1" i="1" dirty="0">
                <a:highlight>
                  <a:srgbClr val="FFFF00"/>
                </a:highlight>
              </a:rPr>
              <a:t>Удосконалення системи економічної інформації</a:t>
            </a:r>
            <a:r>
              <a:rPr lang="uk-UA" sz="3200" b="1" i="1" dirty="0"/>
              <a:t>. </a:t>
            </a:r>
            <a:r>
              <a:rPr lang="uk-UA" sz="3200" b="1" dirty="0"/>
              <a:t>Математичні методи й моделі дають змогу упорядковувати економічну інформацію, виявляти недоліки в наявній інформації та розробляти вимоги до підготовки нової інформації чи її коригування. Розроблення і застосування економіко-математичних моделей вказують шляхи вдосконалення системи економічної інформації, орієнтованої на досягнення визначеної мети  шляхом вирішення певних завдань організації, планування та управління</a:t>
            </a:r>
            <a:r>
              <a:rPr lang="uk-UA" dirty="0"/>
              <a:t>.</a:t>
            </a:r>
          </a:p>
        </p:txBody>
      </p:sp>
    </p:spTree>
    <p:extLst>
      <p:ext uri="{BB962C8B-B14F-4D97-AF65-F5344CB8AC3E}">
        <p14:creationId xmlns:p14="http://schemas.microsoft.com/office/powerpoint/2010/main" val="12773207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53778"/>
          </a:xfrm>
        </p:spPr>
        <p:txBody>
          <a:bodyPr>
            <a:normAutofit/>
          </a:bodyPr>
          <a:lstStyle/>
          <a:p>
            <a:pPr algn="r"/>
            <a:r>
              <a:rPr lang="uk-UA" sz="3200" b="1" dirty="0"/>
              <a:t>Продовження слайду 13</a:t>
            </a:r>
          </a:p>
        </p:txBody>
      </p:sp>
      <p:sp>
        <p:nvSpPr>
          <p:cNvPr id="3" name="Місце для вмісту 2"/>
          <p:cNvSpPr>
            <a:spLocks noGrp="1"/>
          </p:cNvSpPr>
          <p:nvPr>
            <p:ph idx="1"/>
          </p:nvPr>
        </p:nvSpPr>
        <p:spPr>
          <a:xfrm>
            <a:off x="838200" y="1018904"/>
            <a:ext cx="10515600" cy="5320935"/>
          </a:xfrm>
        </p:spPr>
        <p:txBody>
          <a:bodyPr>
            <a:normAutofit/>
          </a:bodyPr>
          <a:lstStyle/>
          <a:p>
            <a:pPr marL="742950" indent="-742950">
              <a:buAutoNum type="arabicPeriod" startAt="2"/>
            </a:pPr>
            <a:r>
              <a:rPr lang="uk-UA" sz="3600" b="1" i="1" dirty="0">
                <a:highlight>
                  <a:srgbClr val="FFFF00"/>
                </a:highlight>
              </a:rPr>
              <a:t>Інтенсифікація і підвищення точності економічних розрахунків</a:t>
            </a:r>
          </a:p>
          <a:p>
            <a:pPr marL="0" indent="0">
              <a:buNone/>
            </a:pPr>
            <a:endParaRPr lang="uk-UA" sz="3600" b="1" dirty="0">
              <a:highlight>
                <a:srgbClr val="FFFF00"/>
              </a:highlight>
            </a:endParaRPr>
          </a:p>
          <a:p>
            <a:pPr marL="0" indent="0" algn="just">
              <a:buNone/>
            </a:pPr>
            <a:r>
              <a:rPr lang="uk-UA" sz="3600" b="1" dirty="0"/>
              <a:t> Формалізація економічних задач і застосування комп’ютерів значно прискорюють типові, масові розрахунки, підвищують точність і скорочують трудомісткість, дають змогу проводити багатоваріантні економічні дослідження та обґрунтування складних заходів, недосяжні за використання «ручної» технології.</a:t>
            </a:r>
          </a:p>
        </p:txBody>
      </p:sp>
    </p:spTree>
    <p:extLst>
      <p:ext uri="{BB962C8B-B14F-4D97-AF65-F5344CB8AC3E}">
        <p14:creationId xmlns:p14="http://schemas.microsoft.com/office/powerpoint/2010/main" val="1408238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88464"/>
          </a:xfrm>
        </p:spPr>
        <p:txBody>
          <a:bodyPr>
            <a:normAutofit/>
          </a:bodyPr>
          <a:lstStyle/>
          <a:p>
            <a:pPr algn="r"/>
            <a:r>
              <a:rPr lang="uk-UA" sz="3600" b="1" dirty="0"/>
              <a:t>Продовження слайду 13</a:t>
            </a:r>
          </a:p>
        </p:txBody>
      </p:sp>
      <p:sp>
        <p:nvSpPr>
          <p:cNvPr id="3" name="Місце для вмісту 2"/>
          <p:cNvSpPr>
            <a:spLocks noGrp="1"/>
          </p:cNvSpPr>
          <p:nvPr>
            <p:ph idx="1"/>
          </p:nvPr>
        </p:nvSpPr>
        <p:spPr>
          <a:xfrm>
            <a:off x="838200" y="1026160"/>
            <a:ext cx="10515600" cy="5150803"/>
          </a:xfrm>
        </p:spPr>
        <p:txBody>
          <a:bodyPr>
            <a:normAutofit fontScale="92500" lnSpcReduction="10000"/>
          </a:bodyPr>
          <a:lstStyle/>
          <a:p>
            <a:pPr marL="0" indent="0">
              <a:buNone/>
            </a:pPr>
            <a:r>
              <a:rPr lang="uk-UA" sz="4000" b="1" dirty="0"/>
              <a:t>3</a:t>
            </a:r>
            <a:r>
              <a:rPr lang="uk-UA" sz="4000" b="1" dirty="0">
                <a:highlight>
                  <a:srgbClr val="FFFF00"/>
                </a:highlight>
              </a:rPr>
              <a:t>. </a:t>
            </a:r>
            <a:r>
              <a:rPr lang="uk-UA" sz="4000" b="1" i="1" dirty="0">
                <a:highlight>
                  <a:srgbClr val="FFFF00"/>
                </a:highlight>
              </a:rPr>
              <a:t>Поглиблення кількісного аналізу соціально-економічних ситуацій/проблем. </a:t>
            </a:r>
          </a:p>
          <a:p>
            <a:pPr marL="0" indent="0" algn="just">
              <a:buNone/>
            </a:pPr>
            <a:r>
              <a:rPr lang="uk-UA" sz="4000" b="1" dirty="0"/>
              <a:t>Завдяки застосуванню економіко-математичного моделювання створюються нові можливості економічного аналізу; вивчення чинників, які впливають на економічні процеси; кількісного оцінювання наслідків змін умов розвитку соціально-економічних об’єктів, що є основою прогнозування. (див. СОЦІАЛ. </a:t>
            </a:r>
            <a:r>
              <a:rPr lang="uk-UA" sz="3000" b="1" dirty="0"/>
              <a:t>Закони і теорія економічних процесів теперішнього і майбутнього -</a:t>
            </a:r>
            <a:r>
              <a:rPr lang="uk-UA" sz="4000" b="1" dirty="0"/>
              <a:t> </a:t>
            </a:r>
            <a:r>
              <a:rPr lang="uk-UA" sz="2600" b="1" dirty="0" err="1"/>
              <a:t>Бабіцький</a:t>
            </a:r>
            <a:r>
              <a:rPr lang="uk-UA" sz="2600" b="1" dirty="0"/>
              <a:t> А.Ф. Київ: МАУП, 2005. 496 с. – рос. мова)</a:t>
            </a:r>
          </a:p>
          <a:p>
            <a:endParaRPr lang="uk-UA" dirty="0"/>
          </a:p>
        </p:txBody>
      </p:sp>
    </p:spTree>
    <p:extLst>
      <p:ext uri="{BB962C8B-B14F-4D97-AF65-F5344CB8AC3E}">
        <p14:creationId xmlns:p14="http://schemas.microsoft.com/office/powerpoint/2010/main" val="37149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92966"/>
          </a:xfrm>
        </p:spPr>
        <p:txBody>
          <a:bodyPr>
            <a:normAutofit/>
          </a:bodyPr>
          <a:lstStyle/>
          <a:p>
            <a:pPr algn="r"/>
            <a:r>
              <a:rPr lang="uk-UA" sz="3600" b="1" dirty="0"/>
              <a:t>Продовження слайду 13</a:t>
            </a:r>
          </a:p>
        </p:txBody>
      </p:sp>
      <p:sp>
        <p:nvSpPr>
          <p:cNvPr id="3" name="Місце для вмісту 2"/>
          <p:cNvSpPr>
            <a:spLocks noGrp="1"/>
          </p:cNvSpPr>
          <p:nvPr>
            <p:ph idx="1"/>
          </p:nvPr>
        </p:nvSpPr>
        <p:spPr>
          <a:xfrm>
            <a:off x="838200" y="1058092"/>
            <a:ext cx="10515600" cy="5434782"/>
          </a:xfrm>
        </p:spPr>
        <p:txBody>
          <a:bodyPr>
            <a:noAutofit/>
          </a:bodyPr>
          <a:lstStyle/>
          <a:p>
            <a:pPr marL="0" indent="0" algn="just">
              <a:buNone/>
            </a:pPr>
            <a:r>
              <a:rPr lang="uk-UA" sz="3600" b="1" dirty="0"/>
              <a:t>4. </a:t>
            </a:r>
            <a:r>
              <a:rPr lang="uk-UA" sz="3600" b="1" i="1" dirty="0">
                <a:highlight>
                  <a:srgbClr val="FFFF00"/>
                </a:highlight>
              </a:rPr>
              <a:t>Розв’язання принципово нових економічних задач</a:t>
            </a:r>
            <a:r>
              <a:rPr lang="uk-UA" sz="3600" b="1" dirty="0">
                <a:highlight>
                  <a:srgbClr val="FFFF00"/>
                </a:highlight>
              </a:rPr>
              <a:t>. </a:t>
            </a:r>
          </a:p>
          <a:p>
            <a:pPr marL="0" indent="0" algn="just">
              <a:buNone/>
            </a:pPr>
            <a:r>
              <a:rPr lang="uk-UA" sz="3600" b="1" dirty="0"/>
              <a:t>За допомогою математичного моделювання вдається розв’язувати економічні задачі, які в інший спосіб розв’язати практично неможливо, наприклад, відшукання оптимального варіанта плану розвитку національної економіки, імітація  заходів стратегічного розвитку національної економіки, автоматизація моніторингу за функціонуванням складних економічних об’єктів.</a:t>
            </a:r>
            <a:endParaRPr lang="uk-UA" sz="1400" b="1" dirty="0"/>
          </a:p>
          <a:p>
            <a:pPr marL="0" indent="0" algn="just">
              <a:buNone/>
            </a:pPr>
            <a:r>
              <a:rPr lang="uk-UA" sz="2400" b="1" dirty="0"/>
              <a:t>(Стюарт </a:t>
            </a:r>
            <a:r>
              <a:rPr lang="uk-UA" sz="2400" b="1" dirty="0" err="1"/>
              <a:t>Іен</a:t>
            </a:r>
            <a:r>
              <a:rPr lang="uk-UA" sz="2400" b="1" dirty="0"/>
              <a:t> Неймовірні числа професора </a:t>
            </a:r>
            <a:r>
              <a:rPr lang="uk-UA" sz="2400" b="1" dirty="0" err="1"/>
              <a:t>стюарта</a:t>
            </a:r>
            <a:r>
              <a:rPr lang="uk-UA" sz="2400" b="1" dirty="0"/>
              <a:t>. Харків: КСД.  2019. – 384 с.)</a:t>
            </a:r>
          </a:p>
          <a:p>
            <a:endParaRPr lang="uk-UA" sz="3600" b="1" dirty="0"/>
          </a:p>
        </p:txBody>
      </p:sp>
    </p:spTree>
    <p:extLst>
      <p:ext uri="{BB962C8B-B14F-4D97-AF65-F5344CB8AC3E}">
        <p14:creationId xmlns:p14="http://schemas.microsoft.com/office/powerpoint/2010/main" val="515532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002801-25DB-E064-DB40-4485A1C28ACB}"/>
              </a:ext>
            </a:extLst>
          </p:cNvPr>
          <p:cNvSpPr>
            <a:spLocks noGrp="1"/>
          </p:cNvSpPr>
          <p:nvPr>
            <p:ph type="title"/>
          </p:nvPr>
        </p:nvSpPr>
        <p:spPr/>
        <p:txBody>
          <a:bodyPr/>
          <a:lstStyle/>
          <a:p>
            <a:pPr algn="ctr"/>
            <a:r>
              <a:rPr lang="uk-UA" b="1" dirty="0"/>
              <a:t>Стратегія наукових досліджень</a:t>
            </a:r>
            <a:endParaRPr lang="de-DE" b="1" dirty="0"/>
          </a:p>
        </p:txBody>
      </p:sp>
      <p:sp>
        <p:nvSpPr>
          <p:cNvPr id="3" name="Місце для вмісту 2">
            <a:extLst>
              <a:ext uri="{FF2B5EF4-FFF2-40B4-BE49-F238E27FC236}">
                <a16:creationId xmlns:a16="http://schemas.microsoft.com/office/drawing/2014/main" id="{44017896-10DE-D69E-A67F-6A63AA0B415F}"/>
              </a:ext>
            </a:extLst>
          </p:cNvPr>
          <p:cNvSpPr>
            <a:spLocks noGrp="1"/>
          </p:cNvSpPr>
          <p:nvPr>
            <p:ph idx="1"/>
          </p:nvPr>
        </p:nvSpPr>
        <p:spPr/>
        <p:txBody>
          <a:bodyPr>
            <a:normAutofit lnSpcReduction="10000"/>
          </a:bodyPr>
          <a:lstStyle/>
          <a:p>
            <a:pPr marL="0" indent="0" algn="just">
              <a:buNone/>
            </a:pPr>
            <a:r>
              <a:rPr lang="uk-UA" dirty="0"/>
              <a:t>   </a:t>
            </a:r>
            <a:r>
              <a:rPr lang="uk-UA" sz="3600" dirty="0"/>
              <a:t>«</a:t>
            </a:r>
            <a:r>
              <a:rPr lang="uk-UA" sz="3600" b="1" dirty="0">
                <a:solidFill>
                  <a:srgbClr val="FF0000"/>
                </a:solidFill>
              </a:rPr>
              <a:t>Ключовий запит </a:t>
            </a:r>
            <a:r>
              <a:rPr lang="uk-UA" sz="3600" b="1" dirty="0"/>
              <a:t>– людина в центрі уваги. Усі зміни для людей і про людей. Ставка на технології та інновації, щоб українці мали найкращі можливості, а держава – потужний людський капітал».             Оксен Лісовий</a:t>
            </a:r>
          </a:p>
          <a:p>
            <a:pPr marL="0" indent="0" algn="just">
              <a:buNone/>
            </a:pPr>
            <a:r>
              <a:rPr lang="uk-UA" sz="3600" b="1" dirty="0"/>
              <a:t>    </a:t>
            </a:r>
            <a:r>
              <a:rPr lang="uk-UA" sz="3600" b="1" dirty="0">
                <a:highlight>
                  <a:srgbClr val="FFFF00"/>
                </a:highlight>
              </a:rPr>
              <a:t>Критерій розвитку науки </a:t>
            </a:r>
            <a:r>
              <a:rPr lang="uk-UA" sz="3600" b="1" dirty="0"/>
              <a:t>– результативність наукових досліджень сприяє  зростанню наукоємності ВВП до середньоєвропейського рівня.                                                                    </a:t>
            </a:r>
            <a:endParaRPr lang="de-DE" sz="3600" b="1" dirty="0"/>
          </a:p>
        </p:txBody>
      </p:sp>
    </p:spTree>
    <p:extLst>
      <p:ext uri="{BB962C8B-B14F-4D97-AF65-F5344CB8AC3E}">
        <p14:creationId xmlns:p14="http://schemas.microsoft.com/office/powerpoint/2010/main" val="2524254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23595"/>
          </a:xfrm>
        </p:spPr>
        <p:txBody>
          <a:bodyPr/>
          <a:lstStyle/>
          <a:p>
            <a:pPr algn="ctr"/>
            <a:r>
              <a:rPr lang="uk-UA" b="1" dirty="0"/>
              <a:t>ЗАСТЕРЕЖЕННЯ</a:t>
            </a:r>
          </a:p>
        </p:txBody>
      </p:sp>
      <p:sp>
        <p:nvSpPr>
          <p:cNvPr id="3" name="Місце для вмісту 2"/>
          <p:cNvSpPr>
            <a:spLocks noGrp="1"/>
          </p:cNvSpPr>
          <p:nvPr>
            <p:ph idx="1"/>
          </p:nvPr>
        </p:nvSpPr>
        <p:spPr>
          <a:xfrm>
            <a:off x="838200" y="1358537"/>
            <a:ext cx="10515600" cy="4857614"/>
          </a:xfrm>
        </p:spPr>
        <p:txBody>
          <a:bodyPr>
            <a:noAutofit/>
          </a:bodyPr>
          <a:lstStyle/>
          <a:p>
            <a:pPr algn="just"/>
            <a:r>
              <a:rPr lang="uk-UA" sz="3600" b="1" dirty="0"/>
              <a:t>Сфера практичного застосування економіко-математичного моделювання обмежується можливостями та ефективністю формалізації соціально-економічних ситуацій / проблем, а також станом інформаційного, математичного, технічного забезпечення використовуваних моделей. Намагання будь-якою ціною застосувати математичну модель може не дати очікуваних результатів через відсутність необхідних умов або наукового </a:t>
            </a:r>
            <a:r>
              <a:rPr lang="uk-UA" sz="3600" b="1" dirty="0" err="1"/>
              <a:t>обгрунтування</a:t>
            </a:r>
            <a:r>
              <a:rPr lang="uk-UA" sz="3600" b="1" dirty="0"/>
              <a:t>.</a:t>
            </a:r>
          </a:p>
        </p:txBody>
      </p:sp>
    </p:spTree>
    <p:extLst>
      <p:ext uri="{BB962C8B-B14F-4D97-AF65-F5344CB8AC3E}">
        <p14:creationId xmlns:p14="http://schemas.microsoft.com/office/powerpoint/2010/main" val="3920567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
            <a:ext cx="10515600" cy="966650"/>
          </a:xfrm>
        </p:spPr>
        <p:txBody>
          <a:bodyPr/>
          <a:lstStyle/>
          <a:p>
            <a:pPr algn="ctr"/>
            <a:r>
              <a:rPr lang="uk-UA" b="1" dirty="0"/>
              <a:t>ПОНЯТТЯ СИНЕРГЕТИКИ</a:t>
            </a:r>
          </a:p>
        </p:txBody>
      </p:sp>
      <p:sp>
        <p:nvSpPr>
          <p:cNvPr id="3" name="Місце для вмісту 2"/>
          <p:cNvSpPr>
            <a:spLocks noGrp="1"/>
          </p:cNvSpPr>
          <p:nvPr>
            <p:ph idx="1"/>
          </p:nvPr>
        </p:nvSpPr>
        <p:spPr>
          <a:xfrm>
            <a:off x="838200" y="966651"/>
            <a:ext cx="10515600" cy="5210312"/>
          </a:xfrm>
        </p:spPr>
        <p:txBody>
          <a:bodyPr>
            <a:normAutofit fontScale="85000" lnSpcReduction="20000"/>
          </a:bodyPr>
          <a:lstStyle/>
          <a:p>
            <a:pPr algn="just"/>
            <a:r>
              <a:rPr lang="ru-RU" b="1" dirty="0">
                <a:solidFill>
                  <a:srgbClr val="FF0000"/>
                </a:solidFill>
              </a:rPr>
              <a:t>Катастрофа</a:t>
            </a:r>
            <a:r>
              <a:rPr lang="ru-RU" b="1" dirty="0"/>
              <a:t> - </a:t>
            </a:r>
            <a:r>
              <a:rPr lang="ru-RU" b="1" dirty="0" err="1"/>
              <a:t>це</a:t>
            </a:r>
            <a:r>
              <a:rPr lang="ru-RU" b="1" dirty="0"/>
              <a:t> велика за масштабами </a:t>
            </a:r>
            <a:r>
              <a:rPr lang="ru-RU" b="1" dirty="0" err="1"/>
              <a:t>аварія</a:t>
            </a:r>
            <a:r>
              <a:rPr lang="ru-RU" b="1" dirty="0"/>
              <a:t> </a:t>
            </a:r>
            <a:r>
              <a:rPr lang="ru-RU" b="1" dirty="0" err="1"/>
              <a:t>чи</a:t>
            </a:r>
            <a:r>
              <a:rPr lang="ru-RU" b="1" dirty="0"/>
              <a:t> </a:t>
            </a:r>
            <a:r>
              <a:rPr lang="ru-RU" b="1" dirty="0" err="1"/>
              <a:t>інша</a:t>
            </a:r>
            <a:r>
              <a:rPr lang="ru-RU" b="1" dirty="0"/>
              <a:t> </a:t>
            </a:r>
            <a:r>
              <a:rPr lang="ru-RU" b="1" dirty="0" err="1"/>
              <a:t>подія</a:t>
            </a:r>
            <a:r>
              <a:rPr lang="ru-RU" b="1" dirty="0"/>
              <a:t>, </a:t>
            </a:r>
            <a:r>
              <a:rPr lang="ru-RU" b="1" dirty="0" err="1"/>
              <a:t>що</a:t>
            </a:r>
            <a:r>
              <a:rPr lang="ru-RU" b="1" dirty="0"/>
              <a:t> </a:t>
            </a:r>
            <a:r>
              <a:rPr lang="ru-RU" b="1" dirty="0" err="1"/>
              <a:t>призводить</a:t>
            </a:r>
            <a:r>
              <a:rPr lang="ru-RU" b="1" dirty="0"/>
              <a:t> до тяжких </a:t>
            </a:r>
            <a:r>
              <a:rPr lang="ru-RU" b="1" dirty="0" err="1"/>
              <a:t>наслідків</a:t>
            </a:r>
            <a:r>
              <a:rPr lang="ru-RU" b="1" dirty="0"/>
              <a:t>. Катастрофа – </a:t>
            </a:r>
            <a:r>
              <a:rPr lang="ru-RU" b="1" dirty="0" err="1"/>
              <a:t>це</a:t>
            </a:r>
            <a:r>
              <a:rPr lang="ru-RU" b="1" dirty="0"/>
              <a:t> </a:t>
            </a:r>
            <a:r>
              <a:rPr lang="ru-RU" b="1" dirty="0" err="1"/>
              <a:t>теж</a:t>
            </a:r>
            <a:r>
              <a:rPr lang="ru-RU" b="1" dirty="0"/>
              <a:t> </a:t>
            </a:r>
            <a:r>
              <a:rPr lang="ru-RU" b="1" dirty="0" err="1"/>
              <a:t>можливості</a:t>
            </a:r>
            <a:r>
              <a:rPr lang="ru-RU" b="1" dirty="0"/>
              <a:t>.</a:t>
            </a:r>
          </a:p>
          <a:p>
            <a:pPr algn="just"/>
            <a:r>
              <a:rPr lang="uk-UA" b="1" dirty="0">
                <a:solidFill>
                  <a:srgbClr val="FF0000"/>
                </a:solidFill>
              </a:rPr>
              <a:t>Біфуркація</a:t>
            </a:r>
            <a:r>
              <a:rPr lang="uk-UA" b="1" dirty="0"/>
              <a:t> — зміна якісної поведінки динамічної системи за малої зміни її параметрів. Центральним поняттям теорії біфуркації є поняття (не)грубої зміни.</a:t>
            </a:r>
          </a:p>
          <a:p>
            <a:pPr algn="just"/>
            <a:r>
              <a:rPr lang="ru-RU" b="1" dirty="0" err="1">
                <a:solidFill>
                  <a:srgbClr val="FF0000"/>
                </a:solidFill>
              </a:rPr>
              <a:t>Дисипативна</a:t>
            </a:r>
            <a:r>
              <a:rPr lang="ru-RU" b="1" dirty="0">
                <a:solidFill>
                  <a:srgbClr val="FF0000"/>
                </a:solidFill>
              </a:rPr>
              <a:t> структура </a:t>
            </a:r>
            <a:r>
              <a:rPr lang="ru-RU" b="1" dirty="0"/>
              <a:t>-- </a:t>
            </a:r>
            <a:r>
              <a:rPr lang="ru-RU" b="1" dirty="0" err="1"/>
              <a:t>термін</a:t>
            </a:r>
            <a:r>
              <a:rPr lang="ru-RU" b="1" dirty="0"/>
              <a:t>, </a:t>
            </a:r>
            <a:r>
              <a:rPr lang="ru-RU" b="1" dirty="0" err="1"/>
              <a:t>запроваджений</a:t>
            </a:r>
            <a:r>
              <a:rPr lang="ru-RU" b="1" dirty="0"/>
              <a:t> І. </a:t>
            </a:r>
            <a:r>
              <a:rPr lang="ru-RU" b="1" dirty="0" err="1"/>
              <a:t>Пригожиним</a:t>
            </a:r>
            <a:r>
              <a:rPr lang="ru-RU" b="1" dirty="0"/>
              <a:t> на </a:t>
            </a:r>
            <a:r>
              <a:rPr lang="ru-RU" b="1" dirty="0" err="1"/>
              <a:t>позначення</a:t>
            </a:r>
            <a:r>
              <a:rPr lang="ru-RU" b="1" dirty="0"/>
              <a:t> </a:t>
            </a:r>
            <a:r>
              <a:rPr lang="ru-RU" b="1" dirty="0" err="1"/>
              <a:t>відкритих</a:t>
            </a:r>
            <a:r>
              <a:rPr lang="ru-RU" b="1" dirty="0"/>
              <a:t> систем, </a:t>
            </a:r>
            <a:r>
              <a:rPr lang="ru-RU" b="1" dirty="0" err="1"/>
              <a:t>що</a:t>
            </a:r>
            <a:r>
              <a:rPr lang="ru-RU" b="1" dirty="0"/>
              <a:t> </a:t>
            </a:r>
            <a:r>
              <a:rPr lang="ru-RU" b="1" dirty="0" err="1"/>
              <a:t>виникають</a:t>
            </a:r>
            <a:r>
              <a:rPr lang="ru-RU" b="1" dirty="0"/>
              <a:t> у </a:t>
            </a:r>
            <a:r>
              <a:rPr lang="ru-RU" b="1" dirty="0" err="1"/>
              <a:t>нерівноважному</a:t>
            </a:r>
            <a:r>
              <a:rPr lang="ru-RU" b="1" dirty="0"/>
              <a:t> </a:t>
            </a:r>
            <a:r>
              <a:rPr lang="ru-RU" b="1" dirty="0" err="1"/>
              <a:t>середовищі</a:t>
            </a:r>
            <a:r>
              <a:rPr lang="ru-RU" b="1" dirty="0"/>
              <a:t> за </a:t>
            </a:r>
            <a:r>
              <a:rPr lang="ru-RU" b="1" dirty="0" err="1"/>
              <a:t>умови</a:t>
            </a:r>
            <a:r>
              <a:rPr lang="ru-RU" b="1" dirty="0"/>
              <a:t> </a:t>
            </a:r>
            <a:r>
              <a:rPr lang="ru-RU" b="1" dirty="0" err="1"/>
              <a:t>розсіювання</a:t>
            </a:r>
            <a:r>
              <a:rPr lang="ru-RU" b="1" dirty="0"/>
              <a:t> (</a:t>
            </a:r>
            <a:r>
              <a:rPr lang="ru-RU" b="1" dirty="0" err="1"/>
              <a:t>дисипації</a:t>
            </a:r>
            <a:r>
              <a:rPr lang="ru-RU" b="1" dirty="0"/>
              <a:t>) </a:t>
            </a:r>
            <a:r>
              <a:rPr lang="ru-RU" b="1" dirty="0" err="1"/>
              <a:t>енергії</a:t>
            </a:r>
            <a:r>
              <a:rPr lang="ru-RU" b="1" dirty="0"/>
              <a:t> </a:t>
            </a:r>
            <a:r>
              <a:rPr lang="ru-RU" b="1" dirty="0" err="1"/>
              <a:t>ззовні</a:t>
            </a:r>
            <a:r>
              <a:rPr lang="ru-RU" b="1" dirty="0"/>
              <a:t>, і </a:t>
            </a:r>
            <a:r>
              <a:rPr lang="ru-RU" b="1" dirty="0" err="1"/>
              <a:t>характеризуються</a:t>
            </a:r>
            <a:r>
              <a:rPr lang="ru-RU" b="1" dirty="0"/>
              <a:t> спонтанною </a:t>
            </a:r>
            <a:r>
              <a:rPr lang="ru-RU" b="1" dirty="0" err="1"/>
              <a:t>появою</a:t>
            </a:r>
            <a:r>
              <a:rPr lang="ru-RU" b="1" dirty="0"/>
              <a:t> </a:t>
            </a:r>
            <a:r>
              <a:rPr lang="ru-RU" b="1" dirty="0" err="1"/>
              <a:t>складної</a:t>
            </a:r>
            <a:r>
              <a:rPr lang="ru-RU" b="1" dirty="0"/>
              <a:t> </a:t>
            </a:r>
            <a:r>
              <a:rPr lang="ru-RU" b="1" dirty="0" err="1"/>
              <a:t>структури</a:t>
            </a:r>
            <a:r>
              <a:rPr lang="ru-RU" b="1" dirty="0"/>
              <a:t>.</a:t>
            </a:r>
          </a:p>
          <a:p>
            <a:pPr algn="just"/>
            <a:r>
              <a:rPr lang="uk-UA" b="1" dirty="0">
                <a:solidFill>
                  <a:srgbClr val="FF0000"/>
                </a:solidFill>
              </a:rPr>
              <a:t>Біжуча хвиля</a:t>
            </a:r>
            <a:r>
              <a:rPr lang="uk-UA" b="1" dirty="0"/>
              <a:t> - хвиля, яка </a:t>
            </a:r>
            <a:r>
              <a:rPr lang="uk-UA" b="1" dirty="0" err="1"/>
              <a:t>переносить</a:t>
            </a:r>
            <a:r>
              <a:rPr lang="uk-UA" b="1" dirty="0"/>
              <a:t> </a:t>
            </a:r>
            <a:r>
              <a:rPr lang="uk-UA" b="1" dirty="0">
                <a:hlinkClick r:id="rId2" tooltip="Енергія"/>
              </a:rPr>
              <a:t>енергію</a:t>
            </a:r>
            <a:r>
              <a:rPr lang="uk-UA" b="1" dirty="0"/>
              <a:t>, на відміну від </a:t>
            </a:r>
            <a:r>
              <a:rPr lang="uk-UA" b="1" dirty="0">
                <a:hlinkClick r:id="rId3" tooltip="Стояча хвиля"/>
              </a:rPr>
              <a:t>стоячих хвиль</a:t>
            </a:r>
            <a:r>
              <a:rPr lang="uk-UA" b="1" dirty="0"/>
              <a:t>. Зокрема, Біжучими хвилями є </a:t>
            </a:r>
            <a:r>
              <a:rPr lang="uk-UA" b="1" dirty="0">
                <a:hlinkClick r:id="rId4" tooltip="Електромагнітна хвиля"/>
              </a:rPr>
              <a:t>електромагнітні хвилі</a:t>
            </a:r>
            <a:r>
              <a:rPr lang="uk-UA" b="1" dirty="0"/>
              <a:t>, що поширюються у </a:t>
            </a:r>
            <a:r>
              <a:rPr lang="uk-UA" b="1" dirty="0">
                <a:hlinkClick r:id="rId5" tooltip="Вакуум"/>
              </a:rPr>
              <a:t>вакуумі</a:t>
            </a:r>
            <a:r>
              <a:rPr lang="uk-UA" b="1" dirty="0"/>
              <a:t>, вздовж </a:t>
            </a:r>
            <a:r>
              <a:rPr lang="uk-UA" b="1" dirty="0">
                <a:hlinkClick r:id="rId6" tooltip="Провідник"/>
              </a:rPr>
              <a:t>електрокабеля</a:t>
            </a:r>
            <a:r>
              <a:rPr lang="uk-UA" b="1" dirty="0"/>
              <a:t>, </a:t>
            </a:r>
            <a:r>
              <a:rPr lang="uk-UA" b="1" dirty="0" err="1">
                <a:hlinkClick r:id="rId7" tooltip="Хвилевід"/>
              </a:rPr>
              <a:t>хвилевода</a:t>
            </a:r>
            <a:r>
              <a:rPr lang="uk-UA" b="1" dirty="0"/>
              <a:t>, або пружні хвилі, що поширюються вздовж </a:t>
            </a:r>
            <a:r>
              <a:rPr lang="uk-UA" b="1" dirty="0">
                <a:hlinkClick r:id="rId8" tooltip="Стрижень (механіка)"/>
              </a:rPr>
              <a:t>стрижня</a:t>
            </a:r>
            <a:r>
              <a:rPr lang="uk-UA" b="1" dirty="0"/>
              <a:t>, струни, стовпа рідини чи газу.</a:t>
            </a:r>
          </a:p>
          <a:p>
            <a:pPr algn="just"/>
            <a:r>
              <a:rPr lang="uk-UA" b="1" dirty="0">
                <a:solidFill>
                  <a:srgbClr val="FF0000"/>
                </a:solidFill>
              </a:rPr>
              <a:t>Граничний цикл </a:t>
            </a:r>
            <a:r>
              <a:rPr lang="uk-UA" b="1" dirty="0"/>
              <a:t>– один із можливих варіантів стаціонарного стану системи.</a:t>
            </a:r>
          </a:p>
          <a:p>
            <a:pPr algn="just"/>
            <a:r>
              <a:rPr lang="uk-UA" b="1" dirty="0">
                <a:solidFill>
                  <a:srgbClr val="FF0000"/>
                </a:solidFill>
              </a:rPr>
              <a:t>Дивний </a:t>
            </a:r>
            <a:r>
              <a:rPr lang="uk-UA" b="1" dirty="0" err="1">
                <a:solidFill>
                  <a:srgbClr val="FF0000"/>
                </a:solidFill>
              </a:rPr>
              <a:t>атрактор</a:t>
            </a:r>
            <a:r>
              <a:rPr lang="uk-UA" b="1" dirty="0">
                <a:solidFill>
                  <a:srgbClr val="FF0000"/>
                </a:solidFill>
              </a:rPr>
              <a:t> </a:t>
            </a:r>
            <a:r>
              <a:rPr lang="uk-UA" b="1" dirty="0"/>
              <a:t>– </a:t>
            </a:r>
            <a:r>
              <a:rPr lang="uk-UA" b="1" dirty="0" err="1"/>
              <a:t>архетипна</a:t>
            </a:r>
            <a:r>
              <a:rPr lang="uk-UA" b="1" dirty="0"/>
              <a:t> (оригінальна) структура самоорганізації.</a:t>
            </a:r>
            <a:br>
              <a:rPr lang="ru-RU" b="1" dirty="0"/>
            </a:br>
            <a:endParaRPr lang="uk-UA" b="1" dirty="0"/>
          </a:p>
        </p:txBody>
      </p:sp>
    </p:spTree>
    <p:extLst>
      <p:ext uri="{BB962C8B-B14F-4D97-AF65-F5344CB8AC3E}">
        <p14:creationId xmlns:p14="http://schemas.microsoft.com/office/powerpoint/2010/main" val="4860982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4680" y="487045"/>
            <a:ext cx="10515600" cy="1325563"/>
          </a:xfrm>
        </p:spPr>
        <p:txBody>
          <a:bodyPr>
            <a:normAutofit fontScale="90000"/>
          </a:bodyPr>
          <a:lstStyle/>
          <a:p>
            <a:r>
              <a:rPr lang="uk-UA" dirty="0"/>
              <a:t>Практичні до теми 1</a:t>
            </a:r>
            <a:r>
              <a:rPr lang="uk-UA" b="1" dirty="0"/>
              <a:t>Практичні з дисципліни «</a:t>
            </a:r>
            <a:r>
              <a:rPr lang="uk-UA" b="1" dirty="0" err="1"/>
              <a:t>Економетричне</a:t>
            </a:r>
            <a:r>
              <a:rPr lang="uk-UA" b="1" dirty="0"/>
              <a:t> моделювання бізнес-</a:t>
            </a:r>
            <a:r>
              <a:rPr lang="uk-UA" b="1" dirty="0" err="1"/>
              <a:t>проєктів</a:t>
            </a:r>
            <a:r>
              <a:rPr lang="uk-UA" b="1" dirty="0"/>
              <a:t>»</a:t>
            </a:r>
            <a:br>
              <a:rPr lang="uk-UA" dirty="0"/>
            </a:br>
            <a:r>
              <a:rPr lang="uk-UA" b="1" i="1" dirty="0"/>
              <a:t>Мета</a:t>
            </a:r>
            <a:r>
              <a:rPr lang="uk-UA" i="1" dirty="0"/>
              <a:t> практичного заняття полягає у вивченні питань, які стосуються сутності </a:t>
            </a:r>
            <a:r>
              <a:rPr lang="uk-UA" i="1" dirty="0" err="1"/>
              <a:t>економетричного</a:t>
            </a:r>
            <a:r>
              <a:rPr lang="uk-UA" i="1" dirty="0"/>
              <a:t> моделювання бізнес-</a:t>
            </a:r>
            <a:r>
              <a:rPr lang="uk-UA" i="1" dirty="0" err="1"/>
              <a:t>проєктів</a:t>
            </a:r>
            <a:r>
              <a:rPr lang="uk-UA" i="1" dirty="0"/>
              <a:t>, його теоретичних засад та підходів, розуміння </a:t>
            </a:r>
            <a:r>
              <a:rPr lang="uk-UA" i="1" dirty="0" err="1"/>
              <a:t>економетричного</a:t>
            </a:r>
            <a:r>
              <a:rPr lang="uk-UA" i="1" dirty="0"/>
              <a:t> моделювання, його принципів,  аспектів і значення науки для розвитку бізнесу.</a:t>
            </a:r>
            <a:br>
              <a:rPr lang="uk-UA" dirty="0"/>
            </a:br>
            <a:r>
              <a:rPr lang="uk-UA" b="1" dirty="0">
                <a:solidFill>
                  <a:srgbClr val="FF0000"/>
                </a:solidFill>
              </a:rPr>
              <a:t>Заняття № 1 </a:t>
            </a:r>
            <a:r>
              <a:rPr lang="uk-UA" b="1" i="1" dirty="0">
                <a:solidFill>
                  <a:srgbClr val="FF0000"/>
                </a:solidFill>
              </a:rPr>
              <a:t>«</a:t>
            </a:r>
            <a:r>
              <a:rPr lang="uk-UA" b="1" dirty="0" err="1">
                <a:solidFill>
                  <a:srgbClr val="FF0000"/>
                </a:solidFill>
              </a:rPr>
              <a:t>Обгрунтування</a:t>
            </a:r>
            <a:r>
              <a:rPr lang="uk-UA" b="1" dirty="0">
                <a:solidFill>
                  <a:srgbClr val="FF0000"/>
                </a:solidFill>
              </a:rPr>
              <a:t> ідеї бізнес-</a:t>
            </a:r>
            <a:r>
              <a:rPr lang="uk-UA" b="1" dirty="0" err="1">
                <a:solidFill>
                  <a:srgbClr val="FF0000"/>
                </a:solidFill>
              </a:rPr>
              <a:t>проєкту</a:t>
            </a:r>
            <a:r>
              <a:rPr lang="uk-UA" b="1" dirty="0">
                <a:solidFill>
                  <a:srgbClr val="FF0000"/>
                </a:solidFill>
              </a:rPr>
              <a:t> та її експертна оцінка»</a:t>
            </a:r>
            <a:r>
              <a:rPr lang="uk-UA" i="1" dirty="0">
                <a:solidFill>
                  <a:srgbClr val="FF0000"/>
                </a:solidFill>
              </a:rPr>
              <a:t>,</a:t>
            </a:r>
            <a:r>
              <a:rPr lang="uk-UA" b="1" dirty="0">
                <a:solidFill>
                  <a:srgbClr val="FF0000"/>
                </a:solidFill>
              </a:rPr>
              <a:t> </a:t>
            </a:r>
            <a:r>
              <a:rPr lang="uk-UA" b="1" dirty="0"/>
              <a:t>(2 год.)</a:t>
            </a:r>
            <a:br>
              <a:rPr lang="uk-UA" dirty="0"/>
            </a:br>
            <a:r>
              <a:rPr lang="uk-UA" b="1" i="1" dirty="0"/>
              <a:t>Методичні вказівки до виконання:</a:t>
            </a:r>
            <a:r>
              <a:rPr lang="uk-UA" i="1" dirty="0"/>
              <a:t> практичне заняття проводиться у формі семінарського заняття, де кожен аспірант робить повідомлення з окремого питання;</a:t>
            </a:r>
            <a:br>
              <a:rPr lang="uk-UA" dirty="0"/>
            </a:br>
            <a:r>
              <a:rPr lang="uk-UA" i="1" dirty="0"/>
              <a:t>доповіді семінару обговорюються, аспіранти виступають з доповненнями і зауваженнями.</a:t>
            </a:r>
            <a:br>
              <a:rPr lang="uk-UA" dirty="0"/>
            </a:br>
            <a:r>
              <a:rPr lang="uk-UA" i="1" dirty="0"/>
              <a:t>Отже, під час заняття аспіранти опановують вміння чітко викладати свої думки, аргументувати власні судження, вести наукову полеміку, враховувати точку зору опонентів.</a:t>
            </a:r>
            <a:br>
              <a:rPr lang="uk-UA" dirty="0"/>
            </a:br>
            <a:r>
              <a:rPr lang="uk-UA" i="1" dirty="0"/>
              <a:t>Крім цього, в ході семінару виявляються недостатньо зрозумілі й освоєнні питання, положення з теми.</a:t>
            </a:r>
            <a:br>
              <a:rPr lang="uk-UA" dirty="0"/>
            </a:br>
            <a:r>
              <a:rPr lang="uk-UA" b="1" i="1" dirty="0"/>
              <a:t>Основна частина завдання</a:t>
            </a:r>
            <a:r>
              <a:rPr lang="uk-UA" i="1" dirty="0"/>
              <a:t> виконується під час проведення практичного заняття,</a:t>
            </a:r>
            <a:br>
              <a:rPr lang="uk-UA" dirty="0"/>
            </a:br>
            <a:r>
              <a:rPr lang="uk-UA" i="1" dirty="0"/>
              <a:t>яке передбачає обговорення та висвітлення наступних питань:</a:t>
            </a:r>
            <a:br>
              <a:rPr lang="uk-UA" dirty="0"/>
            </a:br>
            <a:r>
              <a:rPr lang="uk-UA" i="1" dirty="0"/>
              <a:t>1. </a:t>
            </a:r>
            <a:r>
              <a:rPr lang="uk-UA" sz="3600" i="1" dirty="0"/>
              <a:t>Наукові підходи до тлумачення   сутності поняття «Ідея бізнес-</a:t>
            </a:r>
            <a:r>
              <a:rPr lang="uk-UA" sz="3600" i="1" dirty="0" err="1"/>
              <a:t>проєкту</a:t>
            </a:r>
            <a:r>
              <a:rPr lang="uk-UA" sz="3600" i="1" dirty="0"/>
              <a:t>»; </a:t>
            </a:r>
            <a:br>
              <a:rPr lang="uk-UA" sz="3600" dirty="0"/>
            </a:br>
            <a:r>
              <a:rPr lang="uk-UA" sz="3600" i="1" dirty="0"/>
              <a:t>2. Принципи вибору «Ідеї бізнес-</a:t>
            </a:r>
            <a:r>
              <a:rPr lang="uk-UA" sz="3600" i="1" dirty="0" err="1"/>
              <a:t>проєкту</a:t>
            </a:r>
            <a:r>
              <a:rPr lang="uk-UA" sz="3600" i="1" dirty="0"/>
              <a:t>» (бажано базуватися на темі своєї дисертації);</a:t>
            </a:r>
            <a:br>
              <a:rPr lang="uk-UA" sz="3600" dirty="0"/>
            </a:br>
            <a:r>
              <a:rPr lang="uk-UA" sz="3600" i="1" dirty="0"/>
              <a:t>3. Аргументи вибору «Ідеї бізнес-</a:t>
            </a:r>
            <a:r>
              <a:rPr lang="uk-UA" sz="3600" i="1" dirty="0" err="1"/>
              <a:t>проєкту</a:t>
            </a:r>
            <a:r>
              <a:rPr lang="uk-UA" sz="3600" i="1" dirty="0"/>
              <a:t>»;</a:t>
            </a:r>
            <a:br>
              <a:rPr lang="uk-UA" sz="3600" dirty="0"/>
            </a:br>
            <a:r>
              <a:rPr lang="uk-UA" sz="3600" i="1" dirty="0"/>
              <a:t>4. Експертна оцінка доцільності вибору «Ідеї…»;</a:t>
            </a:r>
            <a:br>
              <a:rPr lang="uk-UA" sz="3600" dirty="0"/>
            </a:br>
            <a:r>
              <a:rPr lang="uk-UA" sz="3600" i="1" dirty="0"/>
              <a:t>5. Основні напрями реалізації «Ідеї…».</a:t>
            </a:r>
            <a:br>
              <a:rPr lang="uk-UA" sz="3600" dirty="0"/>
            </a:br>
            <a:r>
              <a:rPr lang="uk-UA" sz="3600" b="1" i="1" dirty="0"/>
              <a:t>Форма виконання завдання: </a:t>
            </a:r>
            <a:r>
              <a:rPr lang="uk-UA" sz="3600" i="1" dirty="0"/>
              <a:t>за  результаті практичного заняття асп</a:t>
            </a:r>
            <a:r>
              <a:rPr lang="uk-UA" i="1" dirty="0"/>
              <a:t>ірант надсилає на перевірку відповідь, яку </a:t>
            </a:r>
            <a:r>
              <a:rPr lang="uk-UA" b="1" i="1" dirty="0"/>
              <a:t>слід представити у вигляді короткого реферату ( до 5 сторінок) за наступними темами:</a:t>
            </a:r>
            <a:br>
              <a:rPr lang="uk-UA" dirty="0"/>
            </a:br>
            <a:r>
              <a:rPr lang="uk-UA" i="1" dirty="0"/>
              <a:t>1. У чому проявляються наукові підходи до вибору «Ідеї бізнес-</a:t>
            </a:r>
            <a:r>
              <a:rPr lang="uk-UA" i="1" dirty="0" err="1"/>
              <a:t>проєкту</a:t>
            </a:r>
            <a:r>
              <a:rPr lang="uk-UA" i="1" dirty="0"/>
              <a:t>»? </a:t>
            </a:r>
            <a:br>
              <a:rPr lang="uk-UA" dirty="0"/>
            </a:br>
            <a:r>
              <a:rPr lang="uk-UA" i="1" dirty="0"/>
              <a:t>2. Які основні принципи Ви поклали в основу вибору «Ідеї…»?</a:t>
            </a:r>
            <a:br>
              <a:rPr lang="uk-UA" dirty="0"/>
            </a:br>
            <a:r>
              <a:rPr lang="uk-UA" i="1" dirty="0"/>
              <a:t>3. Як Ви можете аргументувати вибір «Ідеї…»?</a:t>
            </a:r>
            <a:br>
              <a:rPr lang="uk-UA" dirty="0"/>
            </a:br>
            <a:r>
              <a:rPr lang="uk-UA" i="1" dirty="0"/>
              <a:t>4. Які методи можуть допомогти аргументувати доцільність  вибору «Ідеї…»?</a:t>
            </a:r>
            <a:br>
              <a:rPr lang="uk-UA" dirty="0"/>
            </a:br>
            <a:r>
              <a:rPr lang="uk-UA" i="1" dirty="0"/>
              <a:t> 5.Сутність і перевага експертних методів при виборі «Ідеї…»?</a:t>
            </a:r>
            <a:br>
              <a:rPr lang="uk-UA" dirty="0"/>
            </a:br>
            <a:r>
              <a:rPr lang="uk-UA" i="1" dirty="0"/>
              <a:t>6. Коротко розкрийте алгоритм застосування експертних методів для оцінки доцільності вибору «Ідеї…»? </a:t>
            </a:r>
            <a:br>
              <a:rPr lang="uk-UA" dirty="0"/>
            </a:br>
            <a:r>
              <a:rPr lang="uk-UA" i="1" dirty="0"/>
              <a:t>7. Сформуйте робочу гіпотезу використання «Ідеї…»;</a:t>
            </a:r>
            <a:br>
              <a:rPr lang="uk-UA" dirty="0"/>
            </a:br>
            <a:r>
              <a:rPr lang="uk-UA" i="1" dirty="0"/>
              <a:t>8. Назвіть переваги використання сформованої гіпотези;</a:t>
            </a:r>
            <a:br>
              <a:rPr lang="uk-UA" dirty="0"/>
            </a:br>
            <a:r>
              <a:rPr lang="uk-UA" i="1" dirty="0"/>
              <a:t>9. Як Ви плануєте реалізувати сформовану гіпотезу?</a:t>
            </a:r>
            <a:endParaRPr lang="uk-UA" dirty="0"/>
          </a:p>
        </p:txBody>
      </p:sp>
      <p:sp>
        <p:nvSpPr>
          <p:cNvPr id="3" name="Місце для вмісту 2"/>
          <p:cNvSpPr>
            <a:spLocks noGrp="1"/>
          </p:cNvSpPr>
          <p:nvPr>
            <p:ph idx="1"/>
          </p:nvPr>
        </p:nvSpPr>
        <p:spPr>
          <a:xfrm>
            <a:off x="838200" y="1690688"/>
            <a:ext cx="10515600" cy="4551590"/>
          </a:xfrm>
        </p:spPr>
        <p:txBody>
          <a:bodyPr>
            <a:normAutofit fontScale="25000" lnSpcReduction="20000"/>
          </a:bodyPr>
          <a:lstStyle/>
          <a:p>
            <a:r>
              <a:rPr lang="uk-UA" b="1" dirty="0"/>
              <a:t>Тема № 1 </a:t>
            </a:r>
            <a:r>
              <a:rPr lang="uk-UA" b="1" i="1" dirty="0"/>
              <a:t>«</a:t>
            </a:r>
            <a:r>
              <a:rPr lang="uk-UA" b="1" dirty="0" err="1"/>
              <a:t>Обгрунтування</a:t>
            </a:r>
            <a:r>
              <a:rPr lang="uk-UA" b="1" dirty="0"/>
              <a:t> ідеї бізнес-</a:t>
            </a:r>
            <a:r>
              <a:rPr lang="uk-UA" b="1" dirty="0" err="1"/>
              <a:t>проєкту</a:t>
            </a:r>
            <a:r>
              <a:rPr lang="uk-UA" b="1" dirty="0"/>
              <a:t> та її експертна оцінка»</a:t>
            </a:r>
            <a:r>
              <a:rPr lang="uk-UA" i="1" dirty="0"/>
              <a:t>,</a:t>
            </a:r>
            <a:r>
              <a:rPr lang="uk-UA" b="1" dirty="0"/>
              <a:t> (2 год.)</a:t>
            </a:r>
            <a:endParaRPr lang="uk-UA" dirty="0"/>
          </a:p>
          <a:p>
            <a:r>
              <a:rPr lang="uk-UA" b="1" i="1" dirty="0"/>
              <a:t>Методичні вказівки до виконання:</a:t>
            </a:r>
            <a:r>
              <a:rPr lang="uk-UA" i="1" dirty="0"/>
              <a:t> практичне заняття проводиться у формі семінарського заняття, де кожен аспірант робить повідомлення з окремого питання;</a:t>
            </a:r>
            <a:endParaRPr lang="uk-UA" dirty="0"/>
          </a:p>
          <a:p>
            <a:r>
              <a:rPr lang="uk-UA" i="1" dirty="0"/>
              <a:t>доповіді семінару обговорюються, аспіранти виступають з доповненнями і зауваженнями.</a:t>
            </a:r>
            <a:endParaRPr lang="uk-UA" dirty="0"/>
          </a:p>
          <a:p>
            <a:r>
              <a:rPr lang="uk-UA" i="1" dirty="0"/>
              <a:t>Отже, під час заняття аспіранти опановують вміння чітко викладати свої думки, аргументувати власні судження, вести наукову полеміку, враховувати точку зору опонентів.</a:t>
            </a:r>
            <a:endParaRPr lang="uk-UA" dirty="0"/>
          </a:p>
          <a:p>
            <a:r>
              <a:rPr lang="uk-UA" i="1" dirty="0"/>
              <a:t>Крім цього, в ході семінару виявляються недостатньо зрозумілі й освоєнні питання, положення з теми.</a:t>
            </a:r>
            <a:endParaRPr lang="uk-UA" dirty="0"/>
          </a:p>
          <a:p>
            <a:r>
              <a:rPr lang="uk-UA" b="1" i="1" dirty="0"/>
              <a:t>Основна частина завдання</a:t>
            </a:r>
            <a:r>
              <a:rPr lang="uk-UA" i="1" dirty="0"/>
              <a:t> виконується під час проведення практичного заняття,</a:t>
            </a:r>
            <a:endParaRPr lang="uk-UA" dirty="0"/>
          </a:p>
          <a:p>
            <a:r>
              <a:rPr lang="uk-UA" i="1" dirty="0"/>
              <a:t>яке передбачає обговорення та висвітлення наступних питань:</a:t>
            </a:r>
            <a:endParaRPr lang="uk-UA" dirty="0"/>
          </a:p>
          <a:p>
            <a:r>
              <a:rPr lang="uk-UA" i="1" dirty="0"/>
              <a:t>1. Наукові підходи до тлумачення   сутності поняття «Ідея бізнес-</a:t>
            </a:r>
            <a:r>
              <a:rPr lang="uk-UA" i="1" dirty="0" err="1"/>
              <a:t>проєкту</a:t>
            </a:r>
            <a:r>
              <a:rPr lang="uk-UA" i="1" dirty="0"/>
              <a:t>»; </a:t>
            </a:r>
            <a:endParaRPr lang="uk-UA" dirty="0"/>
          </a:p>
          <a:p>
            <a:r>
              <a:rPr lang="uk-UA" i="1" dirty="0"/>
              <a:t>2. Принципи вибору «Ідеї бізнес-</a:t>
            </a:r>
            <a:r>
              <a:rPr lang="uk-UA" i="1" dirty="0" err="1"/>
              <a:t>проєкту</a:t>
            </a:r>
            <a:r>
              <a:rPr lang="uk-UA" i="1" dirty="0"/>
              <a:t>» (бажано базуватися на темі своєї дисертації);</a:t>
            </a:r>
            <a:endParaRPr lang="uk-UA" dirty="0"/>
          </a:p>
          <a:p>
            <a:r>
              <a:rPr lang="uk-UA" i="1" dirty="0"/>
              <a:t>3. Аргументи вибору «Ідеї бізнес-</a:t>
            </a:r>
            <a:r>
              <a:rPr lang="uk-UA" i="1" dirty="0" err="1"/>
              <a:t>проєкту</a:t>
            </a:r>
            <a:r>
              <a:rPr lang="uk-UA" i="1" dirty="0"/>
              <a:t>»;</a:t>
            </a:r>
            <a:endParaRPr lang="uk-UA" dirty="0"/>
          </a:p>
          <a:p>
            <a:r>
              <a:rPr lang="uk-UA" i="1" dirty="0"/>
              <a:t>4. Експертна оцінка доцільності вибору «Ідеї…»;</a:t>
            </a:r>
            <a:endParaRPr lang="uk-UA" dirty="0"/>
          </a:p>
          <a:p>
            <a:r>
              <a:rPr lang="uk-UA" i="1" dirty="0"/>
              <a:t>5. Основні напрями реалізації «Ідеї…».</a:t>
            </a:r>
            <a:endParaRPr lang="uk-UA" dirty="0"/>
          </a:p>
          <a:p>
            <a:r>
              <a:rPr lang="uk-UA" b="1" i="1" dirty="0"/>
              <a:t>Форма виконання завдання: </a:t>
            </a:r>
            <a:r>
              <a:rPr lang="uk-UA" i="1" dirty="0"/>
              <a:t>за  результаті практичного заняття аспірант надсилає на перевірку відповідь, яку </a:t>
            </a:r>
            <a:r>
              <a:rPr lang="uk-UA" b="1" i="1" dirty="0"/>
              <a:t>слід представити у вигляді короткого реферату ( до 5 сторінок) за наступними темами:</a:t>
            </a:r>
            <a:endParaRPr lang="uk-UA" dirty="0"/>
          </a:p>
          <a:p>
            <a:r>
              <a:rPr lang="uk-UA" i="1" dirty="0"/>
              <a:t>1. У чому проявляються наукові підходи до вибору «Ідеї бізнес-</a:t>
            </a:r>
            <a:r>
              <a:rPr lang="uk-UA" i="1" dirty="0" err="1"/>
              <a:t>проєкту</a:t>
            </a:r>
            <a:r>
              <a:rPr lang="uk-UA" i="1" dirty="0"/>
              <a:t>»? </a:t>
            </a:r>
            <a:endParaRPr lang="uk-UA" dirty="0"/>
          </a:p>
          <a:p>
            <a:r>
              <a:rPr lang="uk-UA" i="1" dirty="0"/>
              <a:t>2. Які основні принципи Ви поклали в основу вибору «Ідеї…»?</a:t>
            </a:r>
            <a:endParaRPr lang="uk-UA" dirty="0"/>
          </a:p>
          <a:p>
            <a:r>
              <a:rPr lang="uk-UA" i="1" dirty="0"/>
              <a:t>3. Як Ви можете аргументувати вибір «Ідеї…»?</a:t>
            </a:r>
            <a:endParaRPr lang="uk-UA" dirty="0"/>
          </a:p>
          <a:p>
            <a:r>
              <a:rPr lang="uk-UA" i="1" dirty="0"/>
              <a:t>4. Які методи можуть допомогти аргументувати доцільність  вибору «Ідеї…»?</a:t>
            </a:r>
            <a:endParaRPr lang="uk-UA" dirty="0"/>
          </a:p>
          <a:p>
            <a:r>
              <a:rPr lang="uk-UA" i="1" dirty="0"/>
              <a:t> 5.Сутність і перевага експертних методів при виборі «Ідеї…»?</a:t>
            </a:r>
            <a:endParaRPr lang="uk-UA" dirty="0"/>
          </a:p>
          <a:p>
            <a:r>
              <a:rPr lang="uk-UA" i="1" dirty="0"/>
              <a:t>6. Коротко розкрийте алгоритм застосування експертних методів для оцінки доцільності вибору «Ідеї…»? </a:t>
            </a:r>
            <a:endParaRPr lang="uk-UA" dirty="0"/>
          </a:p>
          <a:p>
            <a:r>
              <a:rPr lang="uk-UA" i="1" dirty="0"/>
              <a:t>7. Сформуйте робочу гіпотезу використання «Ідеї…»;</a:t>
            </a:r>
            <a:endParaRPr lang="uk-UA" dirty="0"/>
          </a:p>
          <a:p>
            <a:r>
              <a:rPr lang="uk-UA" i="1" dirty="0"/>
              <a:t>8. Назвіть переваги використання сформованої гіпотези;</a:t>
            </a:r>
            <a:endParaRPr lang="uk-UA" dirty="0"/>
          </a:p>
          <a:p>
            <a:r>
              <a:rPr lang="uk-UA" i="1" dirty="0"/>
              <a:t>9. Як Ви плануєте реалізувати сформовану гіпотезу?</a:t>
            </a:r>
            <a:endParaRPr lang="uk-UA" dirty="0"/>
          </a:p>
          <a:p>
            <a:endParaRPr lang="uk-UA" dirty="0"/>
          </a:p>
        </p:txBody>
      </p:sp>
    </p:spTree>
    <p:extLst>
      <p:ext uri="{BB962C8B-B14F-4D97-AF65-F5344CB8AC3E}">
        <p14:creationId xmlns:p14="http://schemas.microsoft.com/office/powerpoint/2010/main" val="9420785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СУТНІСТЬ ІДЕЇ БІЗНЕС-ПРОЄКТУ</a:t>
            </a:r>
          </a:p>
        </p:txBody>
      </p:sp>
      <p:sp>
        <p:nvSpPr>
          <p:cNvPr id="3" name="Місце для вмісту 2"/>
          <p:cNvSpPr>
            <a:spLocks noGrp="1"/>
          </p:cNvSpPr>
          <p:nvPr>
            <p:ph idx="1"/>
          </p:nvPr>
        </p:nvSpPr>
        <p:spPr/>
        <p:txBody>
          <a:bodyPr>
            <a:normAutofit fontScale="92500"/>
          </a:bodyPr>
          <a:lstStyle/>
          <a:p>
            <a:pPr marL="0" indent="0" algn="ctr">
              <a:buNone/>
            </a:pPr>
            <a:r>
              <a:rPr lang="uk-UA" sz="3200" b="1" i="1" dirty="0"/>
              <a:t>Поняття «</a:t>
            </a:r>
            <a:r>
              <a:rPr lang="uk-UA" sz="3200" b="1" i="1" dirty="0">
                <a:highlight>
                  <a:srgbClr val="FFFF00"/>
                </a:highlight>
              </a:rPr>
              <a:t>ідея</a:t>
            </a:r>
            <a:r>
              <a:rPr lang="uk-UA" sz="3200" b="1" i="1" dirty="0"/>
              <a:t>» походить від грецького слова та означає «</a:t>
            </a:r>
            <a:r>
              <a:rPr lang="uk-UA" sz="3200" b="1" i="1" dirty="0">
                <a:highlight>
                  <a:srgbClr val="FFFF00"/>
                </a:highlight>
              </a:rPr>
              <a:t>вид, поняття, образ</a:t>
            </a:r>
            <a:r>
              <a:rPr lang="uk-UA" sz="3200" b="1" i="1" dirty="0"/>
              <a:t>» </a:t>
            </a:r>
          </a:p>
          <a:p>
            <a:pPr marL="0" indent="0" algn="just">
              <a:buNone/>
            </a:pPr>
            <a:r>
              <a:rPr lang="uk-UA" b="1" dirty="0"/>
              <a:t>	В сучасному розумінні ідея розкриває мислиму форму пізнання явищ і процесів об</a:t>
            </a:r>
            <a:r>
              <a:rPr lang="en-US" b="1" dirty="0"/>
              <a:t>’</a:t>
            </a:r>
            <a:r>
              <a:rPr lang="uk-UA" b="1" dirty="0" err="1"/>
              <a:t>єктивної</a:t>
            </a:r>
            <a:r>
              <a:rPr lang="uk-UA" b="1" dirty="0"/>
              <a:t> діяльності, яка містить усвідомлення мети і шляхів її практичної реалізації. Виходячи з цього можна визначити сутність ідеї наукового бізнес-</a:t>
            </a:r>
            <a:r>
              <a:rPr lang="uk-UA" b="1" dirty="0" err="1"/>
              <a:t>проєкту</a:t>
            </a:r>
            <a:r>
              <a:rPr lang="uk-UA" b="1" dirty="0"/>
              <a:t> як конкретне, науково </a:t>
            </a:r>
            <a:r>
              <a:rPr lang="uk-UA" b="1" dirty="0" err="1"/>
              <a:t>обгрунтоване</a:t>
            </a:r>
            <a:r>
              <a:rPr lang="uk-UA" b="1" dirty="0"/>
              <a:t>, цілісне знання про доцільність і можливість займатися певним видом діяльності, з чітким усвідомленням мети такої діяльності, напрямів і засобів її досягнення. Успішна реалізація ідеї залежить від сфери діяльності, організаційно-правової форми, стратегії і тактики управління.</a:t>
            </a:r>
            <a:endParaRPr lang="uk-UA" b="1" i="1" dirty="0"/>
          </a:p>
        </p:txBody>
      </p:sp>
    </p:spTree>
    <p:extLst>
      <p:ext uri="{BB962C8B-B14F-4D97-AF65-F5344CB8AC3E}">
        <p14:creationId xmlns:p14="http://schemas.microsoft.com/office/powerpoint/2010/main" val="30105821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01601"/>
            <a:ext cx="10515600" cy="995679"/>
          </a:xfrm>
        </p:spPr>
        <p:txBody>
          <a:bodyPr>
            <a:normAutofit/>
          </a:bodyPr>
          <a:lstStyle/>
          <a:p>
            <a:pPr algn="ctr"/>
            <a:r>
              <a:rPr lang="uk-UA" sz="3600" b="1" dirty="0"/>
              <a:t>Методи генерування наукової бізнес-ідеї</a:t>
            </a:r>
          </a:p>
        </p:txBody>
      </p:sp>
      <p:sp>
        <p:nvSpPr>
          <p:cNvPr id="3" name="Місце для вмісту 2"/>
          <p:cNvSpPr>
            <a:spLocks noGrp="1"/>
          </p:cNvSpPr>
          <p:nvPr>
            <p:ph idx="1"/>
          </p:nvPr>
        </p:nvSpPr>
        <p:spPr>
          <a:xfrm>
            <a:off x="838200" y="1188720"/>
            <a:ext cx="10515600" cy="4988243"/>
          </a:xfrm>
        </p:spPr>
        <p:txBody>
          <a:bodyPr>
            <a:normAutofit lnSpcReduction="10000"/>
          </a:bodyPr>
          <a:lstStyle/>
          <a:p>
            <a:pPr algn="just"/>
            <a:r>
              <a:rPr lang="uk-UA" dirty="0">
                <a:highlight>
                  <a:srgbClr val="FFFF00"/>
                </a:highlight>
              </a:rPr>
              <a:t>Метод аналогій </a:t>
            </a:r>
            <a:r>
              <a:rPr lang="uk-UA" dirty="0"/>
              <a:t>– передбачає використання подібного відомого рішення, «підказаного», наприклад,  технічною, економічною або художньою літературою, витвором мистецтва перейнятого у природи.</a:t>
            </a:r>
          </a:p>
          <a:p>
            <a:pPr algn="just"/>
            <a:r>
              <a:rPr lang="uk-UA" dirty="0">
                <a:highlight>
                  <a:srgbClr val="FFFF00"/>
                </a:highlight>
              </a:rPr>
              <a:t>Метод ідеалізації </a:t>
            </a:r>
            <a:r>
              <a:rPr lang="uk-UA" dirty="0"/>
              <a:t>– направлений на отримання уявлення про ідеальне </a:t>
            </a:r>
            <a:r>
              <a:rPr lang="uk-UA" dirty="0" err="1"/>
              <a:t>розв</a:t>
            </a:r>
            <a:r>
              <a:rPr lang="en-US" dirty="0"/>
              <a:t>’</a:t>
            </a:r>
            <a:r>
              <a:rPr lang="uk-UA" dirty="0" err="1"/>
              <a:t>язання</a:t>
            </a:r>
            <a:r>
              <a:rPr lang="uk-UA" dirty="0"/>
              <a:t> проблеми (вирішення задачі).</a:t>
            </a:r>
          </a:p>
          <a:p>
            <a:pPr algn="just"/>
            <a:r>
              <a:rPr lang="uk-UA" dirty="0">
                <a:highlight>
                  <a:srgbClr val="FFFF00"/>
                </a:highlight>
              </a:rPr>
              <a:t>Метод інверсії </a:t>
            </a:r>
            <a:r>
              <a:rPr lang="uk-UA" dirty="0"/>
              <a:t>– специфічний метод, що передбачає нестандартні підходи до </a:t>
            </a:r>
            <a:r>
              <a:rPr lang="uk-UA" dirty="0" err="1"/>
              <a:t>розв</a:t>
            </a:r>
            <a:r>
              <a:rPr lang="en-US" dirty="0"/>
              <a:t>’</a:t>
            </a:r>
            <a:r>
              <a:rPr lang="uk-UA" dirty="0" err="1"/>
              <a:t>язання</a:t>
            </a:r>
            <a:r>
              <a:rPr lang="uk-UA" dirty="0"/>
              <a:t> проблеми як: перевернути «шкереберть», вивернути навиворіт, поміняти місцями. Він привчає до гнучкості мислення, відмови від традиційних рішень, дозволяє долати психологічну інерцію.</a:t>
            </a:r>
          </a:p>
          <a:p>
            <a:pPr algn="just"/>
            <a:r>
              <a:rPr lang="uk-UA" dirty="0"/>
              <a:t> </a:t>
            </a:r>
            <a:r>
              <a:rPr lang="uk-UA" dirty="0">
                <a:highlight>
                  <a:srgbClr val="FFFF00"/>
                </a:highlight>
              </a:rPr>
              <a:t>Зворотній «мозковий штурм», </a:t>
            </a:r>
            <a:r>
              <a:rPr lang="uk-UA" dirty="0"/>
              <a:t>на відміну від прямого, направлений на критику ідей, що висловлюються.</a:t>
            </a:r>
          </a:p>
        </p:txBody>
      </p:sp>
    </p:spTree>
    <p:extLst>
      <p:ext uri="{BB962C8B-B14F-4D97-AF65-F5344CB8AC3E}">
        <p14:creationId xmlns:p14="http://schemas.microsoft.com/office/powerpoint/2010/main" val="6806565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E925FF-BB29-D11D-CC81-EA9B5180420E}"/>
              </a:ext>
            </a:extLst>
          </p:cNvPr>
          <p:cNvSpPr>
            <a:spLocks noGrp="1"/>
          </p:cNvSpPr>
          <p:nvPr>
            <p:ph type="title"/>
          </p:nvPr>
        </p:nvSpPr>
        <p:spPr/>
        <p:txBody>
          <a:bodyPr>
            <a:normAutofit/>
          </a:bodyPr>
          <a:lstStyle/>
          <a:p>
            <a:pPr algn="r"/>
            <a:r>
              <a:rPr lang="uk-UA" sz="3200" b="1" dirty="0"/>
              <a:t>Продовження слайду 24.</a:t>
            </a:r>
            <a:endParaRPr lang="de-DE" sz="3200" b="1" dirty="0"/>
          </a:p>
        </p:txBody>
      </p:sp>
      <p:sp>
        <p:nvSpPr>
          <p:cNvPr id="3" name="Місце для вмісту 2">
            <a:extLst>
              <a:ext uri="{FF2B5EF4-FFF2-40B4-BE49-F238E27FC236}">
                <a16:creationId xmlns:a16="http://schemas.microsoft.com/office/drawing/2014/main" id="{E590EEDC-CB91-2392-05E5-8A05919A275C}"/>
              </a:ext>
            </a:extLst>
          </p:cNvPr>
          <p:cNvSpPr>
            <a:spLocks noGrp="1"/>
          </p:cNvSpPr>
          <p:nvPr>
            <p:ph idx="1"/>
          </p:nvPr>
        </p:nvSpPr>
        <p:spPr>
          <a:xfrm>
            <a:off x="838200" y="1259840"/>
            <a:ext cx="10515600" cy="4917123"/>
          </a:xfrm>
        </p:spPr>
        <p:txBody>
          <a:bodyPr>
            <a:normAutofit lnSpcReduction="10000"/>
          </a:bodyPr>
          <a:lstStyle/>
          <a:p>
            <a:pPr algn="just"/>
            <a:r>
              <a:rPr lang="uk-UA" dirty="0">
                <a:highlight>
                  <a:srgbClr val="FFFF00"/>
                </a:highlight>
              </a:rPr>
              <a:t>Метод конференції ідей </a:t>
            </a:r>
            <a:r>
              <a:rPr lang="uk-UA" dirty="0"/>
              <a:t>відрізняється від методу «мозкового штурму» можливістю доброзичливої критики у формі реплік і коментарів.</a:t>
            </a:r>
          </a:p>
          <a:p>
            <a:pPr algn="just"/>
            <a:r>
              <a:rPr lang="uk-UA" dirty="0">
                <a:highlight>
                  <a:srgbClr val="FFFF00"/>
                </a:highlight>
              </a:rPr>
              <a:t>Метод колективного блокнота </a:t>
            </a:r>
            <a:r>
              <a:rPr lang="uk-UA" dirty="0"/>
              <a:t>поєднує індивідуальне  незалежне висунення ідей кожним членом робочої групи з колективною їх оцінкою. Зокрема, кожний член робочої групи отримує блокнот, в якому в доступній формі викладена суть проблеми, що вирішується.</a:t>
            </a:r>
          </a:p>
          <a:p>
            <a:pPr algn="just"/>
            <a:r>
              <a:rPr lang="uk-UA" dirty="0">
                <a:highlight>
                  <a:srgbClr val="FFFF00"/>
                </a:highlight>
              </a:rPr>
              <a:t>Метод контрольних запитань </a:t>
            </a:r>
            <a:r>
              <a:rPr lang="uk-UA" dirty="0"/>
              <a:t>передбачає підведення до рішення проблеми за допомогою питань, згрупованих у блоки.</a:t>
            </a:r>
          </a:p>
          <a:p>
            <a:pPr algn="just"/>
            <a:r>
              <a:rPr lang="uk-UA" dirty="0">
                <a:highlight>
                  <a:srgbClr val="FFFF00"/>
                </a:highlight>
              </a:rPr>
              <a:t>Метод фокальних об</a:t>
            </a:r>
            <a:r>
              <a:rPr lang="en-US" dirty="0">
                <a:highlight>
                  <a:srgbClr val="FFFF00"/>
                </a:highlight>
              </a:rPr>
              <a:t>’</a:t>
            </a:r>
            <a:r>
              <a:rPr lang="uk-UA" dirty="0" err="1">
                <a:highlight>
                  <a:srgbClr val="FFFF00"/>
                </a:highlight>
              </a:rPr>
              <a:t>єктів</a:t>
            </a:r>
            <a:r>
              <a:rPr lang="uk-UA" dirty="0">
                <a:highlight>
                  <a:srgbClr val="FFFF00"/>
                </a:highlight>
              </a:rPr>
              <a:t> </a:t>
            </a:r>
            <a:r>
              <a:rPr lang="uk-UA" dirty="0"/>
              <a:t>полягає в перенесенні ознак випадково вибраних об</a:t>
            </a:r>
            <a:r>
              <a:rPr lang="en-US" dirty="0"/>
              <a:t>’</a:t>
            </a:r>
            <a:r>
              <a:rPr lang="uk-UA" dirty="0" err="1"/>
              <a:t>єктів</a:t>
            </a:r>
            <a:r>
              <a:rPr lang="uk-UA" dirty="0"/>
              <a:t> на об</a:t>
            </a:r>
            <a:r>
              <a:rPr lang="en-US" dirty="0"/>
              <a:t>’</a:t>
            </a:r>
            <a:r>
              <a:rPr lang="uk-UA" dirty="0" err="1"/>
              <a:t>єкт</a:t>
            </a:r>
            <a:r>
              <a:rPr lang="uk-UA" dirty="0"/>
              <a:t>, що вдосконалюється</a:t>
            </a:r>
            <a:endParaRPr lang="de-DE" dirty="0"/>
          </a:p>
        </p:txBody>
      </p:sp>
    </p:spTree>
    <p:extLst>
      <p:ext uri="{BB962C8B-B14F-4D97-AF65-F5344CB8AC3E}">
        <p14:creationId xmlns:p14="http://schemas.microsoft.com/office/powerpoint/2010/main" val="19083689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5C1B8B-447E-A40A-D55A-0C473737CC3E}"/>
              </a:ext>
            </a:extLst>
          </p:cNvPr>
          <p:cNvSpPr>
            <a:spLocks noGrp="1"/>
          </p:cNvSpPr>
          <p:nvPr>
            <p:ph type="title"/>
          </p:nvPr>
        </p:nvSpPr>
        <p:spPr/>
        <p:txBody>
          <a:bodyPr>
            <a:normAutofit/>
          </a:bodyPr>
          <a:lstStyle/>
          <a:p>
            <a:pPr algn="ctr"/>
            <a:r>
              <a:rPr lang="uk-UA" sz="4000" b="1" dirty="0"/>
              <a:t>Форми реалізації наукової бізнес- ідеї</a:t>
            </a:r>
            <a:endParaRPr lang="de-DE" sz="4000" b="1" dirty="0"/>
          </a:p>
        </p:txBody>
      </p:sp>
      <p:sp>
        <p:nvSpPr>
          <p:cNvPr id="3" name="Місце для вмісту 2">
            <a:extLst>
              <a:ext uri="{FF2B5EF4-FFF2-40B4-BE49-F238E27FC236}">
                <a16:creationId xmlns:a16="http://schemas.microsoft.com/office/drawing/2014/main" id="{9B9E003F-50C4-FF53-6AB7-A6668AF4288B}"/>
              </a:ext>
            </a:extLst>
          </p:cNvPr>
          <p:cNvSpPr>
            <a:spLocks noGrp="1"/>
          </p:cNvSpPr>
          <p:nvPr>
            <p:ph idx="1"/>
          </p:nvPr>
        </p:nvSpPr>
        <p:spPr/>
        <p:txBody>
          <a:bodyPr/>
          <a:lstStyle/>
          <a:p>
            <a:pPr algn="just"/>
            <a:r>
              <a:rPr lang="uk-UA" dirty="0">
                <a:highlight>
                  <a:srgbClr val="FFFF00"/>
                </a:highlight>
              </a:rPr>
              <a:t>Стартап</a:t>
            </a:r>
            <a:r>
              <a:rPr lang="uk-UA" dirty="0"/>
              <a:t> – компанія, що знаходиться в процесі розвитку або дослідження проблеми/ситуації. </a:t>
            </a:r>
            <a:r>
              <a:rPr lang="uk-UA" dirty="0" err="1"/>
              <a:t>Грунтується</a:t>
            </a:r>
            <a:r>
              <a:rPr lang="uk-UA" dirty="0"/>
              <a:t> на інноваційній основі тобто немає аналогів. А отже  </a:t>
            </a:r>
            <a:r>
              <a:rPr lang="uk-UA" dirty="0">
                <a:highlight>
                  <a:srgbClr val="FFFF00"/>
                </a:highlight>
              </a:rPr>
              <a:t>тема дослідження дисертабельна.</a:t>
            </a:r>
          </a:p>
          <a:p>
            <a:pPr algn="just"/>
            <a:r>
              <a:rPr lang="uk-UA" dirty="0">
                <a:highlight>
                  <a:srgbClr val="FFFF00"/>
                </a:highlight>
              </a:rPr>
              <a:t>Інкубатор</a:t>
            </a:r>
            <a:r>
              <a:rPr lang="uk-UA" dirty="0"/>
              <a:t> – ваша ідея обговорюється і може бути реалізована.</a:t>
            </a:r>
            <a:endParaRPr lang="de-DE" dirty="0"/>
          </a:p>
          <a:p>
            <a:pPr marL="0" indent="0" algn="just">
              <a:buNone/>
            </a:pPr>
            <a:r>
              <a:rPr lang="uk-UA" dirty="0"/>
              <a:t>  </a:t>
            </a:r>
            <a:r>
              <a:rPr lang="uk-UA" dirty="0">
                <a:highlight>
                  <a:srgbClr val="FFFF00"/>
                </a:highlight>
              </a:rPr>
              <a:t>Акселератор</a:t>
            </a:r>
            <a:r>
              <a:rPr lang="uk-UA" dirty="0"/>
              <a:t> - перевірка наукової бізнес-ідеї на живучість.</a:t>
            </a:r>
          </a:p>
          <a:p>
            <a:pPr marL="0" indent="0" algn="just">
              <a:buNone/>
            </a:pPr>
            <a:r>
              <a:rPr lang="uk-UA" dirty="0"/>
              <a:t> Але найважливіше щоб ваша ідея була підтримана і реалізована на практиці,  знайшла зацікавлених користувачів. (Тому на підтвердження цінності вашої ідеї, передбачено надати акти/ довідки про впровадження результатів </a:t>
            </a:r>
            <a:r>
              <a:rPr lang="uk-UA"/>
              <a:t>вашого дослідження).</a:t>
            </a:r>
            <a:endParaRPr lang="uk-UA" dirty="0"/>
          </a:p>
        </p:txBody>
      </p:sp>
    </p:spTree>
    <p:extLst>
      <p:ext uri="{BB962C8B-B14F-4D97-AF65-F5344CB8AC3E}">
        <p14:creationId xmlns:p14="http://schemas.microsoft.com/office/powerpoint/2010/main" val="1469395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E698C3-95A1-AB39-B927-367842D1C440}"/>
              </a:ext>
            </a:extLst>
          </p:cNvPr>
          <p:cNvSpPr>
            <a:spLocks noGrp="1"/>
          </p:cNvSpPr>
          <p:nvPr>
            <p:ph type="title"/>
          </p:nvPr>
        </p:nvSpPr>
        <p:spPr>
          <a:xfrm>
            <a:off x="838200" y="365125"/>
            <a:ext cx="10515600" cy="1082675"/>
          </a:xfrm>
        </p:spPr>
        <p:txBody>
          <a:bodyPr/>
          <a:lstStyle/>
          <a:p>
            <a:pPr algn="ctr"/>
            <a:r>
              <a:rPr lang="uk-UA" b="1" dirty="0"/>
              <a:t>ЗМІСТ І ВЕЛИЧИНА ВВП</a:t>
            </a:r>
            <a:endParaRPr lang="de-DE" b="1" dirty="0"/>
          </a:p>
        </p:txBody>
      </p:sp>
      <p:sp>
        <p:nvSpPr>
          <p:cNvPr id="3" name="Місце для вмісту 2">
            <a:extLst>
              <a:ext uri="{FF2B5EF4-FFF2-40B4-BE49-F238E27FC236}">
                <a16:creationId xmlns:a16="http://schemas.microsoft.com/office/drawing/2014/main" id="{1F27F43A-D1CE-7A45-76E6-2ABC9812659B}"/>
              </a:ext>
            </a:extLst>
          </p:cNvPr>
          <p:cNvSpPr>
            <a:spLocks noGrp="1"/>
          </p:cNvSpPr>
          <p:nvPr>
            <p:ph idx="1"/>
          </p:nvPr>
        </p:nvSpPr>
        <p:spPr>
          <a:xfrm>
            <a:off x="838200" y="1447800"/>
            <a:ext cx="10515600" cy="4729163"/>
          </a:xfrm>
        </p:spPr>
        <p:txBody>
          <a:bodyPr/>
          <a:lstStyle/>
          <a:p>
            <a:pPr algn="just"/>
            <a:r>
              <a:rPr lang="uk-UA" b="1" dirty="0">
                <a:highlight>
                  <a:srgbClr val="FFFF00"/>
                </a:highlight>
              </a:rPr>
              <a:t>Валовий внутрішній продукт </a:t>
            </a:r>
            <a:r>
              <a:rPr lang="en-US" b="1" dirty="0">
                <a:highlight>
                  <a:srgbClr val="FFFF00"/>
                </a:highlight>
              </a:rPr>
              <a:t>- </a:t>
            </a:r>
            <a:r>
              <a:rPr lang="uk-UA" b="1" dirty="0">
                <a:highlight>
                  <a:srgbClr val="FFFF00"/>
                </a:highlight>
              </a:rPr>
              <a:t>ВВП, </a:t>
            </a:r>
            <a:r>
              <a:rPr lang="en-US" b="1" dirty="0">
                <a:highlight>
                  <a:srgbClr val="FFFF00"/>
                </a:highlight>
              </a:rPr>
              <a:t>(</a:t>
            </a:r>
            <a:r>
              <a:rPr lang="uk-UA" b="1" dirty="0" err="1"/>
              <a:t>англ</a:t>
            </a:r>
            <a:r>
              <a:rPr lang="uk-UA" b="1" dirty="0"/>
              <a:t>. </a:t>
            </a:r>
            <a:r>
              <a:rPr lang="en-US" b="1" dirty="0"/>
              <a:t>Gross Domestic Product – GDP) – </a:t>
            </a:r>
            <a:r>
              <a:rPr lang="uk-UA" b="1" dirty="0"/>
              <a:t>макроекономічний показник, що показує ринкову вартість усіх кінцевих товарів та послуг, вироблених за рік у всіх галузях економіки на території держави для споживання, експорту та накопичення, незалежно від національної приналежності використовуваних чинників виробництва.</a:t>
            </a:r>
          </a:p>
          <a:p>
            <a:pPr algn="just"/>
            <a:r>
              <a:rPr lang="uk-UA" b="1" dirty="0"/>
              <a:t>Величина (2022р., </a:t>
            </a:r>
            <a:r>
              <a:rPr lang="en-US" b="1" dirty="0"/>
              <a:t>$</a:t>
            </a:r>
            <a:r>
              <a:rPr lang="uk-UA" b="1" dirty="0"/>
              <a:t>): Люксембург – 142214; Сінгапур – 127565; Ірландія – 126905; Норвегія – 114899; Катар – 114648;  ОАЕ-87729; США – 76399; Данія – 70205; Нідерланди – 69577; Тайвань – 69151; Росія – 36485; Китай – 21476; Молдова – 15238; Індія – 8379; </a:t>
            </a:r>
            <a:r>
              <a:rPr lang="uk-UA" b="1" dirty="0">
                <a:highlight>
                  <a:srgbClr val="FFFF00"/>
                </a:highlight>
              </a:rPr>
              <a:t>Україна - 3900,5 </a:t>
            </a:r>
            <a:r>
              <a:rPr lang="uk-UA" b="1" dirty="0"/>
              <a:t>(4826,6 –Україна, 2021р., 5181,4 – 2023р. )</a:t>
            </a:r>
            <a:endParaRPr lang="de-DE" b="1" dirty="0"/>
          </a:p>
        </p:txBody>
      </p:sp>
    </p:spTree>
    <p:extLst>
      <p:ext uri="{BB962C8B-B14F-4D97-AF65-F5344CB8AC3E}">
        <p14:creationId xmlns:p14="http://schemas.microsoft.com/office/powerpoint/2010/main" val="2782096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53BD0E-5175-83E0-F8B8-4C026E034FA9}"/>
              </a:ext>
            </a:extLst>
          </p:cNvPr>
          <p:cNvSpPr>
            <a:spLocks noGrp="1"/>
          </p:cNvSpPr>
          <p:nvPr>
            <p:ph type="title"/>
          </p:nvPr>
        </p:nvSpPr>
        <p:spPr>
          <a:xfrm>
            <a:off x="838200" y="119744"/>
            <a:ext cx="10515600" cy="925286"/>
          </a:xfrm>
        </p:spPr>
        <p:txBody>
          <a:bodyPr/>
          <a:lstStyle/>
          <a:p>
            <a:pPr algn="ctr"/>
            <a:r>
              <a:rPr lang="uk-UA" b="1" dirty="0"/>
              <a:t>ОСНОВНІ СТРАТЕГІЧНІ ЦІЛІ</a:t>
            </a:r>
            <a:endParaRPr lang="de-DE" b="1" dirty="0"/>
          </a:p>
        </p:txBody>
      </p:sp>
      <p:sp>
        <p:nvSpPr>
          <p:cNvPr id="3" name="Місце для вмісту 2">
            <a:extLst>
              <a:ext uri="{FF2B5EF4-FFF2-40B4-BE49-F238E27FC236}">
                <a16:creationId xmlns:a16="http://schemas.microsoft.com/office/drawing/2014/main" id="{DCACC9F6-2D1D-0F73-B7C7-6794933314C2}"/>
              </a:ext>
            </a:extLst>
          </p:cNvPr>
          <p:cNvSpPr>
            <a:spLocks noGrp="1"/>
          </p:cNvSpPr>
          <p:nvPr>
            <p:ph idx="1"/>
          </p:nvPr>
        </p:nvSpPr>
        <p:spPr>
          <a:xfrm>
            <a:off x="838200" y="1360715"/>
            <a:ext cx="10515600" cy="5050972"/>
          </a:xfrm>
        </p:spPr>
        <p:txBody>
          <a:bodyPr>
            <a:normAutofit/>
          </a:bodyPr>
          <a:lstStyle/>
          <a:p>
            <a:pPr algn="just"/>
            <a:r>
              <a:rPr lang="uk-UA" sz="2400" b="1" dirty="0"/>
              <a:t>1. Дослідницька інфраструктура України системно розвивається, ефективно використовується та є елементом європейського дослідного простору.</a:t>
            </a:r>
          </a:p>
          <a:p>
            <a:pPr algn="just"/>
            <a:r>
              <a:rPr lang="uk-UA" sz="2400" b="1" dirty="0"/>
              <a:t>2. Дослідження і розробки максимально спрямовані на </a:t>
            </a:r>
            <a:r>
              <a:rPr lang="uk-UA" sz="2400" b="1" dirty="0" err="1"/>
              <a:t>розв</a:t>
            </a:r>
            <a:r>
              <a:rPr lang="en-US" sz="2400" b="1" dirty="0"/>
              <a:t>’</a:t>
            </a:r>
            <a:r>
              <a:rPr lang="uk-UA" sz="2400" b="1" dirty="0" err="1"/>
              <a:t>язання</a:t>
            </a:r>
            <a:r>
              <a:rPr lang="uk-UA" sz="2400" b="1" dirty="0"/>
              <a:t> наукових проблем світового рівня та конкретних наукоємних завдань оборони, безпеки, економіки та суспільства.</a:t>
            </a:r>
          </a:p>
          <a:p>
            <a:pPr algn="just"/>
            <a:r>
              <a:rPr lang="uk-UA" sz="2400" b="1" dirty="0"/>
              <a:t>3. Кадровий науковий потенціал є спроможним, здійснює проведення якісних досліджень високого рівня і забезпечує створення </a:t>
            </a:r>
            <a:r>
              <a:rPr lang="uk-UA" sz="2400" b="1" dirty="0" err="1"/>
              <a:t>конкурентноспроможних</a:t>
            </a:r>
            <a:r>
              <a:rPr lang="uk-UA" sz="2400" b="1" dirty="0"/>
              <a:t> наукових розробок.</a:t>
            </a:r>
          </a:p>
          <a:p>
            <a:pPr algn="just"/>
            <a:r>
              <a:rPr lang="uk-UA" sz="2400" b="1" dirty="0"/>
              <a:t>4. Система фінансування наукової галузі є багатоканальною та ефективною, сприяє забезпеченню якості досліджень на різних рівнях.</a:t>
            </a:r>
          </a:p>
          <a:p>
            <a:pPr algn="just"/>
            <a:r>
              <a:rPr lang="uk-UA" sz="2400" b="1" dirty="0"/>
              <a:t>5. Національна система збору та оброблення даних у сфері науки та інновацій є ефективною аналітичною складовою для формування державної політики</a:t>
            </a:r>
            <a:endParaRPr lang="de-DE" sz="2400" b="1" dirty="0"/>
          </a:p>
        </p:txBody>
      </p:sp>
    </p:spTree>
    <p:extLst>
      <p:ext uri="{BB962C8B-B14F-4D97-AF65-F5344CB8AC3E}">
        <p14:creationId xmlns:p14="http://schemas.microsoft.com/office/powerpoint/2010/main" val="4031215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1" algn="ctr" rtl="0">
              <a:lnSpc>
                <a:spcPct val="90000"/>
              </a:lnSpc>
              <a:spcBef>
                <a:spcPct val="0"/>
              </a:spcBef>
            </a:pPr>
            <a:r>
              <a:rPr lang="uk-UA" sz="3600" b="1" dirty="0"/>
              <a:t>1.1. Економічна сутність і архітектура наукового бізнес-</a:t>
            </a:r>
            <a:r>
              <a:rPr lang="uk-UA" sz="3600" b="1" dirty="0" err="1"/>
              <a:t>проєкту</a:t>
            </a:r>
            <a:br>
              <a:rPr lang="uk-UA" sz="1800" dirty="0"/>
            </a:br>
            <a:endParaRPr lang="uk-UA" dirty="0"/>
          </a:p>
        </p:txBody>
      </p:sp>
      <p:sp>
        <p:nvSpPr>
          <p:cNvPr id="3" name="Місце для вмісту 2"/>
          <p:cNvSpPr>
            <a:spLocks noGrp="1"/>
          </p:cNvSpPr>
          <p:nvPr>
            <p:ph idx="1"/>
          </p:nvPr>
        </p:nvSpPr>
        <p:spPr/>
        <p:txBody>
          <a:bodyPr>
            <a:normAutofit lnSpcReduction="10000"/>
          </a:bodyPr>
          <a:lstStyle/>
          <a:p>
            <a:pPr algn="just"/>
            <a:r>
              <a:rPr lang="uk-UA" sz="4000" b="1" dirty="0">
                <a:solidFill>
                  <a:srgbClr val="FF0000"/>
                </a:solidFill>
              </a:rPr>
              <a:t>Науковий бізнес-</a:t>
            </a:r>
            <a:r>
              <a:rPr lang="uk-UA" sz="4000" b="1" dirty="0" err="1">
                <a:solidFill>
                  <a:srgbClr val="FF0000"/>
                </a:solidFill>
              </a:rPr>
              <a:t>проєкт</a:t>
            </a:r>
            <a:r>
              <a:rPr lang="uk-UA" sz="4000" b="1" dirty="0"/>
              <a:t> – це науково </a:t>
            </a:r>
            <a:r>
              <a:rPr lang="uk-UA" sz="4000" b="1" dirty="0" err="1"/>
              <a:t>обгрунтована</a:t>
            </a:r>
            <a:r>
              <a:rPr lang="uk-UA" sz="4000" b="1" dirty="0"/>
              <a:t> система взаємопов’язаних у часі й просторі та узгоджених з реальними  ресурсами, умовами та соціально-екологічними заходами і діями, спрямованими на розвиток ефективного бізнесу, підпорядкованого найповнішому задоволенню запитів споживачів.</a:t>
            </a:r>
          </a:p>
          <a:p>
            <a:endParaRPr lang="uk-UA" dirty="0"/>
          </a:p>
        </p:txBody>
      </p:sp>
    </p:spTree>
    <p:extLst>
      <p:ext uri="{BB962C8B-B14F-4D97-AF65-F5344CB8AC3E}">
        <p14:creationId xmlns:p14="http://schemas.microsoft.com/office/powerpoint/2010/main" val="2131729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4800" b="1" dirty="0"/>
              <a:t>Основні задачі наукового бізнес-</a:t>
            </a:r>
            <a:r>
              <a:rPr lang="uk-UA" sz="4800" b="1" dirty="0" err="1"/>
              <a:t>проєкту</a:t>
            </a:r>
            <a:endParaRPr lang="uk-UA" sz="4800" b="1" dirty="0"/>
          </a:p>
        </p:txBody>
      </p:sp>
      <p:sp>
        <p:nvSpPr>
          <p:cNvPr id="3" name="Місце для вмісту 2"/>
          <p:cNvSpPr>
            <a:spLocks noGrp="1"/>
          </p:cNvSpPr>
          <p:nvPr>
            <p:ph idx="1"/>
          </p:nvPr>
        </p:nvSpPr>
        <p:spPr/>
        <p:txBody>
          <a:bodyPr/>
          <a:lstStyle/>
          <a:p>
            <a:pPr marL="0" indent="0">
              <a:buNone/>
            </a:pPr>
            <a:endParaRPr lang="uk-UA" dirty="0"/>
          </a:p>
          <a:p>
            <a:pPr lvl="0"/>
            <a:r>
              <a:rPr lang="uk-UA" sz="3600" b="1" dirty="0"/>
              <a:t>Науково довести, що визначений ним продукт чи послуга будуть користуватися </a:t>
            </a:r>
            <a:r>
              <a:rPr lang="en-US" sz="3600" b="1" dirty="0"/>
              <a:t>c</a:t>
            </a:r>
            <a:r>
              <a:rPr lang="uk-UA" sz="3600" b="1" dirty="0" err="1"/>
              <a:t>табільним</a:t>
            </a:r>
            <a:r>
              <a:rPr lang="uk-UA" sz="3600" b="1" dirty="0"/>
              <a:t> попитом серед певної категорії споживачів/сегменті ринку;</a:t>
            </a:r>
          </a:p>
          <a:p>
            <a:pPr lvl="0"/>
            <a:r>
              <a:rPr lang="uk-UA" sz="3600" b="1" dirty="0"/>
              <a:t>Встановити обсяг і напрями збуту продукту;</a:t>
            </a:r>
          </a:p>
          <a:p>
            <a:r>
              <a:rPr lang="uk-UA" sz="3600" b="1" dirty="0"/>
              <a:t>Визначити показники прибутку, рентабельності та інші нормативні показники майбутнього </a:t>
            </a:r>
            <a:r>
              <a:rPr lang="uk-UA" sz="3600" b="1" dirty="0" err="1"/>
              <a:t>проєкту</a:t>
            </a:r>
            <a:r>
              <a:rPr lang="uk-UA" sz="3600" b="1" dirty="0"/>
              <a:t>, які будуть визначальними для його фінансування.</a:t>
            </a:r>
          </a:p>
        </p:txBody>
      </p:sp>
    </p:spTree>
    <p:extLst>
      <p:ext uri="{BB962C8B-B14F-4D97-AF65-F5344CB8AC3E}">
        <p14:creationId xmlns:p14="http://schemas.microsoft.com/office/powerpoint/2010/main" val="2948607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62635"/>
          </a:xfrm>
        </p:spPr>
        <p:txBody>
          <a:bodyPr/>
          <a:lstStyle/>
          <a:p>
            <a:pPr algn="ctr"/>
            <a:r>
              <a:rPr lang="uk-UA" b="1" dirty="0"/>
              <a:t>Класифікація </a:t>
            </a:r>
            <a:r>
              <a:rPr lang="uk-UA" b="1" dirty="0" err="1"/>
              <a:t>проєктів</a:t>
            </a:r>
            <a:endParaRPr lang="uk-UA" b="1" dirty="0"/>
          </a:p>
        </p:txBody>
      </p:sp>
      <p:sp>
        <p:nvSpPr>
          <p:cNvPr id="3" name="Місце для вмісту 2"/>
          <p:cNvSpPr>
            <a:spLocks noGrp="1"/>
          </p:cNvSpPr>
          <p:nvPr>
            <p:ph idx="1"/>
          </p:nvPr>
        </p:nvSpPr>
        <p:spPr>
          <a:xfrm>
            <a:off x="838200" y="1300480"/>
            <a:ext cx="10515600" cy="5139509"/>
          </a:xfrm>
        </p:spPr>
        <p:txBody>
          <a:bodyPr>
            <a:noAutofit/>
          </a:bodyPr>
          <a:lstStyle/>
          <a:p>
            <a:pPr lvl="0" algn="just"/>
            <a:r>
              <a:rPr lang="uk-UA" sz="2000" b="1" i="1" dirty="0">
                <a:solidFill>
                  <a:srgbClr val="FF0000"/>
                </a:solidFill>
              </a:rPr>
              <a:t>за типами</a:t>
            </a:r>
            <a:r>
              <a:rPr lang="uk-UA" sz="2000" dirty="0">
                <a:solidFill>
                  <a:srgbClr val="FF0000"/>
                </a:solidFill>
              </a:rPr>
              <a:t> </a:t>
            </a:r>
            <a:r>
              <a:rPr lang="uk-UA" sz="2000" dirty="0"/>
              <a:t>– </a:t>
            </a:r>
            <a:r>
              <a:rPr lang="uk-UA" sz="2000" b="1" dirty="0"/>
              <a:t>основними видами діяльності, в рамках яких здійснюється реалізація </a:t>
            </a:r>
            <a:r>
              <a:rPr lang="uk-UA" sz="2000" b="1" dirty="0" err="1"/>
              <a:t>проєкта</a:t>
            </a:r>
            <a:r>
              <a:rPr lang="uk-UA" sz="2000" b="1" dirty="0"/>
              <a:t>: виробничі, </a:t>
            </a:r>
            <a:r>
              <a:rPr lang="uk-UA" sz="2000" b="1" dirty="0">
                <a:highlight>
                  <a:srgbClr val="FFFF00"/>
                </a:highlight>
              </a:rPr>
              <a:t>науково-дослідні</a:t>
            </a:r>
            <a:r>
              <a:rPr lang="uk-UA" sz="2000" b="1" dirty="0"/>
              <a:t>, організаційні, соціальні, екологічні, бізнесові;</a:t>
            </a:r>
          </a:p>
          <a:p>
            <a:pPr lvl="0" algn="just"/>
            <a:r>
              <a:rPr lang="uk-UA" sz="2000" b="1" i="1" dirty="0">
                <a:solidFill>
                  <a:srgbClr val="FF0000"/>
                </a:solidFill>
              </a:rPr>
              <a:t>за класами</a:t>
            </a:r>
            <a:r>
              <a:rPr lang="uk-UA" sz="2000" b="1" dirty="0"/>
              <a:t>. В це поняття входить склад і структура </a:t>
            </a:r>
            <a:r>
              <a:rPr lang="uk-UA" sz="2000" b="1" dirty="0" err="1"/>
              <a:t>проєкта</a:t>
            </a:r>
            <a:r>
              <a:rPr lang="uk-UA" sz="2000" b="1" dirty="0"/>
              <a:t> тобто його архітектура, а також предметна частина. Наприклад, це може бути </a:t>
            </a:r>
            <a:r>
              <a:rPr lang="uk-UA" sz="2000" b="1" dirty="0" err="1"/>
              <a:t>монопроєкт</a:t>
            </a:r>
            <a:r>
              <a:rPr lang="uk-UA" sz="2000" b="1" dirty="0"/>
              <a:t>, який являє собою окремий </a:t>
            </a:r>
            <a:r>
              <a:rPr lang="uk-UA" sz="2000" b="1" dirty="0" err="1"/>
              <a:t>проєкт</a:t>
            </a:r>
            <a:r>
              <a:rPr lang="uk-UA" sz="2000" b="1" dirty="0"/>
              <a:t> різних типів і </a:t>
            </a:r>
            <a:r>
              <a:rPr lang="uk-UA" sz="2000" b="1" dirty="0" err="1"/>
              <a:t>маштабів</a:t>
            </a:r>
            <a:r>
              <a:rPr lang="uk-UA" sz="2000" b="1" dirty="0"/>
              <a:t>; </a:t>
            </a:r>
            <a:r>
              <a:rPr lang="uk-UA" sz="2000" b="1" dirty="0" err="1"/>
              <a:t>мультипроєкт</a:t>
            </a:r>
            <a:r>
              <a:rPr lang="uk-UA" sz="2000" b="1" dirty="0"/>
              <a:t> – комплексний </a:t>
            </a:r>
            <a:r>
              <a:rPr lang="uk-UA" sz="2000" b="1" dirty="0" err="1"/>
              <a:t>проєкт</a:t>
            </a:r>
            <a:r>
              <a:rPr lang="uk-UA" sz="2000" b="1" dirty="0"/>
              <a:t>, який складається  із окремих </a:t>
            </a:r>
            <a:r>
              <a:rPr lang="uk-UA" sz="2000" b="1" dirty="0" err="1"/>
              <a:t>т.з</a:t>
            </a:r>
            <a:r>
              <a:rPr lang="uk-UA" sz="2000" b="1" dirty="0"/>
              <a:t>. </a:t>
            </a:r>
            <a:r>
              <a:rPr lang="uk-UA" sz="2000" b="1" dirty="0" err="1"/>
              <a:t>монопроєктів</a:t>
            </a:r>
            <a:r>
              <a:rPr lang="uk-UA" sz="2000" b="1" dirty="0"/>
              <a:t>; </a:t>
            </a:r>
            <a:r>
              <a:rPr lang="uk-UA" sz="2000" b="1" dirty="0" err="1"/>
              <a:t>мегапроєкт</a:t>
            </a:r>
            <a:r>
              <a:rPr lang="uk-UA" sz="2000" b="1" dirty="0"/>
              <a:t> – суть такого </a:t>
            </a:r>
            <a:r>
              <a:rPr lang="uk-UA" sz="2000" b="1" dirty="0" err="1"/>
              <a:t>проєкту</a:t>
            </a:r>
            <a:r>
              <a:rPr lang="uk-UA" sz="2000" b="1" dirty="0"/>
              <a:t> це цілий план розвитку регіону чи інших подібних утворень;</a:t>
            </a:r>
          </a:p>
          <a:p>
            <a:pPr lvl="0" algn="just"/>
            <a:r>
              <a:rPr lang="uk-UA" sz="2000" b="1" i="1" dirty="0">
                <a:solidFill>
                  <a:srgbClr val="FF0000"/>
                </a:solidFill>
              </a:rPr>
              <a:t>за </a:t>
            </a:r>
            <a:r>
              <a:rPr lang="uk-UA" sz="2000" b="1" i="1" dirty="0" err="1">
                <a:solidFill>
                  <a:srgbClr val="FF0000"/>
                </a:solidFill>
              </a:rPr>
              <a:t>маштабом</a:t>
            </a:r>
            <a:r>
              <a:rPr lang="uk-UA" sz="2000" b="1" i="1" dirty="0">
                <a:solidFill>
                  <a:srgbClr val="FF0000"/>
                </a:solidFill>
              </a:rPr>
              <a:t> </a:t>
            </a:r>
            <a:r>
              <a:rPr lang="uk-UA" sz="2000" b="1" dirty="0"/>
              <a:t>– залежить від кількості учасників, які приймають участь у </a:t>
            </a:r>
            <a:r>
              <a:rPr lang="uk-UA" sz="2000" b="1" dirty="0" err="1"/>
              <a:t>проєкті</a:t>
            </a:r>
            <a:r>
              <a:rPr lang="uk-UA" sz="2000" b="1" dirty="0"/>
              <a:t>, а також від ступеня впливу на навколишнє середовище;</a:t>
            </a:r>
          </a:p>
          <a:p>
            <a:pPr lvl="0" algn="just"/>
            <a:r>
              <a:rPr lang="uk-UA" sz="2000" b="1" i="1" dirty="0">
                <a:solidFill>
                  <a:srgbClr val="FF0000"/>
                </a:solidFill>
              </a:rPr>
              <a:t>за тривалістю </a:t>
            </a:r>
            <a:r>
              <a:rPr lang="uk-UA" sz="2000" b="1" dirty="0"/>
              <a:t>– довгострокові, середньострокові і короткострокові;</a:t>
            </a:r>
          </a:p>
          <a:p>
            <a:pPr lvl="0" algn="just"/>
            <a:r>
              <a:rPr lang="uk-UA" sz="2000" b="1" i="1" dirty="0">
                <a:solidFill>
                  <a:srgbClr val="FF0000"/>
                </a:solidFill>
              </a:rPr>
              <a:t>за складністю </a:t>
            </a:r>
            <a:r>
              <a:rPr lang="uk-UA" sz="2000" b="1" dirty="0"/>
              <a:t>– визначається ступенем складності </a:t>
            </a:r>
            <a:r>
              <a:rPr lang="uk-UA" sz="2000" b="1" dirty="0" err="1"/>
              <a:t>проєкту</a:t>
            </a:r>
            <a:r>
              <a:rPr lang="uk-UA" sz="2000" b="1" dirty="0"/>
              <a:t> з фінансової точки зору, а також із технічного боку;</a:t>
            </a:r>
          </a:p>
          <a:p>
            <a:pPr lvl="0" algn="just"/>
            <a:r>
              <a:rPr lang="uk-UA" sz="2000" b="1" i="1" dirty="0">
                <a:solidFill>
                  <a:srgbClr val="FF0000"/>
                </a:solidFill>
              </a:rPr>
              <a:t>за видом </a:t>
            </a:r>
            <a:r>
              <a:rPr lang="uk-UA" sz="2000" b="1" dirty="0"/>
              <a:t>– залежить від предметної області </a:t>
            </a:r>
            <a:r>
              <a:rPr lang="uk-UA" sz="2000" b="1" dirty="0" err="1"/>
              <a:t>проєкту</a:t>
            </a:r>
            <a:r>
              <a:rPr lang="uk-UA" sz="2000" b="1" dirty="0"/>
              <a:t>, а також інших показників, які відіграють важливу роль, наприклад, організаційні та управлінські  </a:t>
            </a:r>
            <a:r>
              <a:rPr lang="uk-UA" sz="2000" b="1" dirty="0" err="1"/>
              <a:t>проєкти</a:t>
            </a:r>
            <a:r>
              <a:rPr lang="uk-UA" sz="2000" b="1" dirty="0"/>
              <a:t>, які є особливо актуальними за трансформації/відновлення економіки.</a:t>
            </a:r>
          </a:p>
        </p:txBody>
      </p:sp>
    </p:spTree>
    <p:extLst>
      <p:ext uri="{BB962C8B-B14F-4D97-AF65-F5344CB8AC3E}">
        <p14:creationId xmlns:p14="http://schemas.microsoft.com/office/powerpoint/2010/main" val="2928117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43431"/>
            <a:ext cx="10515600" cy="875211"/>
          </a:xfrm>
        </p:spPr>
        <p:txBody>
          <a:bodyPr>
            <a:noAutofit/>
          </a:bodyPr>
          <a:lstStyle/>
          <a:p>
            <a:pPr lvl="0" algn="ctr"/>
            <a:r>
              <a:rPr lang="uk-UA" sz="5400" b="1" dirty="0"/>
              <a:t>Функції наукового бізнес-</a:t>
            </a:r>
            <a:r>
              <a:rPr lang="uk-UA" sz="5400" b="1" dirty="0" err="1"/>
              <a:t>проєкту</a:t>
            </a:r>
            <a:br>
              <a:rPr lang="uk-UA" sz="5400" b="1" dirty="0"/>
            </a:br>
            <a:endParaRPr lang="uk-UA" sz="5400" b="1" dirty="0"/>
          </a:p>
        </p:txBody>
      </p:sp>
      <p:sp>
        <p:nvSpPr>
          <p:cNvPr id="3" name="Місце для вмісту 2"/>
          <p:cNvSpPr>
            <a:spLocks noGrp="1"/>
          </p:cNvSpPr>
          <p:nvPr>
            <p:ph idx="1"/>
          </p:nvPr>
        </p:nvSpPr>
        <p:spPr>
          <a:xfrm>
            <a:off x="838200" y="690880"/>
            <a:ext cx="10515600" cy="5486083"/>
          </a:xfrm>
        </p:spPr>
        <p:txBody>
          <a:bodyPr>
            <a:noAutofit/>
          </a:bodyPr>
          <a:lstStyle/>
          <a:p>
            <a:pPr lvl="0" algn="just"/>
            <a:r>
              <a:rPr lang="uk-UA" sz="4000" b="1" dirty="0"/>
              <a:t>Аналітична оцінка результатів діяльності підприємства/функціонування бізнесу за певний період;</a:t>
            </a:r>
          </a:p>
          <a:p>
            <a:pPr lvl="0" algn="just"/>
            <a:r>
              <a:rPr lang="uk-UA" sz="4000" b="1" dirty="0"/>
              <a:t>Альтернативна концепція для розвитку бізнесу;</a:t>
            </a:r>
          </a:p>
          <a:p>
            <a:pPr lvl="0" algn="just"/>
            <a:r>
              <a:rPr lang="uk-UA" sz="4000" b="1" dirty="0"/>
              <a:t>Залучення нових інвестицій;</a:t>
            </a:r>
          </a:p>
          <a:p>
            <a:pPr lvl="0" algn="just"/>
            <a:r>
              <a:rPr lang="uk-UA" sz="4000" b="1" dirty="0" err="1"/>
              <a:t>Корегуваннястратегії</a:t>
            </a:r>
            <a:r>
              <a:rPr lang="uk-UA" sz="4000" b="1" dirty="0"/>
              <a:t> розвитку підприємства; </a:t>
            </a:r>
          </a:p>
          <a:p>
            <a:pPr lvl="0" algn="just"/>
            <a:r>
              <a:rPr lang="uk-UA" sz="4000" b="1" dirty="0"/>
              <a:t>Інструмент для планування.</a:t>
            </a:r>
          </a:p>
          <a:p>
            <a:endParaRPr lang="uk-UA" sz="4000" b="1" dirty="0"/>
          </a:p>
        </p:txBody>
      </p:sp>
    </p:spTree>
    <p:extLst>
      <p:ext uri="{BB962C8B-B14F-4D97-AF65-F5344CB8AC3E}">
        <p14:creationId xmlns:p14="http://schemas.microsoft.com/office/powerpoint/2010/main" val="2107802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algn="just"/>
            <a:r>
              <a:rPr lang="uk-UA" b="1" dirty="0"/>
              <a:t>МЕТА ПРОЄКТУ;</a:t>
            </a:r>
          </a:p>
          <a:p>
            <a:pPr algn="just"/>
            <a:r>
              <a:rPr lang="uk-UA" b="1" dirty="0"/>
              <a:t>КОМПАНІЯ, ЯКА ЗАЙМАЄТЬСЯ РЕАЛІЗАЦІЄЮ ПРОЄКТУ;</a:t>
            </a:r>
          </a:p>
          <a:p>
            <a:pPr algn="just"/>
            <a:r>
              <a:rPr lang="uk-UA" b="1" dirty="0"/>
              <a:t>САМІ ПРИВАБЛИВІ ПОЗИЦІЇ ПРОЄКТУ; (наукова новизна)</a:t>
            </a:r>
          </a:p>
          <a:p>
            <a:pPr algn="just"/>
            <a:r>
              <a:rPr lang="uk-UA" b="1" dirty="0"/>
              <a:t>ПОТРЕБА В ІНВЕСТИЦІЯХ, СУМА ВКЛАДЕНЬ;</a:t>
            </a:r>
          </a:p>
          <a:p>
            <a:pPr algn="just"/>
            <a:r>
              <a:rPr lang="uk-UA" b="1" dirty="0"/>
              <a:t>КОРОТКИЙ ОПИС РОЗРАХУНКУ ФІНАНСОВИХ ПОКАЗНИКІВ, ЯКІ ХАРАКТЕРИЗУЮТЬ ЕФЕКТИВНІСТЬ ПРОЄКТУ;</a:t>
            </a:r>
          </a:p>
          <a:p>
            <a:pPr algn="just"/>
            <a:r>
              <a:rPr lang="uk-UA" b="1" dirty="0"/>
              <a:t>АЛГОРИТМ ПОВЕРНЕННЯ ПОЗИЧЕНИХ КОШТІВ;</a:t>
            </a:r>
          </a:p>
          <a:p>
            <a:pPr algn="just"/>
            <a:r>
              <a:rPr lang="uk-UA" b="1" dirty="0"/>
              <a:t>ТЕРМІНИ ПОВЕРНЕННЯ ПОЗИЧЕНИХ КОШТІВ, А ТАКОЖ ФАКТИ ПІДТВЕРЖЕННЯ НАДІЙНОСТІ ПІДПРИЄМСТВА, В Т.Ч. ГАРАНТІЇ</a:t>
            </a:r>
          </a:p>
          <a:p>
            <a:endParaRPr lang="uk-UA" b="1" dirty="0"/>
          </a:p>
        </p:txBody>
      </p:sp>
      <p:sp>
        <p:nvSpPr>
          <p:cNvPr id="4" name="Rectangle 2"/>
          <p:cNvSpPr>
            <a:spLocks noChangeArrowheads="1"/>
          </p:cNvSpPr>
          <p:nvPr/>
        </p:nvSpPr>
        <p:spPr bwMode="auto">
          <a:xfrm>
            <a:off x="0" y="-63788"/>
            <a:ext cx="23275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pPr>
            <a:r>
              <a:rPr kumimoji="0" lang="uk-UA" altLang="uk-UA"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uk-UA" altLang="uk-UA"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6" name="Rectangle 4"/>
          <p:cNvSpPr>
            <a:spLocks noChangeArrowheads="1"/>
          </p:cNvSpPr>
          <p:nvPr/>
        </p:nvSpPr>
        <p:spPr bwMode="auto">
          <a:xfrm>
            <a:off x="6495574" y="303311"/>
            <a:ext cx="22955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7" name="Заголовок 6"/>
          <p:cNvSpPr>
            <a:spLocks noGrp="1"/>
          </p:cNvSpPr>
          <p:nvPr>
            <p:ph type="title"/>
          </p:nvPr>
        </p:nvSpPr>
        <p:spPr>
          <a:xfrm>
            <a:off x="838200" y="695727"/>
            <a:ext cx="10515600" cy="741187"/>
          </a:xfrm>
        </p:spPr>
        <p:txBody>
          <a:bodyPr/>
          <a:lstStyle/>
          <a:p>
            <a:pPr algn="ctr"/>
            <a:r>
              <a:rPr lang="uk-UA" b="1" dirty="0"/>
              <a:t>РЕЗЮМЕ НАУКОВОГО БІЗНЕС-ПРОЄКТУ</a:t>
            </a:r>
          </a:p>
        </p:txBody>
      </p:sp>
    </p:spTree>
    <p:extLst>
      <p:ext uri="{BB962C8B-B14F-4D97-AF65-F5344CB8AC3E}">
        <p14:creationId xmlns:p14="http://schemas.microsoft.com/office/powerpoint/2010/main" val="105688938"/>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2622</Words>
  <Application>Microsoft Office PowerPoint</Application>
  <PresentationFormat>Широкий екран</PresentationFormat>
  <Paragraphs>122</Paragraphs>
  <Slides>26</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26</vt:i4>
      </vt:variant>
    </vt:vector>
  </HeadingPairs>
  <TitlesOfParts>
    <vt:vector size="30" baseType="lpstr">
      <vt:lpstr>Arial</vt:lpstr>
      <vt:lpstr>Calibri</vt:lpstr>
      <vt:lpstr>Calibri Light</vt:lpstr>
      <vt:lpstr>Тема Office</vt:lpstr>
      <vt:lpstr>Тема 1. Бізнес як науковий проєкт, соціально-економічна система і об’єкт моделювання (4 год.) </vt:lpstr>
      <vt:lpstr>Стратегія наукових досліджень</vt:lpstr>
      <vt:lpstr>ЗМІСТ І ВЕЛИЧИНА ВВП</vt:lpstr>
      <vt:lpstr>ОСНОВНІ СТРАТЕГІЧНІ ЦІЛІ</vt:lpstr>
      <vt:lpstr>1.1. Економічна сутність і архітектура наукового бізнес-проєкту </vt:lpstr>
      <vt:lpstr>Основні задачі наукового бізнес-проєкту</vt:lpstr>
      <vt:lpstr>Класифікація проєктів</vt:lpstr>
      <vt:lpstr>Функції наукового бізнес-проєкту </vt:lpstr>
      <vt:lpstr>РЕЗЮМЕ НАУКОВОГО БІЗНЕС-ПРОЄКТУ</vt:lpstr>
      <vt:lpstr>1.2.Науковий бізнес-проєкт як соціально-економічна система </vt:lpstr>
      <vt:lpstr>1.3. Основні методи і моделі, використовувані в економетричному моделюванні бізнесу </vt:lpstr>
      <vt:lpstr>Мета дисципліни</vt:lpstr>
      <vt:lpstr>Завдання дисципліни</vt:lpstr>
      <vt:lpstr>ОБ’ЄКТ І ПРЕДМЕТ</vt:lpstr>
      <vt:lpstr>МЕТОД І МОДЕЛЬ</vt:lpstr>
      <vt:lpstr>Аспекти застосування математичних методів і моделей</vt:lpstr>
      <vt:lpstr>Продовження слайду 13</vt:lpstr>
      <vt:lpstr>Продовження слайду 13</vt:lpstr>
      <vt:lpstr>Продовження слайду 13</vt:lpstr>
      <vt:lpstr>ЗАСТЕРЕЖЕННЯ</vt:lpstr>
      <vt:lpstr>ПОНЯТТЯ СИНЕРГЕТИКИ</vt:lpstr>
      <vt:lpstr>Практичні до теми 1Практичні з дисципліни «Економетричне моделювання бізнес-проєктів» Мета практичного заняття полягає у вивченні питань, які стосуються сутності економетричного моделювання бізнес-проєктів, його теоретичних засад та підходів, розуміння економетричного моделювання, його принципів,  аспектів і значення науки для розвитку бізнесу. Заняття № 1 «Обгрунтування ідеї бізнес-проєкту та її експертна оцінка», (2 год.) Методичні вказівки до виконання: практичне заняття проводиться у формі семінарського заняття, де кожен аспірант робить повідомлення з окремого питання; доповіді семінару обговорюються, аспіранти виступають з доповненнями і зауваженнями. Отже, під час заняття аспіранти опановують вміння чітко викладати свої думки, аргументувати власні судження, вести наукову полеміку, враховувати точку зору опонентів. Крім цього, в ході семінару виявляються недостатньо зрозумілі й освоєнні питання, положення з теми. Основна частина завдання виконується під час проведення практичного заняття, яке передбачає обговорення та висвітлення наступних питань: 1. Наукові підходи до тлумачення   сутності поняття «Ідея бізнес-проєкту»;  2. Принципи вибору «Ідеї бізнес-проєкту» (бажано базуватися на темі своєї дисертації); 3. Аргументи вибору «Ідеї бізнес-проєкту»; 4. Експертна оцінка доцільності вибору «Ідеї…»; 5. Основні напрями реалізації «Ідеї…». Форма виконання завдання: за  результаті практичного заняття аспірант надсилає на перевірку відповідь, яку слід представити у вигляді короткого реферату ( до 5 сторінок) за наступними темами: 1. У чому проявляються наукові підходи до вибору «Ідеї бізнес-проєкту»?  2. Які основні принципи Ви поклали в основу вибору «Ідеї…»? 3. Як Ви можете аргументувати вибір «Ідеї…»? 4. Які методи можуть допомогти аргументувати доцільність  вибору «Ідеї…»?  5.Сутність і перевага експертних методів при виборі «Ідеї…»? 6. Коротко розкрийте алгоритм застосування експертних методів для оцінки доцільності вибору «Ідеї…»?  7. Сформуйте робочу гіпотезу використання «Ідеї…»; 8. Назвіть переваги використання сформованої гіпотези; 9. Як Ви плануєте реалізувати сформовану гіпотезу?</vt:lpstr>
      <vt:lpstr>СУТНІСТЬ ІДЕЇ БІЗНЕС-ПРОЄКТУ</vt:lpstr>
      <vt:lpstr>Методи генерування наукової бізнес-ідеї</vt:lpstr>
      <vt:lpstr>Продовження слайду 24.</vt:lpstr>
      <vt:lpstr>Форми реалізації наукової бізнес- ідеї</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User</dc:creator>
  <cp:lastModifiedBy>Василь Савчук</cp:lastModifiedBy>
  <cp:revision>86</cp:revision>
  <dcterms:created xsi:type="dcterms:W3CDTF">2021-02-21T19:09:48Z</dcterms:created>
  <dcterms:modified xsi:type="dcterms:W3CDTF">2024-09-15T13:50:15Z</dcterms:modified>
</cp:coreProperties>
</file>