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71" r:id="rId18"/>
    <p:sldId id="272" r:id="rId19"/>
    <p:sldId id="273" r:id="rId20"/>
    <p:sldId id="278" r:id="rId21"/>
    <p:sldId id="279" r:id="rId22"/>
    <p:sldId id="275" r:id="rId23"/>
    <p:sldId id="276" r:id="rId24"/>
    <p:sldId id="280" r:id="rId25"/>
    <p:sldId id="277" r:id="rId26"/>
    <p:sldId id="281" r:id="rId2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8182" autoAdjust="0"/>
  </p:normalViewPr>
  <p:slideViewPr>
    <p:cSldViewPr snapToGrid="0">
      <p:cViewPr varScale="1">
        <p:scale>
          <a:sx n="56" d="100"/>
          <a:sy n="56" d="100"/>
        </p:scale>
        <p:origin x="106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1-17T13:41:29.406" idx="1">
    <p:pos x="2824" y="3428"/>
    <p:text>лі</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912235-E2C0-4EE6-BC9A-CECAFBC803EB}" type="datetimeFigureOut">
              <a:rPr lang="de-DE" smtClean="0"/>
              <a:t>15.09.2024</a:t>
            </a:fld>
            <a:endParaRPr lang="de-DE"/>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de-DE"/>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483C72-F23E-41AD-990C-8DE0F0D68A47}" type="slidenum">
              <a:rPr lang="de-DE" smtClean="0"/>
              <a:t>‹№›</a:t>
            </a:fld>
            <a:endParaRPr lang="de-DE"/>
          </a:p>
        </p:txBody>
      </p:sp>
    </p:spTree>
    <p:extLst>
      <p:ext uri="{BB962C8B-B14F-4D97-AF65-F5344CB8AC3E}">
        <p14:creationId xmlns:p14="http://schemas.microsoft.com/office/powerpoint/2010/main" val="668916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de-DE" dirty="0"/>
          </a:p>
        </p:txBody>
      </p:sp>
      <p:sp>
        <p:nvSpPr>
          <p:cNvPr id="4" name="Місце для номера слайда 3"/>
          <p:cNvSpPr>
            <a:spLocks noGrp="1"/>
          </p:cNvSpPr>
          <p:nvPr>
            <p:ph type="sldNum" sz="quarter" idx="5"/>
          </p:nvPr>
        </p:nvSpPr>
        <p:spPr/>
        <p:txBody>
          <a:bodyPr/>
          <a:lstStyle/>
          <a:p>
            <a:fld id="{F8483C72-F23E-41AD-990C-8DE0F0D68A47}" type="slidenum">
              <a:rPr lang="de-DE" smtClean="0"/>
              <a:t>1</a:t>
            </a:fld>
            <a:endParaRPr lang="de-DE"/>
          </a:p>
        </p:txBody>
      </p:sp>
    </p:spTree>
    <p:extLst>
      <p:ext uri="{BB962C8B-B14F-4D97-AF65-F5344CB8AC3E}">
        <p14:creationId xmlns:p14="http://schemas.microsoft.com/office/powerpoint/2010/main" val="1673787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fld id="{09A300C2-9490-4EED-B8E5-486BA05C3659}" type="datetimeFigureOut">
              <a:rPr lang="uk-UA" smtClean="0"/>
              <a:t>15.09.2024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0F00D014-2F29-4A1E-8C63-6EE5134233A9}" type="slidenum">
              <a:rPr lang="uk-UA" smtClean="0"/>
              <a:t>‹№›</a:t>
            </a:fld>
            <a:endParaRPr lang="uk-UA"/>
          </a:p>
        </p:txBody>
      </p:sp>
    </p:spTree>
    <p:extLst>
      <p:ext uri="{BB962C8B-B14F-4D97-AF65-F5344CB8AC3E}">
        <p14:creationId xmlns:p14="http://schemas.microsoft.com/office/powerpoint/2010/main" val="669980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09A300C2-9490-4EED-B8E5-486BA05C3659}" type="datetimeFigureOut">
              <a:rPr lang="uk-UA" smtClean="0"/>
              <a:t>15.09.2024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0F00D014-2F29-4A1E-8C63-6EE5134233A9}" type="slidenum">
              <a:rPr lang="uk-UA" smtClean="0"/>
              <a:t>‹№›</a:t>
            </a:fld>
            <a:endParaRPr lang="uk-UA"/>
          </a:p>
        </p:txBody>
      </p:sp>
    </p:spTree>
    <p:extLst>
      <p:ext uri="{BB962C8B-B14F-4D97-AF65-F5344CB8AC3E}">
        <p14:creationId xmlns:p14="http://schemas.microsoft.com/office/powerpoint/2010/main" val="292241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09A300C2-9490-4EED-B8E5-486BA05C3659}" type="datetimeFigureOut">
              <a:rPr lang="uk-UA" smtClean="0"/>
              <a:t>15.09.2024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0F00D014-2F29-4A1E-8C63-6EE5134233A9}" type="slidenum">
              <a:rPr lang="uk-UA" smtClean="0"/>
              <a:t>‹№›</a:t>
            </a:fld>
            <a:endParaRPr lang="uk-UA"/>
          </a:p>
        </p:txBody>
      </p:sp>
    </p:spTree>
    <p:extLst>
      <p:ext uri="{BB962C8B-B14F-4D97-AF65-F5344CB8AC3E}">
        <p14:creationId xmlns:p14="http://schemas.microsoft.com/office/powerpoint/2010/main" val="6093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09A300C2-9490-4EED-B8E5-486BA05C3659}" type="datetimeFigureOut">
              <a:rPr lang="uk-UA" smtClean="0"/>
              <a:t>15.09.2024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0F00D014-2F29-4A1E-8C63-6EE5134233A9}" type="slidenum">
              <a:rPr lang="uk-UA" smtClean="0"/>
              <a:t>‹№›</a:t>
            </a:fld>
            <a:endParaRPr lang="uk-UA"/>
          </a:p>
        </p:txBody>
      </p:sp>
    </p:spTree>
    <p:extLst>
      <p:ext uri="{BB962C8B-B14F-4D97-AF65-F5344CB8AC3E}">
        <p14:creationId xmlns:p14="http://schemas.microsoft.com/office/powerpoint/2010/main" val="3525748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fld id="{09A300C2-9490-4EED-B8E5-486BA05C3659}" type="datetimeFigureOut">
              <a:rPr lang="uk-UA" smtClean="0"/>
              <a:t>15.09.2024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0F00D014-2F29-4A1E-8C63-6EE5134233A9}" type="slidenum">
              <a:rPr lang="uk-UA" smtClean="0"/>
              <a:t>‹№›</a:t>
            </a:fld>
            <a:endParaRPr lang="uk-UA"/>
          </a:p>
        </p:txBody>
      </p:sp>
    </p:spTree>
    <p:extLst>
      <p:ext uri="{BB962C8B-B14F-4D97-AF65-F5344CB8AC3E}">
        <p14:creationId xmlns:p14="http://schemas.microsoft.com/office/powerpoint/2010/main" val="1364064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fld id="{09A300C2-9490-4EED-B8E5-486BA05C3659}" type="datetimeFigureOut">
              <a:rPr lang="uk-UA" smtClean="0"/>
              <a:t>15.09.2024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0F00D014-2F29-4A1E-8C63-6EE5134233A9}" type="slidenum">
              <a:rPr lang="uk-UA" smtClean="0"/>
              <a:t>‹№›</a:t>
            </a:fld>
            <a:endParaRPr lang="uk-UA"/>
          </a:p>
        </p:txBody>
      </p:sp>
    </p:spTree>
    <p:extLst>
      <p:ext uri="{BB962C8B-B14F-4D97-AF65-F5344CB8AC3E}">
        <p14:creationId xmlns:p14="http://schemas.microsoft.com/office/powerpoint/2010/main" val="802231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fld id="{09A300C2-9490-4EED-B8E5-486BA05C3659}" type="datetimeFigureOut">
              <a:rPr lang="uk-UA" smtClean="0"/>
              <a:t>15.09.2024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0F00D014-2F29-4A1E-8C63-6EE5134233A9}" type="slidenum">
              <a:rPr lang="uk-UA" smtClean="0"/>
              <a:t>‹№›</a:t>
            </a:fld>
            <a:endParaRPr lang="uk-UA"/>
          </a:p>
        </p:txBody>
      </p:sp>
    </p:spTree>
    <p:extLst>
      <p:ext uri="{BB962C8B-B14F-4D97-AF65-F5344CB8AC3E}">
        <p14:creationId xmlns:p14="http://schemas.microsoft.com/office/powerpoint/2010/main" val="4145955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fld id="{09A300C2-9490-4EED-B8E5-486BA05C3659}" type="datetimeFigureOut">
              <a:rPr lang="uk-UA" smtClean="0"/>
              <a:t>15.09.2024</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0F00D014-2F29-4A1E-8C63-6EE5134233A9}" type="slidenum">
              <a:rPr lang="uk-UA" smtClean="0"/>
              <a:t>‹№›</a:t>
            </a:fld>
            <a:endParaRPr lang="uk-UA"/>
          </a:p>
        </p:txBody>
      </p:sp>
    </p:spTree>
    <p:extLst>
      <p:ext uri="{BB962C8B-B14F-4D97-AF65-F5344CB8AC3E}">
        <p14:creationId xmlns:p14="http://schemas.microsoft.com/office/powerpoint/2010/main" val="3241784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09A300C2-9490-4EED-B8E5-486BA05C3659}" type="datetimeFigureOut">
              <a:rPr lang="uk-UA" smtClean="0"/>
              <a:t>15.09.2024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0F00D014-2F29-4A1E-8C63-6EE5134233A9}" type="slidenum">
              <a:rPr lang="uk-UA" smtClean="0"/>
              <a:t>‹№›</a:t>
            </a:fld>
            <a:endParaRPr lang="uk-UA"/>
          </a:p>
        </p:txBody>
      </p:sp>
    </p:spTree>
    <p:extLst>
      <p:ext uri="{BB962C8B-B14F-4D97-AF65-F5344CB8AC3E}">
        <p14:creationId xmlns:p14="http://schemas.microsoft.com/office/powerpoint/2010/main" val="216071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fld id="{09A300C2-9490-4EED-B8E5-486BA05C3659}" type="datetimeFigureOut">
              <a:rPr lang="uk-UA" smtClean="0"/>
              <a:t>15.09.2024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0F00D014-2F29-4A1E-8C63-6EE5134233A9}" type="slidenum">
              <a:rPr lang="uk-UA" smtClean="0"/>
              <a:t>‹№›</a:t>
            </a:fld>
            <a:endParaRPr lang="uk-UA"/>
          </a:p>
        </p:txBody>
      </p:sp>
    </p:spTree>
    <p:extLst>
      <p:ext uri="{BB962C8B-B14F-4D97-AF65-F5344CB8AC3E}">
        <p14:creationId xmlns:p14="http://schemas.microsoft.com/office/powerpoint/2010/main" val="619185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fld id="{09A300C2-9490-4EED-B8E5-486BA05C3659}" type="datetimeFigureOut">
              <a:rPr lang="uk-UA" smtClean="0"/>
              <a:t>15.09.2024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0F00D014-2F29-4A1E-8C63-6EE5134233A9}" type="slidenum">
              <a:rPr lang="uk-UA" smtClean="0"/>
              <a:t>‹№›</a:t>
            </a:fld>
            <a:endParaRPr lang="uk-UA"/>
          </a:p>
        </p:txBody>
      </p:sp>
    </p:spTree>
    <p:extLst>
      <p:ext uri="{BB962C8B-B14F-4D97-AF65-F5344CB8AC3E}">
        <p14:creationId xmlns:p14="http://schemas.microsoft.com/office/powerpoint/2010/main" val="228956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300C2-9490-4EED-B8E5-486BA05C3659}" type="datetimeFigureOut">
              <a:rPr lang="uk-UA" smtClean="0"/>
              <a:t>15.09.2024</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00D014-2F29-4A1E-8C63-6EE5134233A9}" type="slidenum">
              <a:rPr lang="uk-UA" smtClean="0"/>
              <a:t>‹№›</a:t>
            </a:fld>
            <a:endParaRPr lang="uk-UA"/>
          </a:p>
        </p:txBody>
      </p:sp>
    </p:spTree>
    <p:extLst>
      <p:ext uri="{BB962C8B-B14F-4D97-AF65-F5344CB8AC3E}">
        <p14:creationId xmlns:p14="http://schemas.microsoft.com/office/powerpoint/2010/main" val="1121162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731520"/>
            <a:ext cx="9144000" cy="1074420"/>
          </a:xfrm>
        </p:spPr>
        <p:txBody>
          <a:bodyPr>
            <a:normAutofit fontScale="90000"/>
          </a:bodyPr>
          <a:lstStyle/>
          <a:p>
            <a:r>
              <a:rPr lang="uk-UA" sz="2400" dirty="0"/>
              <a:t>Тема 2</a:t>
            </a:r>
            <a:r>
              <a:rPr lang="uk-UA" sz="2400" b="1" dirty="0"/>
              <a:t>. </a:t>
            </a:r>
            <a:r>
              <a:rPr lang="uk-UA" sz="3100" b="1" dirty="0"/>
              <a:t>МОДЕЛІ ЗОВНІШНЬОГО І ВНУТРІШНЬОГО  СЕРЕДОВИЩА БІЗНЕСУ ЯК НАУКИ</a:t>
            </a:r>
            <a:r>
              <a:rPr lang="en-US" sz="2400" b="1" dirty="0"/>
              <a:t> ( </a:t>
            </a:r>
            <a:r>
              <a:rPr lang="uk-UA" sz="2400" b="1" dirty="0"/>
              <a:t>6</a:t>
            </a:r>
            <a:r>
              <a:rPr lang="en-US" sz="2400" b="1" dirty="0"/>
              <a:t> </a:t>
            </a:r>
            <a:r>
              <a:rPr lang="uk-UA" sz="2400" b="1" dirty="0"/>
              <a:t>год.)</a:t>
            </a:r>
            <a:br>
              <a:rPr lang="uk-UA" sz="2400" dirty="0"/>
            </a:br>
            <a:endParaRPr lang="uk-UA" sz="2400" dirty="0"/>
          </a:p>
        </p:txBody>
      </p:sp>
      <p:sp>
        <p:nvSpPr>
          <p:cNvPr id="3" name="Підзаголовок 2"/>
          <p:cNvSpPr>
            <a:spLocks noGrp="1"/>
          </p:cNvSpPr>
          <p:nvPr>
            <p:ph type="subTitle" idx="1"/>
          </p:nvPr>
        </p:nvSpPr>
        <p:spPr>
          <a:xfrm>
            <a:off x="1524000" y="1931670"/>
            <a:ext cx="9631680" cy="4743449"/>
          </a:xfrm>
        </p:spPr>
        <p:txBody>
          <a:bodyPr>
            <a:noAutofit/>
          </a:bodyPr>
          <a:lstStyle/>
          <a:p>
            <a:pPr algn="just"/>
            <a:r>
              <a:rPr lang="uk-UA" sz="3600" b="1" dirty="0"/>
              <a:t>2.1. Проблеми методології моделювання макроекономічного середовища </a:t>
            </a:r>
          </a:p>
          <a:p>
            <a:pPr algn="just"/>
            <a:r>
              <a:rPr lang="uk-UA" sz="3600" b="1" dirty="0"/>
              <a:t>2.2. Макроекономічна політика як контур розвитку бізнесу</a:t>
            </a:r>
            <a:endParaRPr lang="en-US" sz="3600" b="1" dirty="0"/>
          </a:p>
          <a:p>
            <a:pPr algn="just"/>
            <a:r>
              <a:rPr lang="uk-UA" sz="3600" b="1" dirty="0"/>
              <a:t> 2.3. Податки, бюджетний дефіцит і виробництво</a:t>
            </a:r>
          </a:p>
          <a:p>
            <a:pPr algn="just"/>
            <a:r>
              <a:rPr lang="uk-UA" sz="3600" b="1" dirty="0"/>
              <a:t> 2.4. Моделі оцінки і прогнозування параметрів </a:t>
            </a:r>
            <a:r>
              <a:rPr lang="uk-UA" sz="3600" b="1" dirty="0" err="1"/>
              <a:t>макро</a:t>
            </a:r>
            <a:r>
              <a:rPr lang="uk-UA" sz="3600" b="1" dirty="0"/>
              <a:t>-, </a:t>
            </a:r>
            <a:r>
              <a:rPr lang="uk-UA" sz="3600" b="1" dirty="0" err="1"/>
              <a:t>мезо</a:t>
            </a:r>
            <a:r>
              <a:rPr lang="uk-UA" sz="3600" b="1" dirty="0"/>
              <a:t>- і мікросередовища бізнесу</a:t>
            </a:r>
            <a:endParaRPr lang="uk-UA" sz="3600" dirty="0"/>
          </a:p>
          <a:p>
            <a:pPr algn="just"/>
            <a:r>
              <a:rPr lang="uk-UA" sz="3600" b="1" dirty="0"/>
              <a:t> </a:t>
            </a:r>
            <a:endParaRPr lang="uk-UA" sz="3600" dirty="0"/>
          </a:p>
          <a:p>
            <a:pPr algn="l"/>
            <a:endParaRPr lang="uk-UA" sz="3600" dirty="0"/>
          </a:p>
        </p:txBody>
      </p:sp>
    </p:spTree>
    <p:extLst>
      <p:ext uri="{BB962C8B-B14F-4D97-AF65-F5344CB8AC3E}">
        <p14:creationId xmlns:p14="http://schemas.microsoft.com/office/powerpoint/2010/main" val="1155857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a:t>2.2. Макроекономічна політика як контур розвитку бізнесу</a:t>
            </a:r>
            <a:br>
              <a:rPr lang="uk-UA" b="1" dirty="0"/>
            </a:br>
            <a:endParaRPr lang="uk-UA" b="1" dirty="0"/>
          </a:p>
        </p:txBody>
      </p:sp>
      <p:sp>
        <p:nvSpPr>
          <p:cNvPr id="3" name="Місце для вмісту 2"/>
          <p:cNvSpPr>
            <a:spLocks noGrp="1"/>
          </p:cNvSpPr>
          <p:nvPr>
            <p:ph idx="1"/>
          </p:nvPr>
        </p:nvSpPr>
        <p:spPr>
          <a:xfrm>
            <a:off x="838200" y="1371600"/>
            <a:ext cx="10515600" cy="4805363"/>
          </a:xfrm>
        </p:spPr>
        <p:txBody>
          <a:bodyPr>
            <a:normAutofit lnSpcReduction="10000"/>
          </a:bodyPr>
          <a:lstStyle/>
          <a:p>
            <a:pPr marL="0" indent="0">
              <a:buNone/>
            </a:pPr>
            <a:r>
              <a:rPr lang="uk-UA" dirty="0"/>
              <a:t> </a:t>
            </a:r>
          </a:p>
          <a:p>
            <a:pPr algn="just"/>
            <a:r>
              <a:rPr lang="uk-UA" sz="3200" b="1" dirty="0"/>
              <a:t>Макроекономічна політика, на основі котрої формуються загальні умови, згідно з якими діють індивідуальні виробники і споживачі, розробляється та реалізується з використанням деяких моделей (формальних чи неформальних).</a:t>
            </a:r>
          </a:p>
          <a:p>
            <a:pPr algn="just"/>
            <a:r>
              <a:rPr lang="uk-UA" sz="3200" b="1" dirty="0"/>
              <a:t>На наш погляд, вивчення економічних ідей, особливо таких, що оформлені в чіткі формалізовані моделі, необхідне й корисне для виявлення закономірностей під час прийняття рішень і реалізації макроекономічної політики, що є важливим в бізнес-</a:t>
            </a:r>
            <a:r>
              <a:rPr lang="uk-UA" sz="3200" b="1" dirty="0" err="1"/>
              <a:t>проєктуванні</a:t>
            </a:r>
            <a:r>
              <a:rPr lang="uk-UA" sz="3200" b="1" dirty="0"/>
              <a:t>.</a:t>
            </a:r>
          </a:p>
          <a:p>
            <a:endParaRPr lang="uk-UA" sz="3200" b="1" dirty="0"/>
          </a:p>
        </p:txBody>
      </p:sp>
    </p:spTree>
    <p:extLst>
      <p:ext uri="{BB962C8B-B14F-4D97-AF65-F5344CB8AC3E}">
        <p14:creationId xmlns:p14="http://schemas.microsoft.com/office/powerpoint/2010/main" val="1617999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Методичний підхід до макроекономічної політики</a:t>
            </a:r>
          </a:p>
        </p:txBody>
      </p:sp>
      <p:sp>
        <p:nvSpPr>
          <p:cNvPr id="3" name="Місце для вмісту 2"/>
          <p:cNvSpPr>
            <a:spLocks noGrp="1"/>
          </p:cNvSpPr>
          <p:nvPr>
            <p:ph idx="1"/>
          </p:nvPr>
        </p:nvSpPr>
        <p:spPr/>
        <p:txBody>
          <a:bodyPr>
            <a:normAutofit fontScale="92500" lnSpcReduction="10000"/>
          </a:bodyPr>
          <a:lstStyle/>
          <a:p>
            <a:pPr algn="just"/>
            <a:r>
              <a:rPr lang="uk-UA" b="1" dirty="0"/>
              <a:t>Для багатьох ситуацій макроекономічний аналіз зручно проводити у термінах </a:t>
            </a:r>
            <a:r>
              <a:rPr lang="uk-UA" b="1" dirty="0">
                <a:highlight>
                  <a:srgbClr val="FFFF00"/>
                </a:highlight>
              </a:rPr>
              <a:t>«цілі—засоби». </a:t>
            </a:r>
            <a:r>
              <a:rPr lang="uk-UA" b="1" dirty="0"/>
              <a:t>Тут макроекономічна політика може розглядатись як цілеспрямована зміна стану системи, зумовлюваного змінами параметрів останньої. Параметри системи можна поділити на дві групи: структурні характеристики системи та стани зовнішнього середовища (</a:t>
            </a:r>
            <a:r>
              <a:rPr lang="uk-UA" b="1" dirty="0" err="1"/>
              <a:t>надсистеми</a:t>
            </a:r>
            <a:r>
              <a:rPr lang="uk-UA" b="1" dirty="0"/>
              <a:t> чи </a:t>
            </a:r>
            <a:r>
              <a:rPr lang="uk-UA" b="1" dirty="0" err="1"/>
              <a:t>надмоделі</a:t>
            </a:r>
            <a:r>
              <a:rPr lang="uk-UA" b="1" dirty="0"/>
              <a:t>), котрі є неконтрольованими (некерованими) впливами; контрольованими (керованими) параметрами. Зміни останніх, по суті, і є «політиками», застосування яких приводить до бажаних змін параметрів (змінних) стану. Припускається, що параметри системи є взаємно незалежними; це дозволяє обчислювати ефекти застосування конкретної політики у «чистому» вигляді за сталих значень усіх інших, окрім обраного, параметрів системи.</a:t>
            </a:r>
          </a:p>
          <a:p>
            <a:endParaRPr lang="uk-UA" dirty="0"/>
          </a:p>
        </p:txBody>
      </p:sp>
    </p:spTree>
    <p:extLst>
      <p:ext uri="{BB962C8B-B14F-4D97-AF65-F5344CB8AC3E}">
        <p14:creationId xmlns:p14="http://schemas.microsoft.com/office/powerpoint/2010/main" val="2574876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2.3. Податки, бюджетний дефіцит і виробництво</a:t>
            </a:r>
          </a:p>
        </p:txBody>
      </p:sp>
      <p:sp>
        <p:nvSpPr>
          <p:cNvPr id="3" name="Місце для вмісту 2"/>
          <p:cNvSpPr>
            <a:spLocks noGrp="1"/>
          </p:cNvSpPr>
          <p:nvPr>
            <p:ph idx="1"/>
          </p:nvPr>
        </p:nvSpPr>
        <p:spPr>
          <a:xfrm>
            <a:off x="838200" y="1489587"/>
            <a:ext cx="10515600" cy="4687376"/>
          </a:xfrm>
        </p:spPr>
        <p:txBody>
          <a:bodyPr>
            <a:normAutofit fontScale="92500" lnSpcReduction="20000"/>
          </a:bodyPr>
          <a:lstStyle/>
          <a:p>
            <a:pPr marL="0" indent="0">
              <a:buNone/>
            </a:pPr>
            <a:r>
              <a:rPr lang="uk-UA" dirty="0"/>
              <a:t> </a:t>
            </a:r>
          </a:p>
          <a:p>
            <a:pPr algn="just"/>
            <a:r>
              <a:rPr lang="uk-UA" b="1" dirty="0"/>
              <a:t>Розглянемо вплив на виробників і споживачів конкретної макроекономічної політики, наприклад податкової політики держави. Відомо, що збільшення податків на виробника підвищує витрати, отже, підвищуються ціни, що зміщує криву агрегованої пропозиції, породжуючи, таким чином, скорочення обсягів виробництва. Отже, податки відіграють роль </a:t>
            </a:r>
            <a:r>
              <a:rPr lang="uk-UA" b="1" dirty="0" err="1"/>
              <a:t>дестимулятора</a:t>
            </a:r>
            <a:r>
              <a:rPr lang="uk-UA" b="1" dirty="0"/>
              <a:t> виробництва — від збільшення податків програють і споживачі, котрі змушені платити більш високу ціну за менший обсяг продукту, і виробник, дохід якого скорочується. </a:t>
            </a:r>
            <a:r>
              <a:rPr lang="uk-UA" b="1" dirty="0" err="1"/>
              <a:t>Дестимулююча</a:t>
            </a:r>
            <a:r>
              <a:rPr lang="uk-UA" b="1" dirty="0"/>
              <a:t> функція податків повинна бути добре усвідомленою, а звільнення від податків може використовуватись як засіб стимулювання виробників. Це є особливо суттєвим у використанні механізму пільгового оподаткування підприємств (фірм), що є актуальним і вигідним для країни, коли необхідно підтримати у певному секторі економіки високу інвестиційну активність.</a:t>
            </a:r>
          </a:p>
          <a:p>
            <a:endParaRPr lang="uk-UA" dirty="0"/>
          </a:p>
        </p:txBody>
      </p:sp>
    </p:spTree>
    <p:extLst>
      <p:ext uri="{BB962C8B-B14F-4D97-AF65-F5344CB8AC3E}">
        <p14:creationId xmlns:p14="http://schemas.microsoft.com/office/powerpoint/2010/main" val="1383656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23595"/>
          </a:xfrm>
        </p:spPr>
        <p:txBody>
          <a:bodyPr/>
          <a:lstStyle/>
          <a:p>
            <a:pPr algn="ctr"/>
            <a:r>
              <a:rPr lang="uk-UA" b="1" dirty="0"/>
              <a:t>Загальний принцип політики оподаткування</a:t>
            </a:r>
          </a:p>
        </p:txBody>
      </p:sp>
      <p:sp>
        <p:nvSpPr>
          <p:cNvPr id="3" name="Місце для вмісту 2"/>
          <p:cNvSpPr>
            <a:spLocks noGrp="1"/>
          </p:cNvSpPr>
          <p:nvPr>
            <p:ph idx="1"/>
          </p:nvPr>
        </p:nvSpPr>
        <p:spPr>
          <a:xfrm>
            <a:off x="838200" y="1319348"/>
            <a:ext cx="10515600" cy="4967151"/>
          </a:xfrm>
        </p:spPr>
        <p:txBody>
          <a:bodyPr>
            <a:noAutofit/>
          </a:bodyPr>
          <a:lstStyle/>
          <a:p>
            <a:pPr algn="just"/>
            <a:r>
              <a:rPr lang="uk-UA" sz="3200" b="1" dirty="0"/>
              <a:t>Загальним принципом політики оподаткування є її узгодження не лише з поточними фіскальними цілями, а й з перспективами розвитку макроекономіки. Якщо економіка перебуває на піднесенні, ділова активність є високою, ставки відсотка у реальному вираженні є невеликими, то податки можуть підвищуватись. У фазі піднесення обсяги оподаткування бажано підвищувати для «охолодження» перегрітої економіки. Навпаки, якщо економіка — на спаді, то високі податки лише підсилюють негативні тенденції і поглиблюють рецесію.</a:t>
            </a:r>
          </a:p>
          <a:p>
            <a:pPr marL="0" indent="0">
              <a:buNone/>
            </a:pPr>
            <a:r>
              <a:rPr lang="uk-UA" b="1" dirty="0"/>
              <a:t>   (зниження ділової активності)</a:t>
            </a:r>
          </a:p>
        </p:txBody>
      </p:sp>
    </p:spTree>
    <p:extLst>
      <p:ext uri="{BB962C8B-B14F-4D97-AF65-F5344CB8AC3E}">
        <p14:creationId xmlns:p14="http://schemas.microsoft.com/office/powerpoint/2010/main" val="3625169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Крива </a:t>
            </a:r>
            <a:r>
              <a:rPr lang="uk-UA" b="1" dirty="0" err="1"/>
              <a:t>Лаффера</a:t>
            </a:r>
            <a:endParaRPr lang="uk-UA" b="1" dirty="0"/>
          </a:p>
        </p:txBody>
      </p:sp>
      <p:sp>
        <p:nvSpPr>
          <p:cNvPr id="3" name="Місце для вмісту 2"/>
          <p:cNvSpPr>
            <a:spLocks noGrp="1"/>
          </p:cNvSpPr>
          <p:nvPr>
            <p:ph idx="1"/>
          </p:nvPr>
        </p:nvSpPr>
        <p:spPr>
          <a:xfrm>
            <a:off x="838200" y="1371600"/>
            <a:ext cx="10515600" cy="4805363"/>
          </a:xfrm>
        </p:spPr>
        <p:txBody>
          <a:bodyPr>
            <a:normAutofit/>
          </a:bodyPr>
          <a:lstStyle/>
          <a:p>
            <a:pPr algn="just"/>
            <a:r>
              <a:rPr lang="uk-UA" sz="4000" b="1" dirty="0"/>
              <a:t>Теоретично дослідження кривої </a:t>
            </a:r>
            <a:r>
              <a:rPr lang="uk-UA" sz="4000" b="1" dirty="0" err="1"/>
              <a:t>Лаффера</a:t>
            </a:r>
            <a:r>
              <a:rPr lang="uk-UA" sz="4000" b="1" dirty="0"/>
              <a:t> на максимум дозволяє обчислити оптимальне значення ставки оподаткування, котре гарантує максимальні надходження грошових коштів до бюджету. Звичайно, побудова й аналіз функції </a:t>
            </a:r>
            <a:r>
              <a:rPr lang="uk-UA" sz="4000" b="1" dirty="0" err="1"/>
              <a:t>Лаффера</a:t>
            </a:r>
            <a:r>
              <a:rPr lang="uk-UA" sz="4000" b="1" dirty="0"/>
              <a:t> вимагає ретельного збору даних, ідентифікації цієї кривої для кожної конкретної економіки.</a:t>
            </a:r>
          </a:p>
          <a:p>
            <a:endParaRPr lang="uk-UA" sz="4000" b="1" dirty="0"/>
          </a:p>
        </p:txBody>
      </p:sp>
    </p:spTree>
    <p:extLst>
      <p:ext uri="{BB962C8B-B14F-4D97-AF65-F5344CB8AC3E}">
        <p14:creationId xmlns:p14="http://schemas.microsoft.com/office/powerpoint/2010/main" val="3432922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a:t>2.4. Моделі оцінки і прогнозування параметрів </a:t>
            </a:r>
            <a:r>
              <a:rPr lang="uk-UA" b="1" dirty="0" err="1"/>
              <a:t>макро</a:t>
            </a:r>
            <a:r>
              <a:rPr lang="uk-UA" b="1" dirty="0"/>
              <a:t>-, </a:t>
            </a:r>
            <a:r>
              <a:rPr lang="uk-UA" b="1" dirty="0" err="1"/>
              <a:t>мезо</a:t>
            </a:r>
            <a:r>
              <a:rPr lang="uk-UA" b="1" dirty="0"/>
              <a:t>- і мікросередовища бізнесу</a:t>
            </a:r>
          </a:p>
        </p:txBody>
      </p:sp>
      <p:sp>
        <p:nvSpPr>
          <p:cNvPr id="3" name="Місце для вмісту 2"/>
          <p:cNvSpPr>
            <a:spLocks noGrp="1"/>
          </p:cNvSpPr>
          <p:nvPr>
            <p:ph idx="1"/>
          </p:nvPr>
        </p:nvSpPr>
        <p:spPr>
          <a:xfrm>
            <a:off x="838200" y="1794193"/>
            <a:ext cx="10515600" cy="4698682"/>
          </a:xfrm>
        </p:spPr>
        <p:txBody>
          <a:bodyPr>
            <a:normAutofit lnSpcReduction="10000"/>
          </a:bodyPr>
          <a:lstStyle/>
          <a:p>
            <a:pPr algn="just"/>
            <a:r>
              <a:rPr lang="uk-UA" sz="3600" b="1" dirty="0"/>
              <a:t>Для оцінки параметрів </a:t>
            </a:r>
            <a:r>
              <a:rPr lang="uk-UA" sz="3600" b="1" dirty="0" err="1"/>
              <a:t>макро</a:t>
            </a:r>
            <a:r>
              <a:rPr lang="uk-UA" sz="3600" b="1" dirty="0"/>
              <a:t>, </a:t>
            </a:r>
            <a:r>
              <a:rPr lang="uk-UA" sz="3600" b="1" dirty="0" err="1"/>
              <a:t>мезо</a:t>
            </a:r>
            <a:r>
              <a:rPr lang="uk-UA" sz="3600" b="1" dirty="0"/>
              <a:t>- і мікросередовища розвитку бізнесу в сучасній практиці найчастіше використовують методики </a:t>
            </a:r>
            <a:r>
              <a:rPr lang="en-US" sz="3600" b="1" dirty="0">
                <a:highlight>
                  <a:srgbClr val="FFFF00"/>
                </a:highlight>
              </a:rPr>
              <a:t>PESTLE</a:t>
            </a:r>
            <a:r>
              <a:rPr lang="uk-UA" sz="3600" b="1" dirty="0"/>
              <a:t> – аналізу, </a:t>
            </a:r>
            <a:r>
              <a:rPr lang="en-US" sz="3600" b="1" dirty="0">
                <a:highlight>
                  <a:srgbClr val="FFFF00"/>
                </a:highlight>
              </a:rPr>
              <a:t>SWOT</a:t>
            </a:r>
            <a:r>
              <a:rPr lang="en-US" sz="3600" b="1" dirty="0"/>
              <a:t> </a:t>
            </a:r>
            <a:r>
              <a:rPr lang="uk-UA" sz="3600" b="1" dirty="0"/>
              <a:t>– аналізу, </a:t>
            </a:r>
            <a:r>
              <a:rPr lang="uk-UA" sz="3600" b="1" dirty="0" err="1">
                <a:highlight>
                  <a:srgbClr val="FFFF00"/>
                </a:highlight>
              </a:rPr>
              <a:t>бенчмаркінгу</a:t>
            </a:r>
            <a:r>
              <a:rPr lang="uk-UA" sz="3600" b="1" dirty="0"/>
              <a:t> тощо. </a:t>
            </a:r>
          </a:p>
          <a:p>
            <a:pPr algn="just"/>
            <a:r>
              <a:rPr lang="en-US" sz="3600" b="1" dirty="0"/>
              <a:t>PESTLE</a:t>
            </a:r>
            <a:r>
              <a:rPr lang="uk-UA" sz="3600" b="1" dirty="0"/>
              <a:t>-аналіз (раніше відомий як </a:t>
            </a:r>
            <a:r>
              <a:rPr lang="en-US" sz="3600" b="1" dirty="0"/>
              <a:t>PEST</a:t>
            </a:r>
            <a:r>
              <a:rPr lang="uk-UA" sz="3600" b="1" dirty="0"/>
              <a:t>-аналіз) – це інструмент, який використовується для моніторингу і оцінки чинників макросередовища, за 6-тю напрямами, які можуть мати суттєвий вплив на ефективність діяльності підприємства.</a:t>
            </a:r>
          </a:p>
        </p:txBody>
      </p:sp>
    </p:spTree>
    <p:extLst>
      <p:ext uri="{BB962C8B-B14F-4D97-AF65-F5344CB8AC3E}">
        <p14:creationId xmlns:p14="http://schemas.microsoft.com/office/powerpoint/2010/main" val="2481777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03239"/>
            <a:ext cx="10515600" cy="1135627"/>
          </a:xfrm>
        </p:spPr>
        <p:txBody>
          <a:bodyPr/>
          <a:lstStyle/>
          <a:p>
            <a:pPr algn="ctr"/>
            <a:r>
              <a:rPr lang="uk-UA" b="1" dirty="0"/>
              <a:t>Чинники PESTLE-аналізу </a:t>
            </a:r>
            <a:endParaRPr lang="uk-UA" dirty="0"/>
          </a:p>
        </p:txBody>
      </p:sp>
      <p:sp>
        <p:nvSpPr>
          <p:cNvPr id="3" name="Місце для вмісту 2"/>
          <p:cNvSpPr>
            <a:spLocks noGrp="1"/>
          </p:cNvSpPr>
          <p:nvPr>
            <p:ph idx="1"/>
          </p:nvPr>
        </p:nvSpPr>
        <p:spPr>
          <a:xfrm>
            <a:off x="929640" y="958645"/>
            <a:ext cx="10515600" cy="5453585"/>
          </a:xfrm>
        </p:spPr>
        <p:txBody>
          <a:bodyPr>
            <a:normAutofit fontScale="92500" lnSpcReduction="20000"/>
          </a:bodyPr>
          <a:lstStyle/>
          <a:p>
            <a:pPr algn="just"/>
            <a:r>
              <a:rPr lang="uk-UA" b="1" dirty="0">
                <a:solidFill>
                  <a:srgbClr val="FF0000"/>
                </a:solidFill>
              </a:rPr>
              <a:t>Політичні (</a:t>
            </a:r>
            <a:r>
              <a:rPr lang="en-US" b="1" dirty="0">
                <a:solidFill>
                  <a:srgbClr val="FF0000"/>
                </a:solidFill>
              </a:rPr>
              <a:t>Political</a:t>
            </a:r>
            <a:r>
              <a:rPr lang="uk-UA" b="1" dirty="0">
                <a:solidFill>
                  <a:srgbClr val="FF0000"/>
                </a:solidFill>
              </a:rPr>
              <a:t>) </a:t>
            </a:r>
            <a:r>
              <a:rPr lang="uk-UA" b="1" dirty="0"/>
              <a:t>чинники визначають, якою мірою уряд і державна політика можуть вплинути як на підприємство, так і на конкретну галузь його функціонування.</a:t>
            </a:r>
          </a:p>
          <a:p>
            <a:pPr algn="just"/>
            <a:r>
              <a:rPr lang="uk-UA" b="1" dirty="0">
                <a:solidFill>
                  <a:srgbClr val="FF0000"/>
                </a:solidFill>
              </a:rPr>
              <a:t>Економічні (</a:t>
            </a:r>
            <a:r>
              <a:rPr lang="en-US" b="1" dirty="0">
                <a:solidFill>
                  <a:srgbClr val="FF0000"/>
                </a:solidFill>
              </a:rPr>
              <a:t>Economic</a:t>
            </a:r>
            <a:r>
              <a:rPr lang="uk-UA" b="1" dirty="0">
                <a:solidFill>
                  <a:srgbClr val="FF0000"/>
                </a:solidFill>
              </a:rPr>
              <a:t>)</a:t>
            </a:r>
            <a:r>
              <a:rPr lang="en-US" b="1" dirty="0">
                <a:solidFill>
                  <a:srgbClr val="FF0000"/>
                </a:solidFill>
              </a:rPr>
              <a:t> </a:t>
            </a:r>
            <a:r>
              <a:rPr lang="uk-UA" b="1" dirty="0">
                <a:solidFill>
                  <a:srgbClr val="FF0000"/>
                </a:solidFill>
              </a:rPr>
              <a:t> </a:t>
            </a:r>
            <a:r>
              <a:rPr lang="uk-UA" b="1" dirty="0"/>
              <a:t>чинники впливають на економіку і її продуктивність, що, в свою чергу, безпосередньо впливає на діяльність підприємства та її ефективність (</a:t>
            </a:r>
            <a:r>
              <a:rPr lang="uk-UA" b="1" dirty="0">
                <a:highlight>
                  <a:srgbClr val="FFFF00"/>
                </a:highlight>
              </a:rPr>
              <a:t>самоокупність/самофінансування</a:t>
            </a:r>
            <a:r>
              <a:rPr lang="uk-UA" b="1" dirty="0"/>
              <a:t>).</a:t>
            </a:r>
          </a:p>
          <a:p>
            <a:pPr algn="just"/>
            <a:r>
              <a:rPr lang="uk-UA" b="1" dirty="0">
                <a:solidFill>
                  <a:srgbClr val="FF0000"/>
                </a:solidFill>
              </a:rPr>
              <a:t>Соціальні (</a:t>
            </a:r>
            <a:r>
              <a:rPr lang="en-US" b="1" dirty="0">
                <a:solidFill>
                  <a:srgbClr val="FF0000"/>
                </a:solidFill>
              </a:rPr>
              <a:t>Social</a:t>
            </a:r>
            <a:r>
              <a:rPr lang="uk-UA" b="1" dirty="0">
                <a:solidFill>
                  <a:srgbClr val="FF0000"/>
                </a:solidFill>
              </a:rPr>
              <a:t>)  </a:t>
            </a:r>
            <a:r>
              <a:rPr lang="uk-UA" b="1" dirty="0"/>
              <a:t>чинники орієнтовані на соціальне середовище і визначають виникаючі тенденції, що допомагає краще розуміти потреби та бажання потенційних споживачів.</a:t>
            </a:r>
          </a:p>
          <a:p>
            <a:pPr algn="just"/>
            <a:r>
              <a:rPr lang="uk-UA" b="1" dirty="0">
                <a:solidFill>
                  <a:srgbClr val="FF0000"/>
                </a:solidFill>
              </a:rPr>
              <a:t>Технологічні (</a:t>
            </a:r>
            <a:r>
              <a:rPr lang="en-US" b="1" dirty="0">
                <a:solidFill>
                  <a:srgbClr val="FF0000"/>
                </a:solidFill>
              </a:rPr>
              <a:t>Technological</a:t>
            </a:r>
            <a:r>
              <a:rPr lang="uk-UA" b="1" dirty="0">
                <a:solidFill>
                  <a:srgbClr val="FF0000"/>
                </a:solidFill>
              </a:rPr>
              <a:t>) </a:t>
            </a:r>
            <a:r>
              <a:rPr lang="uk-UA" b="1" dirty="0"/>
              <a:t>чинники враховують темпи технологічних інновацій і розвитку, які можуть вплинути на ринок або галузь.</a:t>
            </a:r>
          </a:p>
          <a:p>
            <a:pPr algn="just"/>
            <a:r>
              <a:rPr lang="uk-UA" b="1" dirty="0">
                <a:solidFill>
                  <a:srgbClr val="FF0000"/>
                </a:solidFill>
              </a:rPr>
              <a:t>Правові (</a:t>
            </a:r>
            <a:r>
              <a:rPr lang="en-US" b="1" dirty="0">
                <a:solidFill>
                  <a:srgbClr val="FF0000"/>
                </a:solidFill>
              </a:rPr>
              <a:t>Legal</a:t>
            </a:r>
            <a:r>
              <a:rPr lang="uk-UA" b="1" dirty="0">
                <a:solidFill>
                  <a:srgbClr val="FF0000"/>
                </a:solidFill>
              </a:rPr>
              <a:t>) </a:t>
            </a:r>
            <a:r>
              <a:rPr lang="uk-UA" b="1" dirty="0"/>
              <a:t>чинники. Підприємство повинне займатися законними і дозволеними видами діяльності. </a:t>
            </a:r>
          </a:p>
          <a:p>
            <a:pPr algn="just"/>
            <a:r>
              <a:rPr lang="uk-UA" b="1" dirty="0">
                <a:solidFill>
                  <a:srgbClr val="FF0000"/>
                </a:solidFill>
              </a:rPr>
              <a:t>Екологічні (</a:t>
            </a:r>
            <a:r>
              <a:rPr lang="en-US" b="1" dirty="0">
                <a:solidFill>
                  <a:srgbClr val="FF0000"/>
                </a:solidFill>
              </a:rPr>
              <a:t>Environmental) </a:t>
            </a:r>
            <a:r>
              <a:rPr lang="uk-UA" b="1" dirty="0">
                <a:solidFill>
                  <a:srgbClr val="FF0000"/>
                </a:solidFill>
              </a:rPr>
              <a:t>чинники. </a:t>
            </a:r>
            <a:r>
              <a:rPr lang="uk-UA" b="1" dirty="0"/>
              <a:t>Чинники пов'язані з впливом навколишнього середовища і екологічними аспектами. </a:t>
            </a:r>
          </a:p>
        </p:txBody>
      </p:sp>
    </p:spTree>
    <p:extLst>
      <p:ext uri="{BB962C8B-B14F-4D97-AF65-F5344CB8AC3E}">
        <p14:creationId xmlns:p14="http://schemas.microsoft.com/office/powerpoint/2010/main" val="1750946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49721"/>
          </a:xfrm>
        </p:spPr>
        <p:txBody>
          <a:bodyPr/>
          <a:lstStyle/>
          <a:p>
            <a:pPr algn="ctr"/>
            <a:r>
              <a:rPr lang="uk-UA" b="1" dirty="0"/>
              <a:t>РЕ</a:t>
            </a:r>
            <a:r>
              <a:rPr lang="en-US" b="1" dirty="0"/>
              <a:t>STLE - </a:t>
            </a:r>
            <a:r>
              <a:rPr lang="uk-UA" b="1" dirty="0"/>
              <a:t>аналіз</a:t>
            </a:r>
          </a:p>
        </p:txBody>
      </p:sp>
      <p:sp>
        <p:nvSpPr>
          <p:cNvPr id="3" name="Місце для вмісту 2"/>
          <p:cNvSpPr>
            <a:spLocks noGrp="1"/>
          </p:cNvSpPr>
          <p:nvPr>
            <p:ph idx="1"/>
          </p:nvPr>
        </p:nvSpPr>
        <p:spPr>
          <a:xfrm>
            <a:off x="994954" y="1084217"/>
            <a:ext cx="10515600" cy="4481967"/>
          </a:xfrm>
        </p:spPr>
        <p:txBody>
          <a:bodyPr>
            <a:noAutofit/>
          </a:bodyPr>
          <a:lstStyle/>
          <a:p>
            <a:r>
              <a:rPr lang="uk-UA" sz="3600" b="1" dirty="0"/>
              <a:t>PESTLE-аналіз допомагає підприємству встановити зовнішні сили, які визначають умови його бізнесу. При проведенні такого аналізу важливо, щоб чинники не просто виявлялися, а оцінювалися за відповідною шкалою. Результати PESTLE-аналізу можуть потім використовуватися для заповнення можливостей і загроз в SWOT-методиці, а також як вхідні дані для інших інструментів управління бізнесом, включаючи його розвиток.</a:t>
            </a:r>
          </a:p>
          <a:p>
            <a:endParaRPr lang="uk-UA" sz="3600" b="1" dirty="0"/>
          </a:p>
        </p:txBody>
      </p:sp>
    </p:spTree>
    <p:extLst>
      <p:ext uri="{BB962C8B-B14F-4D97-AF65-F5344CB8AC3E}">
        <p14:creationId xmlns:p14="http://schemas.microsoft.com/office/powerpoint/2010/main" val="3117299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graphicFrame>
        <p:nvGraphicFramePr>
          <p:cNvPr id="4" name="Місце для вмісту 3"/>
          <p:cNvGraphicFramePr>
            <a:graphicFrameLocks noGrp="1"/>
          </p:cNvGraphicFramePr>
          <p:nvPr>
            <p:ph idx="1"/>
            <p:extLst>
              <p:ext uri="{D42A27DB-BD31-4B8C-83A1-F6EECF244321}">
                <p14:modId xmlns:p14="http://schemas.microsoft.com/office/powerpoint/2010/main" val="2231211504"/>
              </p:ext>
            </p:extLst>
          </p:nvPr>
        </p:nvGraphicFramePr>
        <p:xfrm>
          <a:off x="284644" y="0"/>
          <a:ext cx="11206315" cy="14596238"/>
        </p:xfrm>
        <a:graphic>
          <a:graphicData uri="http://schemas.openxmlformats.org/drawingml/2006/table">
            <a:tbl>
              <a:tblPr firstRow="1" firstCol="1" bandRow="1">
                <a:tableStyleId>{5C22544A-7EE6-4342-B048-85BDC9FD1C3A}</a:tableStyleId>
              </a:tblPr>
              <a:tblGrid>
                <a:gridCol w="5818976">
                  <a:extLst>
                    <a:ext uri="{9D8B030D-6E8A-4147-A177-3AD203B41FA5}">
                      <a16:colId xmlns:a16="http://schemas.microsoft.com/office/drawing/2014/main" val="2424326748"/>
                    </a:ext>
                  </a:extLst>
                </a:gridCol>
                <a:gridCol w="5387339">
                  <a:extLst>
                    <a:ext uri="{9D8B030D-6E8A-4147-A177-3AD203B41FA5}">
                      <a16:colId xmlns:a16="http://schemas.microsoft.com/office/drawing/2014/main" val="3759545147"/>
                    </a:ext>
                  </a:extLst>
                </a:gridCol>
              </a:tblGrid>
              <a:tr h="2766060">
                <a:tc>
                  <a:txBody>
                    <a:bodyPr/>
                    <a:lstStyle/>
                    <a:p>
                      <a:pPr algn="ctr">
                        <a:lnSpc>
                          <a:spcPct val="107000"/>
                        </a:lnSpc>
                        <a:spcAft>
                          <a:spcPts val="0"/>
                        </a:spcAft>
                      </a:pPr>
                      <a:r>
                        <a:rPr lang="uk-UA" sz="2800" dirty="0">
                          <a:effectLst/>
                        </a:rPr>
                        <a:t>Етапи</a:t>
                      </a:r>
                      <a:endParaRPr lang="uk-UA"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3200" dirty="0">
                          <a:effectLst/>
                        </a:rPr>
                        <a:t>Характеристика</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8881083"/>
                  </a:ext>
                </a:extLst>
              </a:tr>
              <a:tr h="4381279">
                <a:tc>
                  <a:txBody>
                    <a:bodyPr/>
                    <a:lstStyle/>
                    <a:p>
                      <a:pPr algn="just">
                        <a:lnSpc>
                          <a:spcPct val="107000"/>
                        </a:lnSpc>
                        <a:spcAft>
                          <a:spcPts val="0"/>
                        </a:spcAft>
                      </a:pPr>
                      <a:r>
                        <a:rPr lang="uk-UA" sz="2800" dirty="0">
                          <a:effectLst/>
                        </a:rPr>
                        <a:t>1. Збір інформації про політичні, економічні, соціальні, технологічні, правові та екологічні зміни + будь-які інші чинники</a:t>
                      </a:r>
                      <a:endParaRPr lang="uk-UA"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2800" dirty="0">
                          <a:effectLst/>
                        </a:rPr>
                        <a:t>Щоб виконати PESTLE-аналіз (або будь-який інший його вид), менеджери повинні зібрати якомога більше відповідної інформації про зовнішнє середовище підприємства. Значну частину інформації можна знайти в Інтернеті відносно легко, швидко і з невеликими витратами.</a:t>
                      </a:r>
                      <a:endParaRPr lang="uk-UA"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1143794"/>
                  </a:ext>
                </a:extLst>
              </a:tr>
              <a:tr h="7010047">
                <a:tc>
                  <a:txBody>
                    <a:bodyPr/>
                    <a:lstStyle/>
                    <a:p>
                      <a:pPr algn="just">
                        <a:lnSpc>
                          <a:spcPct val="107000"/>
                        </a:lnSpc>
                        <a:spcAft>
                          <a:spcPts val="0"/>
                        </a:spcAft>
                      </a:pPr>
                      <a:r>
                        <a:rPr lang="uk-UA" sz="2800" dirty="0">
                          <a:effectLst/>
                        </a:rPr>
                        <a:t>2. Визначення того, які з чинників представляють можливості або загрози</a:t>
                      </a:r>
                      <a:endParaRPr lang="uk-UA"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2800" dirty="0">
                          <a:effectLst/>
                        </a:rPr>
                        <a:t>Збір інформації – це тільки перший важливий крок в PESTLE-аналізі. Як тільки це зроблено, інформація повинна бути оцінена. Існує багато чинників, які змінюються в зовнішньому середовищі, але не всі вони впливають або можуть вплинути на підприємство. Тому важливо визначити, які чинники PESTLE-аналізу представляють можливості чи загрози й детально розглянути їх. Це дозволяє зосередитися на найважливіших змінах, які визначатимуть умови діяльності</a:t>
                      </a:r>
                      <a:r>
                        <a:rPr lang="uk-UA" sz="1200" dirty="0">
                          <a:effectLst/>
                        </a:rPr>
                        <a:t>.</a:t>
                      </a:r>
                      <a:endParaRPr lang="uk-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0592577"/>
                  </a:ext>
                </a:extLst>
              </a:tr>
            </a:tbl>
          </a:graphicData>
        </a:graphic>
      </p:graphicFrame>
      <p:sp>
        <p:nvSpPr>
          <p:cNvPr id="5" name="Rectangle 1"/>
          <p:cNvSpPr>
            <a:spLocks noChangeArrowheads="1"/>
          </p:cNvSpPr>
          <p:nvPr/>
        </p:nvSpPr>
        <p:spPr bwMode="auto">
          <a:xfrm>
            <a:off x="0" y="-46142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4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Алгоритм проведення PESTLE-аналізу</a:t>
            </a:r>
            <a:endParaRPr kumimoji="0" lang="uk-UA" altLang="uk-UA"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1238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58991"/>
          </a:xfrm>
        </p:spPr>
        <p:txBody>
          <a:bodyPr/>
          <a:lstStyle/>
          <a:p>
            <a:pPr algn="ctr"/>
            <a:r>
              <a:rPr lang="uk-UA" b="1" dirty="0"/>
              <a:t>Послідовність проведення PESTLE</a:t>
            </a:r>
            <a:r>
              <a:rPr lang="en-US" b="1"/>
              <a:t>-</a:t>
            </a:r>
            <a:r>
              <a:rPr lang="uk-UA" b="1"/>
              <a:t>аналізу</a:t>
            </a:r>
            <a:endParaRPr lang="uk-UA" b="1" dirty="0"/>
          </a:p>
        </p:txBody>
      </p:sp>
      <p:sp>
        <p:nvSpPr>
          <p:cNvPr id="3" name="Місце для вмісту 2"/>
          <p:cNvSpPr>
            <a:spLocks noGrp="1"/>
          </p:cNvSpPr>
          <p:nvPr>
            <p:ph idx="1"/>
          </p:nvPr>
        </p:nvSpPr>
        <p:spPr>
          <a:xfrm>
            <a:off x="838200" y="1224116"/>
            <a:ext cx="10515600" cy="5132439"/>
          </a:xfrm>
        </p:spPr>
        <p:txBody>
          <a:bodyPr>
            <a:normAutofit fontScale="70000" lnSpcReduction="20000"/>
          </a:bodyPr>
          <a:lstStyle/>
          <a:p>
            <a:pPr marL="0" indent="0" fontAlgn="base" hangingPunct="0">
              <a:buNone/>
            </a:pPr>
            <a:endParaRPr lang="uk-UA" dirty="0"/>
          </a:p>
          <a:p>
            <a:pPr algn="just" fontAlgn="base" hangingPunct="0"/>
            <a:r>
              <a:rPr lang="uk-UA" sz="4600" b="1" dirty="0"/>
              <a:t>1. Визначити чинники, які можуть вплинути на реалізацію </a:t>
            </a:r>
            <a:r>
              <a:rPr lang="uk-UA" sz="4600" b="1" dirty="0" err="1"/>
              <a:t>проєкту</a:t>
            </a:r>
            <a:r>
              <a:rPr lang="uk-UA" sz="4600" b="1" dirty="0"/>
              <a:t> підприємства (найпростіший спосіб із запропонованого списку чинників в кожній категорії вибрати обмежене число найістотніших і використовувати їх для подальшого аналізу).</a:t>
            </a:r>
          </a:p>
          <a:p>
            <a:pPr algn="just" fontAlgn="base" hangingPunct="0"/>
            <a:r>
              <a:rPr lang="uk-UA" sz="4600" b="1" dirty="0"/>
              <a:t>2. Зібрати інформацію про динаміку і характер зміни кожного чинника. Це основна частина роботи. На підставі цих даних експерти будуть формувати свою думку.</a:t>
            </a:r>
          </a:p>
          <a:p>
            <a:pPr algn="just" fontAlgn="base" hangingPunct="0"/>
            <a:r>
              <a:rPr lang="uk-UA" sz="4600" b="1" dirty="0"/>
              <a:t>3. Проаналізувати значущості та ступеня впливу кожного чинника. розробити структуровану анкету, </a:t>
            </a:r>
            <a:r>
              <a:rPr lang="uk-UA" sz="4600" b="1" dirty="0" err="1"/>
              <a:t>внести</a:t>
            </a:r>
            <a:r>
              <a:rPr lang="uk-UA" sz="4600" b="1" dirty="0"/>
              <a:t> в неї оцінки значущості чинника для результату </a:t>
            </a:r>
            <a:r>
              <a:rPr lang="uk-UA" sz="4600" b="1" dirty="0" err="1"/>
              <a:t>проєкту</a:t>
            </a:r>
            <a:r>
              <a:rPr lang="uk-UA" sz="4600" b="1" dirty="0"/>
              <a:t> і ймовірності його зміни.</a:t>
            </a:r>
          </a:p>
          <a:p>
            <a:endParaRPr lang="uk-UA" dirty="0"/>
          </a:p>
        </p:txBody>
      </p:sp>
    </p:spTree>
    <p:extLst>
      <p:ext uri="{BB962C8B-B14F-4D97-AF65-F5344CB8AC3E}">
        <p14:creationId xmlns:p14="http://schemas.microsoft.com/office/powerpoint/2010/main" val="1014583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СТАТИЧНІ МОДЕЛІ МАКРОЕКОНОМІКИ</a:t>
            </a:r>
          </a:p>
        </p:txBody>
      </p:sp>
      <p:sp>
        <p:nvSpPr>
          <p:cNvPr id="3" name="Місце для вмісту 2"/>
          <p:cNvSpPr>
            <a:spLocks noGrp="1"/>
          </p:cNvSpPr>
          <p:nvPr>
            <p:ph idx="1"/>
          </p:nvPr>
        </p:nvSpPr>
        <p:spPr>
          <a:xfrm>
            <a:off x="1021080" y="1575707"/>
            <a:ext cx="10515600" cy="4726986"/>
          </a:xfrm>
        </p:spPr>
        <p:txBody>
          <a:bodyPr>
            <a:normAutofit/>
          </a:bodyPr>
          <a:lstStyle/>
          <a:p>
            <a:pPr algn="just"/>
            <a:r>
              <a:rPr lang="uk-UA" b="1" dirty="0"/>
              <a:t>Композиція «канонічної» макроекономіки здебільшого є комбінацією (у певній пропорції) статичних моделей класичного та кейнсіанського типу. Ці моделі формуються (переважно) як апріорні конструкції, існування яких підтверджується емпірично або, принаймні, не відхиляється на підставі наявних даних. </a:t>
            </a:r>
          </a:p>
          <a:p>
            <a:pPr algn="just"/>
            <a:r>
              <a:rPr lang="uk-UA" b="1" dirty="0"/>
              <a:t>Для </a:t>
            </a:r>
            <a:r>
              <a:rPr lang="uk-UA" b="1" dirty="0">
                <a:solidFill>
                  <a:srgbClr val="FF0000"/>
                </a:solidFill>
              </a:rPr>
              <a:t>кейнсіанської моделі </a:t>
            </a:r>
            <a:r>
              <a:rPr lang="uk-UA" b="1" dirty="0"/>
              <a:t>характерними є, наприклад, гіпотези щодо існування функції агрегованого споживання, котра постулюється поза поведінкою раціональних споживачів. </a:t>
            </a:r>
          </a:p>
          <a:p>
            <a:pPr algn="just"/>
            <a:r>
              <a:rPr lang="uk-UA" b="1" dirty="0"/>
              <a:t>Для </a:t>
            </a:r>
            <a:r>
              <a:rPr lang="uk-UA" b="1" dirty="0">
                <a:solidFill>
                  <a:srgbClr val="FF0000"/>
                </a:solidFill>
              </a:rPr>
              <a:t>класичної теорії </a:t>
            </a:r>
            <a:r>
              <a:rPr lang="uk-UA" b="1" dirty="0"/>
              <a:t>характерними є гіпотези типу існування «простого рівняння кількості грошей», яке визначається поза мотиваціями власників грошових активів. </a:t>
            </a:r>
          </a:p>
          <a:p>
            <a:endParaRPr lang="uk-UA" dirty="0"/>
          </a:p>
        </p:txBody>
      </p:sp>
    </p:spTree>
    <p:extLst>
      <p:ext uri="{BB962C8B-B14F-4D97-AF65-F5344CB8AC3E}">
        <p14:creationId xmlns:p14="http://schemas.microsoft.com/office/powerpoint/2010/main" val="1369665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A30016-867F-25ED-D309-F2A03F77F55E}"/>
              </a:ext>
            </a:extLst>
          </p:cNvPr>
          <p:cNvSpPr>
            <a:spLocks noGrp="1"/>
          </p:cNvSpPr>
          <p:nvPr>
            <p:ph type="title"/>
          </p:nvPr>
        </p:nvSpPr>
        <p:spPr/>
        <p:txBody>
          <a:bodyPr/>
          <a:lstStyle/>
          <a:p>
            <a:pPr algn="ctr"/>
            <a:r>
              <a:rPr lang="uk-UA" b="1" dirty="0"/>
              <a:t>Переваги </a:t>
            </a:r>
            <a:r>
              <a:rPr lang="en-US" sz="4400" b="1" dirty="0"/>
              <a:t>PESTLE </a:t>
            </a:r>
            <a:r>
              <a:rPr lang="uk-UA" b="1" dirty="0"/>
              <a:t>- аналізу</a:t>
            </a:r>
            <a:endParaRPr lang="de-DE" b="1" dirty="0"/>
          </a:p>
        </p:txBody>
      </p:sp>
      <p:sp>
        <p:nvSpPr>
          <p:cNvPr id="3" name="Місце для вмісту 2">
            <a:extLst>
              <a:ext uri="{FF2B5EF4-FFF2-40B4-BE49-F238E27FC236}">
                <a16:creationId xmlns:a16="http://schemas.microsoft.com/office/drawing/2014/main" id="{337BE43E-8B83-5E02-1447-4BD8CECD544F}"/>
              </a:ext>
            </a:extLst>
          </p:cNvPr>
          <p:cNvSpPr>
            <a:spLocks noGrp="1"/>
          </p:cNvSpPr>
          <p:nvPr>
            <p:ph idx="1"/>
          </p:nvPr>
        </p:nvSpPr>
        <p:spPr>
          <a:xfrm>
            <a:off x="838200" y="1885950"/>
            <a:ext cx="10515600" cy="4291013"/>
          </a:xfrm>
        </p:spPr>
        <p:txBody>
          <a:bodyPr>
            <a:normAutofit/>
          </a:bodyPr>
          <a:lstStyle/>
          <a:p>
            <a:pPr algn="just"/>
            <a:r>
              <a:rPr lang="uk-UA" sz="3200" b="1" dirty="0"/>
              <a:t>Простота структури.</a:t>
            </a:r>
          </a:p>
          <a:p>
            <a:pPr algn="just"/>
            <a:r>
              <a:rPr lang="uk-UA" sz="3200" b="1" dirty="0"/>
              <a:t>Сприяє ширшому розумінню бізнес-середовища.</a:t>
            </a:r>
          </a:p>
          <a:p>
            <a:pPr algn="just"/>
            <a:r>
              <a:rPr lang="uk-UA" sz="3200" b="1" dirty="0"/>
              <a:t>Розвиває у підприємця зовнішнє і стратегічне мислення.</a:t>
            </a:r>
          </a:p>
          <a:p>
            <a:pPr algn="just"/>
            <a:r>
              <a:rPr lang="uk-UA" sz="3200" b="1" dirty="0"/>
              <a:t>Створює передумови для передбачення майбутніх загроз для бізнесу та своєчасного вжиття заходів для уникнення/мінімізації їх впливу.</a:t>
            </a:r>
          </a:p>
          <a:p>
            <a:pPr algn="just"/>
            <a:r>
              <a:rPr lang="uk-UA" sz="3200" b="1" dirty="0"/>
              <a:t>Орієнтує підприємство на виявлення бізнес-можливостей та їх використання</a:t>
            </a:r>
            <a:r>
              <a:rPr lang="uk-UA" b="1" dirty="0"/>
              <a:t>.</a:t>
            </a:r>
          </a:p>
          <a:p>
            <a:endParaRPr lang="uk-UA" dirty="0"/>
          </a:p>
        </p:txBody>
      </p:sp>
    </p:spTree>
    <p:extLst>
      <p:ext uri="{BB962C8B-B14F-4D97-AF65-F5344CB8AC3E}">
        <p14:creationId xmlns:p14="http://schemas.microsoft.com/office/powerpoint/2010/main" val="1662608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099308-9F2D-1338-288B-7127A4242810}"/>
              </a:ext>
            </a:extLst>
          </p:cNvPr>
          <p:cNvSpPr>
            <a:spLocks noGrp="1"/>
          </p:cNvSpPr>
          <p:nvPr>
            <p:ph type="title"/>
          </p:nvPr>
        </p:nvSpPr>
        <p:spPr>
          <a:xfrm>
            <a:off x="198120" y="360679"/>
            <a:ext cx="11300460" cy="640715"/>
          </a:xfrm>
        </p:spPr>
        <p:txBody>
          <a:bodyPr>
            <a:normAutofit fontScale="90000"/>
          </a:bodyPr>
          <a:lstStyle/>
          <a:p>
            <a:pPr algn="ctr"/>
            <a:r>
              <a:rPr lang="uk-UA" dirty="0"/>
              <a:t>Недоліки </a:t>
            </a:r>
            <a:r>
              <a:rPr lang="en-US" sz="4400" b="1" dirty="0"/>
              <a:t>PESTLE </a:t>
            </a:r>
            <a:r>
              <a:rPr lang="uk-UA" b="1" dirty="0"/>
              <a:t>- аналізу</a:t>
            </a:r>
            <a:endParaRPr lang="de-DE" dirty="0"/>
          </a:p>
        </p:txBody>
      </p:sp>
      <p:sp>
        <p:nvSpPr>
          <p:cNvPr id="3" name="Місце для вмісту 2">
            <a:extLst>
              <a:ext uri="{FF2B5EF4-FFF2-40B4-BE49-F238E27FC236}">
                <a16:creationId xmlns:a16="http://schemas.microsoft.com/office/drawing/2014/main" id="{0CD1EBEF-CBAC-CEFA-21C2-7375FD1EBF3E}"/>
              </a:ext>
            </a:extLst>
          </p:cNvPr>
          <p:cNvSpPr>
            <a:spLocks noGrp="1"/>
          </p:cNvSpPr>
          <p:nvPr>
            <p:ph idx="1"/>
          </p:nvPr>
        </p:nvSpPr>
        <p:spPr>
          <a:xfrm>
            <a:off x="838200" y="1348740"/>
            <a:ext cx="10515600" cy="4828223"/>
          </a:xfrm>
        </p:spPr>
        <p:txBody>
          <a:bodyPr/>
          <a:lstStyle/>
          <a:p>
            <a:pPr algn="just"/>
            <a:r>
              <a:rPr lang="uk-UA" b="1" dirty="0"/>
              <a:t>Спрощене отримання даних, використовуваних для прийняття рішень, що  знижує їх якість.</a:t>
            </a:r>
          </a:p>
          <a:p>
            <a:pPr algn="just"/>
            <a:r>
              <a:rPr lang="uk-UA" b="1" dirty="0"/>
              <a:t>Формування великого обсягу даних не підвищує їх розуміння.</a:t>
            </a:r>
          </a:p>
          <a:p>
            <a:pPr algn="just"/>
            <a:r>
              <a:rPr lang="uk-UA" b="1" dirty="0"/>
              <a:t>Часто дані базуються на припущеннях, що може знизити їх </a:t>
            </a:r>
            <a:r>
              <a:rPr lang="uk-UA" b="1" dirty="0" err="1"/>
              <a:t>обгрунтованість</a:t>
            </a:r>
            <a:r>
              <a:rPr lang="uk-UA" b="1" dirty="0"/>
              <a:t>.</a:t>
            </a:r>
          </a:p>
          <a:p>
            <a:pPr algn="just"/>
            <a:r>
              <a:rPr lang="uk-UA" b="1" dirty="0"/>
              <a:t>Висока динаміка зовнішнього середовища не сприяє об</a:t>
            </a:r>
            <a:r>
              <a:rPr lang="en-US" b="1" dirty="0"/>
              <a:t>’</a:t>
            </a:r>
            <a:r>
              <a:rPr lang="uk-UA" b="1" dirty="0" err="1"/>
              <a:t>єктивному</a:t>
            </a:r>
            <a:r>
              <a:rPr lang="uk-UA" b="1" dirty="0"/>
              <a:t> передбаченню розвитку подій, які можуть вплинути на діяльність підприємства в майбутньому.</a:t>
            </a:r>
          </a:p>
          <a:p>
            <a:pPr algn="just"/>
            <a:r>
              <a:rPr lang="uk-UA" b="1" dirty="0"/>
              <a:t>Для підвищення якості результатів аналізу, його необхідно проводити регулярно.</a:t>
            </a:r>
          </a:p>
          <a:p>
            <a:endParaRPr lang="uk-UA" dirty="0"/>
          </a:p>
          <a:p>
            <a:endParaRPr lang="de-DE" dirty="0"/>
          </a:p>
        </p:txBody>
      </p:sp>
    </p:spTree>
    <p:extLst>
      <p:ext uri="{BB962C8B-B14F-4D97-AF65-F5344CB8AC3E}">
        <p14:creationId xmlns:p14="http://schemas.microsoft.com/office/powerpoint/2010/main" val="4111494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77475"/>
            <a:ext cx="10515600" cy="858991"/>
          </a:xfrm>
        </p:spPr>
        <p:txBody>
          <a:bodyPr/>
          <a:lstStyle/>
          <a:p>
            <a:pPr algn="ctr"/>
            <a:r>
              <a:rPr lang="en-US" b="1" dirty="0"/>
              <a:t>SWOT -</a:t>
            </a:r>
            <a:r>
              <a:rPr lang="uk-UA" b="1" dirty="0"/>
              <a:t> аналіз</a:t>
            </a:r>
          </a:p>
        </p:txBody>
      </p:sp>
      <p:sp>
        <p:nvSpPr>
          <p:cNvPr id="3" name="Місце для вмісту 2"/>
          <p:cNvSpPr>
            <a:spLocks noGrp="1"/>
          </p:cNvSpPr>
          <p:nvPr>
            <p:ph idx="1"/>
          </p:nvPr>
        </p:nvSpPr>
        <p:spPr>
          <a:xfrm>
            <a:off x="838200" y="1091381"/>
            <a:ext cx="10515600" cy="5085582"/>
          </a:xfrm>
        </p:spPr>
        <p:txBody>
          <a:bodyPr>
            <a:noAutofit/>
          </a:bodyPr>
          <a:lstStyle/>
          <a:p>
            <a:pPr algn="just"/>
            <a:r>
              <a:rPr lang="ru-RU" sz="3600" b="1" dirty="0"/>
              <a:t>SWOT</a:t>
            </a:r>
            <a:r>
              <a:rPr lang="uk-UA" sz="3600" b="1" dirty="0"/>
              <a:t>-аналіз використовують для оцінки стану і майбутніх загроз розвитку бізнесу. </a:t>
            </a:r>
            <a:r>
              <a:rPr lang="ru-RU" sz="3600" b="1" dirty="0" err="1"/>
              <a:t>Акронім</a:t>
            </a:r>
            <a:r>
              <a:rPr lang="ru-RU" sz="3600" b="1" dirty="0"/>
              <a:t> «SWOT» </a:t>
            </a:r>
            <a:r>
              <a:rPr lang="ru-RU" sz="3600" b="1" dirty="0" err="1"/>
              <a:t>був</a:t>
            </a:r>
            <a:r>
              <a:rPr lang="ru-RU" sz="3600" b="1" dirty="0"/>
              <a:t> </a:t>
            </a:r>
            <a:r>
              <a:rPr lang="ru-RU" sz="3600" b="1" dirty="0" err="1"/>
              <a:t>вперше</a:t>
            </a:r>
            <a:r>
              <a:rPr lang="ru-RU" sz="3600" b="1" dirty="0"/>
              <a:t> введений в 1963 </a:t>
            </a:r>
            <a:r>
              <a:rPr lang="ru-RU" sz="3600" b="1" dirty="0" err="1"/>
              <a:t>році</a:t>
            </a:r>
            <a:r>
              <a:rPr lang="ru-RU" sz="3600" b="1" dirty="0"/>
              <a:t> </a:t>
            </a:r>
            <a:r>
              <a:rPr lang="ru-RU" sz="3600" b="1" dirty="0" err="1"/>
              <a:t>професором</a:t>
            </a:r>
            <a:r>
              <a:rPr lang="ru-RU" sz="3600" b="1" dirty="0"/>
              <a:t> Кеннетом </a:t>
            </a:r>
            <a:r>
              <a:rPr lang="ru-RU" sz="3600" b="1" dirty="0" err="1"/>
              <a:t>Ендрюсом</a:t>
            </a:r>
            <a:r>
              <a:rPr lang="ru-RU" sz="3600" b="1" dirty="0"/>
              <a:t> у </a:t>
            </a:r>
            <a:r>
              <a:rPr lang="ru-RU" sz="3600" b="1" dirty="0" err="1"/>
              <a:t>Гарварді</a:t>
            </a:r>
            <a:r>
              <a:rPr lang="ru-RU" sz="3600" b="1" dirty="0"/>
              <a:t> на </a:t>
            </a:r>
            <a:r>
              <a:rPr lang="ru-RU" sz="3600" b="1" dirty="0" err="1"/>
              <a:t>конференції</a:t>
            </a:r>
            <a:r>
              <a:rPr lang="ru-RU" sz="3600" b="1" dirty="0"/>
              <a:t> з проблем </a:t>
            </a:r>
            <a:r>
              <a:rPr lang="ru-RU" sz="3600" b="1" dirty="0" err="1"/>
              <a:t>бізнес-політики</a:t>
            </a:r>
            <a:r>
              <a:rPr lang="ru-RU" sz="3600" b="1" dirty="0"/>
              <a:t>. </a:t>
            </a:r>
            <a:r>
              <a:rPr lang="ru-RU" sz="3600" b="1" dirty="0" err="1"/>
              <a:t>Потім</a:t>
            </a:r>
            <a:r>
              <a:rPr lang="ru-RU" sz="3600" b="1" dirty="0"/>
              <a:t> й </a:t>
            </a:r>
            <a:r>
              <a:rPr lang="ru-RU" sz="3600" b="1" dirty="0" err="1"/>
              <a:t>інші</a:t>
            </a:r>
            <a:r>
              <a:rPr lang="ru-RU" sz="3600" b="1" dirty="0"/>
              <a:t> </a:t>
            </a:r>
            <a:r>
              <a:rPr lang="ru-RU" sz="3600" b="1" dirty="0" err="1"/>
              <a:t>професори</a:t>
            </a:r>
            <a:r>
              <a:rPr lang="ru-RU" sz="3600" b="1" dirty="0"/>
              <a:t> </a:t>
            </a:r>
            <a:r>
              <a:rPr lang="ru-RU" sz="3600" b="1" dirty="0" err="1"/>
              <a:t>запропонували</a:t>
            </a:r>
            <a:r>
              <a:rPr lang="ru-RU" sz="3600" b="1" dirty="0"/>
              <a:t> </a:t>
            </a:r>
            <a:r>
              <a:rPr lang="ru-RU" sz="3600" b="1" dirty="0" err="1"/>
              <a:t>використовувати</a:t>
            </a:r>
            <a:r>
              <a:rPr lang="ru-RU" sz="3600" b="1" dirty="0"/>
              <a:t> SWOT-модель для </a:t>
            </a:r>
            <a:r>
              <a:rPr lang="ru-RU" sz="3600" b="1" dirty="0" err="1"/>
              <a:t>розрахунку</a:t>
            </a:r>
            <a:r>
              <a:rPr lang="ru-RU" sz="3600" b="1" dirty="0"/>
              <a:t> </a:t>
            </a:r>
            <a:r>
              <a:rPr lang="ru-RU" sz="3600" b="1" dirty="0" err="1"/>
              <a:t>поведінки</a:t>
            </a:r>
            <a:r>
              <a:rPr lang="ru-RU" sz="3600" b="1" dirty="0"/>
              <a:t> </a:t>
            </a:r>
            <a:r>
              <a:rPr lang="ru-RU" sz="3600" b="1" dirty="0" err="1"/>
              <a:t>підприємства</a:t>
            </a:r>
            <a:r>
              <a:rPr lang="ru-RU" sz="3600" b="1" dirty="0"/>
              <a:t>, </a:t>
            </a:r>
            <a:r>
              <a:rPr lang="ru-RU" sz="3600" b="1" dirty="0" err="1"/>
              <a:t>фірми</a:t>
            </a:r>
            <a:r>
              <a:rPr lang="ru-RU" sz="3600" b="1" dirty="0"/>
              <a:t>. </a:t>
            </a:r>
            <a:r>
              <a:rPr lang="ru-RU" sz="3600" b="1" dirty="0" err="1"/>
              <a:t>Цей</a:t>
            </a:r>
            <a:r>
              <a:rPr lang="ru-RU" sz="3600" b="1" dirty="0"/>
              <a:t> метод почав широко </a:t>
            </a:r>
            <a:r>
              <a:rPr lang="ru-RU" sz="3600" b="1" dirty="0" err="1"/>
              <a:t>використовуватися</a:t>
            </a:r>
            <a:r>
              <a:rPr lang="ru-RU" sz="3600" b="1" dirty="0"/>
              <a:t> </a:t>
            </a:r>
            <a:r>
              <a:rPr lang="ru-RU" sz="3600" b="1" dirty="0" err="1"/>
              <a:t>ще</a:t>
            </a:r>
            <a:r>
              <a:rPr lang="ru-RU" sz="3600" b="1" dirty="0"/>
              <a:t> в 1980-х роках і </a:t>
            </a:r>
            <a:r>
              <a:rPr lang="ru-RU" sz="3600" b="1" dirty="0" err="1"/>
              <a:t>затребуваний</a:t>
            </a:r>
            <a:r>
              <a:rPr lang="ru-RU" sz="3600" b="1" dirty="0"/>
              <a:t> </a:t>
            </a:r>
            <a:r>
              <a:rPr lang="ru-RU" sz="3600" b="1" dirty="0" err="1"/>
              <a:t>серед</a:t>
            </a:r>
            <a:r>
              <a:rPr lang="ru-RU" sz="3600" b="1" dirty="0"/>
              <a:t> </a:t>
            </a:r>
            <a:r>
              <a:rPr lang="ru-RU" sz="3600" b="1" dirty="0" err="1"/>
              <a:t>аналітиків</a:t>
            </a:r>
            <a:r>
              <a:rPr lang="ru-RU" sz="3600" b="1" dirty="0"/>
              <a:t>, </a:t>
            </a:r>
            <a:r>
              <a:rPr lang="ru-RU" sz="3600" b="1" dirty="0" err="1"/>
              <a:t>менеджерів</a:t>
            </a:r>
            <a:r>
              <a:rPr lang="ru-RU" sz="3600" b="1" dirty="0"/>
              <a:t> і </a:t>
            </a:r>
            <a:r>
              <a:rPr lang="ru-RU" sz="3600" b="1" dirty="0" err="1"/>
              <a:t>сьогодні</a:t>
            </a:r>
            <a:r>
              <a:rPr lang="ru-RU" sz="3600" b="1" dirty="0"/>
              <a:t>.</a:t>
            </a:r>
            <a:endParaRPr lang="uk-UA" sz="3600" b="1" dirty="0"/>
          </a:p>
          <a:p>
            <a:endParaRPr lang="uk-UA" sz="3600" b="1" dirty="0"/>
          </a:p>
        </p:txBody>
      </p:sp>
    </p:spTree>
    <p:extLst>
      <p:ext uri="{BB962C8B-B14F-4D97-AF65-F5344CB8AC3E}">
        <p14:creationId xmlns:p14="http://schemas.microsoft.com/office/powerpoint/2010/main" val="1186793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SWOT</a:t>
            </a:r>
            <a:r>
              <a:rPr lang="uk-UA" b="1" dirty="0"/>
              <a:t>-</a:t>
            </a:r>
            <a:r>
              <a:rPr lang="ru-RU" b="1" dirty="0" err="1"/>
              <a:t>аналіз</a:t>
            </a:r>
            <a:r>
              <a:rPr lang="ru-RU" b="1" dirty="0"/>
              <a:t> </a:t>
            </a:r>
            <a:r>
              <a:rPr lang="ru-RU" b="1" dirty="0" err="1"/>
              <a:t>передбачає</a:t>
            </a:r>
            <a:r>
              <a:rPr lang="ru-RU" b="1" dirty="0"/>
              <a:t> </a:t>
            </a:r>
            <a:r>
              <a:rPr lang="ru-RU" b="1" dirty="0" err="1"/>
              <a:t>поділ</a:t>
            </a:r>
            <a:r>
              <a:rPr lang="ru-RU" b="1" dirty="0"/>
              <a:t> </a:t>
            </a:r>
            <a:r>
              <a:rPr lang="ru-RU" b="1" dirty="0" err="1"/>
              <a:t>чинників</a:t>
            </a:r>
            <a:r>
              <a:rPr lang="ru-RU" b="1" dirty="0"/>
              <a:t> </a:t>
            </a:r>
            <a:r>
              <a:rPr lang="ru-RU" b="1" dirty="0" err="1"/>
              <a:t>впливу</a:t>
            </a:r>
            <a:r>
              <a:rPr lang="ru-RU" b="1" dirty="0"/>
              <a:t> на 4 </a:t>
            </a:r>
            <a:r>
              <a:rPr lang="ru-RU" b="1" dirty="0" err="1"/>
              <a:t>групи</a:t>
            </a:r>
            <a:endParaRPr lang="uk-UA" b="1" dirty="0"/>
          </a:p>
        </p:txBody>
      </p:sp>
      <p:sp>
        <p:nvSpPr>
          <p:cNvPr id="3" name="Місце для вмісту 2"/>
          <p:cNvSpPr>
            <a:spLocks noGrp="1"/>
          </p:cNvSpPr>
          <p:nvPr>
            <p:ph idx="1"/>
          </p:nvPr>
        </p:nvSpPr>
        <p:spPr>
          <a:xfrm>
            <a:off x="838200" y="1690688"/>
            <a:ext cx="10515600" cy="4351338"/>
          </a:xfrm>
        </p:spPr>
        <p:txBody>
          <a:bodyPr>
            <a:normAutofit fontScale="92500"/>
          </a:bodyPr>
          <a:lstStyle/>
          <a:p>
            <a:pPr marL="0" indent="0" fontAlgn="base">
              <a:buNone/>
            </a:pPr>
            <a:endParaRPr lang="uk-UA" dirty="0"/>
          </a:p>
          <a:p>
            <a:pPr lvl="0" algn="just" fontAlgn="base"/>
            <a:r>
              <a:rPr lang="uk-UA" b="1" dirty="0"/>
              <a:t>S </a:t>
            </a:r>
            <a:r>
              <a:rPr lang="uk-UA" dirty="0"/>
              <a:t>– </a:t>
            </a:r>
            <a:r>
              <a:rPr lang="uk-UA" b="1" dirty="0" err="1"/>
              <a:t>strengths</a:t>
            </a:r>
            <a:r>
              <a:rPr lang="uk-UA" b="1" dirty="0"/>
              <a:t>: сильні сторони вашого бізнесу (конкурентні переваги). </a:t>
            </a:r>
          </a:p>
          <a:p>
            <a:pPr lvl="0" algn="just" fontAlgn="base"/>
            <a:r>
              <a:rPr lang="uk-UA" b="1" dirty="0"/>
              <a:t>W – </a:t>
            </a:r>
            <a:r>
              <a:rPr lang="uk-UA" b="1" dirty="0" err="1"/>
              <a:t>weaknesses</a:t>
            </a:r>
            <a:r>
              <a:rPr lang="uk-UA" b="1" dirty="0"/>
              <a:t>: слабкі сторони (проблемні успішності на ринку). </a:t>
            </a:r>
          </a:p>
          <a:p>
            <a:pPr lvl="0" algn="just" fontAlgn="base"/>
            <a:r>
              <a:rPr lang="uk-UA" b="1" dirty="0"/>
              <a:t>O – </a:t>
            </a:r>
            <a:r>
              <a:rPr lang="uk-UA" b="1" dirty="0" err="1"/>
              <a:t>opportunities</a:t>
            </a:r>
            <a:r>
              <a:rPr lang="uk-UA" b="1" dirty="0"/>
              <a:t>: можливості, які можна використати для розвитку). </a:t>
            </a:r>
          </a:p>
          <a:p>
            <a:pPr lvl="0" algn="just" fontAlgn="base"/>
            <a:r>
              <a:rPr lang="uk-UA" b="1" dirty="0"/>
              <a:t>T – </a:t>
            </a:r>
            <a:r>
              <a:rPr lang="uk-UA" b="1" dirty="0" err="1"/>
              <a:t>threats</a:t>
            </a:r>
            <a:r>
              <a:rPr lang="uk-UA" b="1" dirty="0"/>
              <a:t>: загрози, які не сприяють ефективному бізнесу. </a:t>
            </a:r>
          </a:p>
          <a:p>
            <a:pPr algn="just" fontAlgn="base"/>
            <a:r>
              <a:rPr lang="uk-UA" dirty="0"/>
              <a:t>         </a:t>
            </a:r>
            <a:r>
              <a:rPr lang="uk-UA" b="1" dirty="0"/>
              <a:t>Важливо відзначити, що перші два чинники SWOT-аналізу відноситься до внутрішніх, а останні два – до зовнішніх. Зовнішні елементи відносяться до політичної ситуації, суспільства, економіки і </a:t>
            </a:r>
            <a:r>
              <a:rPr lang="uk-UA" b="1" dirty="0" err="1"/>
              <a:t>т.д</a:t>
            </a:r>
            <a:r>
              <a:rPr lang="uk-UA" b="1" dirty="0"/>
              <a:t>. про що ми говорили розглядаючи </a:t>
            </a:r>
            <a:r>
              <a:rPr lang="en-US" b="1" dirty="0"/>
              <a:t>PESTLE-а</a:t>
            </a:r>
            <a:r>
              <a:rPr lang="uk-UA" b="1" dirty="0"/>
              <a:t>наліз.</a:t>
            </a:r>
          </a:p>
          <a:p>
            <a:pPr marL="0" indent="0">
              <a:buNone/>
            </a:pPr>
            <a:endParaRPr lang="uk-UA" dirty="0"/>
          </a:p>
        </p:txBody>
      </p:sp>
    </p:spTree>
    <p:extLst>
      <p:ext uri="{BB962C8B-B14F-4D97-AF65-F5344CB8AC3E}">
        <p14:creationId xmlns:p14="http://schemas.microsoft.com/office/powerpoint/2010/main" val="3793714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010A61-2738-940B-4134-AF2FD3DA8CC8}"/>
              </a:ext>
            </a:extLst>
          </p:cNvPr>
          <p:cNvSpPr>
            <a:spLocks noGrp="1"/>
          </p:cNvSpPr>
          <p:nvPr>
            <p:ph type="title"/>
          </p:nvPr>
        </p:nvSpPr>
        <p:spPr/>
        <p:txBody>
          <a:bodyPr/>
          <a:lstStyle/>
          <a:p>
            <a:pPr algn="ctr"/>
            <a:r>
              <a:rPr lang="uk-UA" b="1" dirty="0"/>
              <a:t>Недоліки </a:t>
            </a:r>
            <a:r>
              <a:rPr lang="en-US" b="1" dirty="0"/>
              <a:t>SWOT - </a:t>
            </a:r>
            <a:r>
              <a:rPr lang="uk-UA" b="1" dirty="0"/>
              <a:t>аналізу</a:t>
            </a:r>
            <a:endParaRPr lang="de-DE" b="1" dirty="0"/>
          </a:p>
        </p:txBody>
      </p:sp>
      <p:sp>
        <p:nvSpPr>
          <p:cNvPr id="3" name="Місце для вмісту 2">
            <a:extLst>
              <a:ext uri="{FF2B5EF4-FFF2-40B4-BE49-F238E27FC236}">
                <a16:creationId xmlns:a16="http://schemas.microsoft.com/office/drawing/2014/main" id="{857DC34B-D64E-D726-C01C-87B683947D04}"/>
              </a:ext>
            </a:extLst>
          </p:cNvPr>
          <p:cNvSpPr>
            <a:spLocks noGrp="1"/>
          </p:cNvSpPr>
          <p:nvPr>
            <p:ph idx="1"/>
          </p:nvPr>
        </p:nvSpPr>
        <p:spPr/>
        <p:txBody>
          <a:bodyPr/>
          <a:lstStyle/>
          <a:p>
            <a:pPr algn="just"/>
            <a:r>
              <a:rPr lang="uk-UA" dirty="0"/>
              <a:t>1. </a:t>
            </a:r>
            <a:r>
              <a:rPr lang="en-US" b="1" dirty="0"/>
              <a:t>SWOT – </a:t>
            </a:r>
            <a:r>
              <a:rPr lang="uk-UA" b="1" dirty="0"/>
              <a:t>аналіз не надає менеджменту чіткої аналітики. Він допомагає структурувати дані за 4-ма ознаками, а далі необхідна детальна аналітика, яка є основою розробки стратегії розвитку підприємства, і тактики – складання бізнес-плану.</a:t>
            </a:r>
          </a:p>
          <a:p>
            <a:pPr algn="just"/>
            <a:r>
              <a:rPr lang="en-US" b="1" dirty="0"/>
              <a:t>SWOT – </a:t>
            </a:r>
            <a:r>
              <a:rPr lang="uk-UA" b="1" dirty="0"/>
              <a:t>аналіз це </a:t>
            </a:r>
            <a:r>
              <a:rPr lang="uk-UA" b="1" dirty="0" err="1"/>
              <a:t>моментний</a:t>
            </a:r>
            <a:r>
              <a:rPr lang="uk-UA" b="1" dirty="0"/>
              <a:t> зріз справ і є статичним. Тому його потрібно проводити не менше одного разу на рік.</a:t>
            </a:r>
          </a:p>
          <a:p>
            <a:pPr algn="just"/>
            <a:r>
              <a:rPr lang="uk-UA" b="1" dirty="0"/>
              <a:t>Його результати є досить </a:t>
            </a:r>
            <a:r>
              <a:rPr lang="uk-UA" b="1" dirty="0" err="1"/>
              <a:t>суб</a:t>
            </a:r>
            <a:r>
              <a:rPr lang="en-US" b="1" dirty="0"/>
              <a:t>’</a:t>
            </a:r>
            <a:r>
              <a:rPr lang="uk-UA" b="1" dirty="0" err="1"/>
              <a:t>єктивними</a:t>
            </a:r>
            <a:r>
              <a:rPr lang="uk-UA" b="1" dirty="0"/>
              <a:t> і </a:t>
            </a:r>
            <a:r>
              <a:rPr lang="uk-UA" b="1" dirty="0" err="1"/>
              <a:t>залеж</a:t>
            </a:r>
            <a:r>
              <a:rPr lang="en-US" b="1" dirty="0"/>
              <a:t>a</a:t>
            </a:r>
            <a:r>
              <a:rPr lang="uk-UA" b="1" dirty="0" err="1"/>
              <a:t>ть</a:t>
            </a:r>
            <a:r>
              <a:rPr lang="uk-UA" b="1" dirty="0"/>
              <a:t> від експерта.</a:t>
            </a:r>
          </a:p>
          <a:p>
            <a:pPr algn="just"/>
            <a:r>
              <a:rPr lang="uk-UA" b="1" dirty="0"/>
              <a:t>Для підвищення якості результатів аналізу потрібний великий обсяг інформації як зовнішньої, так і внутрішньої за видами діяльності: операційна, фінансова та інвестиційна.</a:t>
            </a:r>
            <a:endParaRPr lang="de-DE" dirty="0"/>
          </a:p>
        </p:txBody>
      </p:sp>
    </p:spTree>
    <p:extLst>
      <p:ext uri="{BB962C8B-B14F-4D97-AF65-F5344CB8AC3E}">
        <p14:creationId xmlns:p14="http://schemas.microsoft.com/office/powerpoint/2010/main" val="2288653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85249"/>
          </a:xfrm>
        </p:spPr>
        <p:txBody>
          <a:bodyPr/>
          <a:lstStyle/>
          <a:p>
            <a:pPr algn="ctr"/>
            <a:r>
              <a:rPr lang="uk-UA" b="1" dirty="0"/>
              <a:t>БЕНЧМАРКІНГ</a:t>
            </a:r>
          </a:p>
        </p:txBody>
      </p:sp>
      <p:sp>
        <p:nvSpPr>
          <p:cNvPr id="3" name="Місце для вмісту 2"/>
          <p:cNvSpPr>
            <a:spLocks noGrp="1"/>
          </p:cNvSpPr>
          <p:nvPr>
            <p:ph idx="1"/>
          </p:nvPr>
        </p:nvSpPr>
        <p:spPr>
          <a:xfrm>
            <a:off x="838200" y="1150374"/>
            <a:ext cx="10515600" cy="5026589"/>
          </a:xfrm>
        </p:spPr>
        <p:txBody>
          <a:bodyPr>
            <a:noAutofit/>
          </a:bodyPr>
          <a:lstStyle/>
          <a:p>
            <a:pPr algn="just"/>
            <a:r>
              <a:rPr lang="uk-UA" sz="3600" b="1" dirty="0"/>
              <a:t>Поняття "</a:t>
            </a:r>
            <a:r>
              <a:rPr lang="uk-UA" sz="3600" b="1" dirty="0" err="1"/>
              <a:t>бенчмаркінг</a:t>
            </a:r>
            <a:r>
              <a:rPr lang="uk-UA" sz="3600" b="1" dirty="0"/>
              <a:t>" вперше з'явилося в 1972 році в Інституті стратегічного планування Кембриджу під час дослідницької діяльності консалтингової групи PIMS. Тоді був сформульований основний принцип </a:t>
            </a:r>
            <a:r>
              <a:rPr lang="uk-UA" sz="3600" b="1" dirty="0" err="1"/>
              <a:t>бенчмаркінгу</a:t>
            </a:r>
            <a:r>
              <a:rPr lang="uk-UA" sz="3600" b="1" dirty="0"/>
              <a:t>: "для того щоб знайти ефективне рішення в сфері конкуренції, необхідно знати кращий досвід інших підприємств, які досягли успіху за подібних умов". </a:t>
            </a:r>
          </a:p>
        </p:txBody>
      </p:sp>
    </p:spTree>
    <p:extLst>
      <p:ext uri="{BB962C8B-B14F-4D97-AF65-F5344CB8AC3E}">
        <p14:creationId xmlns:p14="http://schemas.microsoft.com/office/powerpoint/2010/main" val="2785620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05B679-16B4-7BB7-479C-0D7B55914DF5}"/>
              </a:ext>
            </a:extLst>
          </p:cNvPr>
          <p:cNvSpPr>
            <a:spLocks noGrp="1"/>
          </p:cNvSpPr>
          <p:nvPr>
            <p:ph type="title"/>
          </p:nvPr>
        </p:nvSpPr>
        <p:spPr/>
        <p:txBody>
          <a:bodyPr/>
          <a:lstStyle/>
          <a:p>
            <a:pPr algn="ctr"/>
            <a:r>
              <a:rPr lang="uk-UA" b="1" dirty="0"/>
              <a:t>Можливості і перешкоди застосування</a:t>
            </a:r>
            <a:endParaRPr lang="de-DE" b="1" dirty="0"/>
          </a:p>
        </p:txBody>
      </p:sp>
      <p:sp>
        <p:nvSpPr>
          <p:cNvPr id="3" name="Місце для вмісту 2">
            <a:extLst>
              <a:ext uri="{FF2B5EF4-FFF2-40B4-BE49-F238E27FC236}">
                <a16:creationId xmlns:a16="http://schemas.microsoft.com/office/drawing/2014/main" id="{A6A4D6F2-7C11-06B5-888D-516A38490E45}"/>
              </a:ext>
            </a:extLst>
          </p:cNvPr>
          <p:cNvSpPr>
            <a:spLocks noGrp="1"/>
          </p:cNvSpPr>
          <p:nvPr>
            <p:ph idx="1"/>
          </p:nvPr>
        </p:nvSpPr>
        <p:spPr/>
        <p:txBody>
          <a:bodyPr/>
          <a:lstStyle/>
          <a:p>
            <a:pPr marL="0" indent="0" algn="just">
              <a:buNone/>
            </a:pPr>
            <a:r>
              <a:rPr lang="uk-UA" dirty="0"/>
              <a:t>  </a:t>
            </a:r>
            <a:r>
              <a:rPr lang="uk-UA" dirty="0">
                <a:highlight>
                  <a:srgbClr val="FFFF00"/>
                </a:highlight>
              </a:rPr>
              <a:t>Можливості:</a:t>
            </a:r>
          </a:p>
          <a:p>
            <a:pPr algn="just">
              <a:buFontTx/>
              <a:buChar char="-"/>
            </a:pPr>
            <a:r>
              <a:rPr lang="uk-UA" dirty="0"/>
              <a:t>Визначити свої сильні і слабкі сторони.</a:t>
            </a:r>
          </a:p>
          <a:p>
            <a:pPr algn="just">
              <a:buFontTx/>
              <a:buChar char="-"/>
            </a:pPr>
            <a:r>
              <a:rPr lang="uk-UA" dirty="0"/>
              <a:t>Ідентифікувати кращі практики.</a:t>
            </a:r>
          </a:p>
          <a:p>
            <a:pPr algn="just">
              <a:buFontTx/>
              <a:buChar char="-"/>
            </a:pPr>
            <a:r>
              <a:rPr lang="uk-UA" dirty="0"/>
              <a:t>Підвищити ефективність бізнесової діяльності.</a:t>
            </a:r>
          </a:p>
          <a:p>
            <a:pPr marL="0" indent="0" algn="just">
              <a:buNone/>
            </a:pPr>
            <a:r>
              <a:rPr lang="uk-UA" dirty="0"/>
              <a:t>   </a:t>
            </a:r>
            <a:r>
              <a:rPr lang="uk-UA" dirty="0">
                <a:highlight>
                  <a:srgbClr val="FFFF00"/>
                </a:highlight>
              </a:rPr>
              <a:t>Перешкоди</a:t>
            </a:r>
            <a:r>
              <a:rPr lang="uk-UA" dirty="0"/>
              <a:t> широкого застосування:</a:t>
            </a:r>
          </a:p>
          <a:p>
            <a:pPr algn="just">
              <a:buFontTx/>
              <a:buChar char="-"/>
            </a:pPr>
            <a:r>
              <a:rPr lang="uk-UA" dirty="0"/>
              <a:t>Обмеженість доступу до інформації конкурентів.</a:t>
            </a:r>
          </a:p>
          <a:p>
            <a:pPr algn="just">
              <a:buFontTx/>
              <a:buChar char="-"/>
            </a:pPr>
            <a:r>
              <a:rPr lang="uk-UA" dirty="0"/>
              <a:t>Складність порівняння даних.</a:t>
            </a:r>
          </a:p>
          <a:p>
            <a:pPr algn="just">
              <a:buFontTx/>
              <a:buChar char="-"/>
            </a:pPr>
            <a:r>
              <a:rPr lang="uk-UA" dirty="0"/>
              <a:t>Необхідність адаптації кращих практик до умов підприємства. </a:t>
            </a:r>
            <a:endParaRPr lang="de-DE" dirty="0"/>
          </a:p>
        </p:txBody>
      </p:sp>
    </p:spTree>
    <p:extLst>
      <p:ext uri="{BB962C8B-B14F-4D97-AF65-F5344CB8AC3E}">
        <p14:creationId xmlns:p14="http://schemas.microsoft.com/office/powerpoint/2010/main" val="1703543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ДИНАМІЧНІ МОДЕЛІ МАКТРОЕКОНОМІКИ</a:t>
            </a:r>
          </a:p>
        </p:txBody>
      </p:sp>
      <p:sp>
        <p:nvSpPr>
          <p:cNvPr id="3" name="Місце для вмісту 2"/>
          <p:cNvSpPr>
            <a:spLocks noGrp="1"/>
          </p:cNvSpPr>
          <p:nvPr>
            <p:ph idx="1"/>
          </p:nvPr>
        </p:nvSpPr>
        <p:spPr>
          <a:xfrm>
            <a:off x="594360" y="1314450"/>
            <a:ext cx="11052810" cy="5406390"/>
          </a:xfrm>
        </p:spPr>
        <p:txBody>
          <a:bodyPr>
            <a:noAutofit/>
          </a:bodyPr>
          <a:lstStyle/>
          <a:p>
            <a:pPr algn="just"/>
            <a:r>
              <a:rPr lang="uk-UA" sz="4000" b="1" dirty="0"/>
              <a:t>У сучасному макроекономічному моделюванні домінує підхід, що ґрунтується на динамічних моделях раціональної поведінки типового </a:t>
            </a:r>
            <a:r>
              <a:rPr lang="uk-UA" sz="4000" b="1" dirty="0" err="1"/>
              <a:t>агента</a:t>
            </a:r>
            <a:r>
              <a:rPr lang="uk-UA" sz="4000" b="1" dirty="0"/>
              <a:t> на ефективному ринку. Ця поведінка формує раціональні очікування в умовах невизначеності, ризику та відсутності арбітражу. Змістовно такі поняття визначаються у межах концепції рівноваги як для фазового простору, так і в часі. </a:t>
            </a:r>
          </a:p>
          <a:p>
            <a:endParaRPr lang="uk-UA" sz="4000" dirty="0"/>
          </a:p>
        </p:txBody>
      </p:sp>
    </p:spTree>
    <p:extLst>
      <p:ext uri="{BB962C8B-B14F-4D97-AF65-F5344CB8AC3E}">
        <p14:creationId xmlns:p14="http://schemas.microsoft.com/office/powerpoint/2010/main" val="2809721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92966"/>
          </a:xfrm>
        </p:spPr>
        <p:txBody>
          <a:bodyPr>
            <a:normAutofit fontScale="90000"/>
          </a:bodyPr>
          <a:lstStyle/>
          <a:p>
            <a:pPr algn="r"/>
            <a:r>
              <a:rPr lang="uk-UA" b="1" dirty="0"/>
              <a:t>Продовження слайду 3</a:t>
            </a:r>
          </a:p>
        </p:txBody>
      </p:sp>
      <p:sp>
        <p:nvSpPr>
          <p:cNvPr id="3" name="Місце для вмісту 2"/>
          <p:cNvSpPr>
            <a:spLocks noGrp="1"/>
          </p:cNvSpPr>
          <p:nvPr>
            <p:ph idx="1"/>
          </p:nvPr>
        </p:nvSpPr>
        <p:spPr>
          <a:xfrm>
            <a:off x="838200" y="1162594"/>
            <a:ext cx="10515600" cy="5120640"/>
          </a:xfrm>
        </p:spPr>
        <p:txBody>
          <a:bodyPr>
            <a:normAutofit/>
          </a:bodyPr>
          <a:lstStyle/>
          <a:p>
            <a:pPr algn="just"/>
            <a:r>
              <a:rPr lang="uk-UA" b="1" dirty="0"/>
              <a:t>Моделювання макроекономічної поведінки у багатьох випадках уявляється як задача оптимального управління, зокрема, динамічного програмування Р. </a:t>
            </a:r>
            <a:r>
              <a:rPr lang="uk-UA" b="1" dirty="0" err="1"/>
              <a:t>Беллмана</a:t>
            </a:r>
            <a:r>
              <a:rPr lang="uk-UA" b="1" dirty="0"/>
              <a:t>, що </a:t>
            </a:r>
            <a:r>
              <a:rPr lang="uk-UA" b="1" dirty="0" err="1"/>
              <a:t>формулюється</a:t>
            </a:r>
            <a:r>
              <a:rPr lang="uk-UA" b="1" dirty="0"/>
              <a:t> для </a:t>
            </a:r>
            <a:r>
              <a:rPr lang="uk-UA" b="1" dirty="0">
                <a:highlight>
                  <a:srgbClr val="FFFF00"/>
                </a:highlight>
              </a:rPr>
              <a:t>детермінованих</a:t>
            </a:r>
            <a:r>
              <a:rPr lang="uk-UA" b="1" dirty="0"/>
              <a:t> чи </a:t>
            </a:r>
            <a:r>
              <a:rPr lang="uk-UA" b="1" dirty="0">
                <a:highlight>
                  <a:srgbClr val="FFFF00"/>
                </a:highlight>
              </a:rPr>
              <a:t>стохастичних</a:t>
            </a:r>
            <a:r>
              <a:rPr lang="uk-UA" b="1" dirty="0"/>
              <a:t> процесів. У макроекономічному моделюванні вирішальну роль відіграє адекватне формулювання якісної гіпотези, що характеризує, зокрема, межі використання певної макроекономічної моделі. Різні макроекономічні процеси, наприклад позики держави на вільному ринку, емісія грошей, інфляція тощо, можуть бути змодельовані випадковими процесами, що описуються стохастичними диференційними рівняннями, розв’язок яких пояснює поводження економічних агентів на відповідних ринках. </a:t>
            </a:r>
          </a:p>
          <a:p>
            <a:endParaRPr lang="uk-UA" b="1" dirty="0"/>
          </a:p>
        </p:txBody>
      </p:sp>
    </p:spTree>
    <p:extLst>
      <p:ext uri="{BB962C8B-B14F-4D97-AF65-F5344CB8AC3E}">
        <p14:creationId xmlns:p14="http://schemas.microsoft.com/office/powerpoint/2010/main" val="1451755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06029"/>
          </a:xfrm>
        </p:spPr>
        <p:txBody>
          <a:bodyPr/>
          <a:lstStyle/>
          <a:p>
            <a:pPr algn="ctr"/>
            <a:r>
              <a:rPr lang="uk-UA" b="1" dirty="0"/>
              <a:t>Класична модель ринкової економіки</a:t>
            </a:r>
          </a:p>
        </p:txBody>
      </p:sp>
      <p:sp>
        <p:nvSpPr>
          <p:cNvPr id="3" name="Місце для вмісту 2"/>
          <p:cNvSpPr>
            <a:spLocks noGrp="1"/>
          </p:cNvSpPr>
          <p:nvPr>
            <p:ph idx="1"/>
          </p:nvPr>
        </p:nvSpPr>
        <p:spPr>
          <a:xfrm>
            <a:off x="838200" y="1071154"/>
            <a:ext cx="10515600" cy="5105809"/>
          </a:xfrm>
        </p:spPr>
        <p:txBody>
          <a:bodyPr>
            <a:normAutofit fontScale="92500" lnSpcReduction="10000"/>
          </a:bodyPr>
          <a:lstStyle/>
          <a:p>
            <a:pPr algn="just"/>
            <a:r>
              <a:rPr lang="uk-UA" b="1" dirty="0">
                <a:solidFill>
                  <a:srgbClr val="FF0000"/>
                </a:solidFill>
              </a:rPr>
              <a:t>Класичну модель ринкової економіки </a:t>
            </a:r>
            <a:r>
              <a:rPr lang="uk-UA" b="1" dirty="0"/>
              <a:t>можна розглядати як систему взаємопов’язаних моделей, кожна з яких відбиває поведінку одного з трьох ринків</a:t>
            </a:r>
            <a:r>
              <a:rPr lang="uk-UA" b="1" i="1" dirty="0"/>
              <a:t>: </a:t>
            </a:r>
            <a:r>
              <a:rPr lang="uk-UA" b="1" i="1" dirty="0">
                <a:solidFill>
                  <a:srgbClr val="FF0000"/>
                </a:solidFill>
              </a:rPr>
              <a:t>робочої сили, грошей, товарів</a:t>
            </a:r>
            <a:r>
              <a:rPr lang="uk-UA" b="1" dirty="0">
                <a:solidFill>
                  <a:srgbClr val="FF0000"/>
                </a:solidFill>
              </a:rPr>
              <a:t>.</a:t>
            </a:r>
          </a:p>
          <a:p>
            <a:pPr algn="just"/>
            <a:r>
              <a:rPr lang="uk-UA" b="1" dirty="0"/>
              <a:t>Модель найбільше підходить для опису економіки з досконалою конкуренцією. В умовах функціонування монополій вона не працює.</a:t>
            </a:r>
          </a:p>
          <a:p>
            <a:pPr algn="just"/>
            <a:r>
              <a:rPr lang="uk-UA" b="1" i="1" dirty="0">
                <a:solidFill>
                  <a:srgbClr val="FF0000"/>
                </a:solidFill>
              </a:rPr>
              <a:t>Ринок робочої сили</a:t>
            </a:r>
            <a:r>
              <a:rPr lang="uk-UA" b="1" dirty="0">
                <a:solidFill>
                  <a:srgbClr val="FF0000"/>
                </a:solidFill>
              </a:rPr>
              <a:t> </a:t>
            </a:r>
            <a:r>
              <a:rPr lang="uk-UA" b="1" dirty="0"/>
              <a:t>Цей ринок, як і інші, описується за допомогою трьох </a:t>
            </a:r>
            <a:r>
              <a:rPr lang="uk-UA" b="1" dirty="0" err="1"/>
              <a:t>залежностей</a:t>
            </a:r>
            <a:r>
              <a:rPr lang="uk-UA" b="1" dirty="0"/>
              <a:t>: функції попиту, функції пропозиції та умови рівноваги. У класичній моделі функція попиту на робочу силу виводиться з таких двох гіпотез:</a:t>
            </a:r>
          </a:p>
          <a:p>
            <a:pPr algn="just"/>
            <a:r>
              <a:rPr lang="uk-UA" b="1" dirty="0"/>
              <a:t>1) підприємства (фірми) повністю є конкурентними за наявності пропозиції товарів і найму робочої сили;</a:t>
            </a:r>
          </a:p>
          <a:p>
            <a:pPr algn="just"/>
            <a:r>
              <a:rPr lang="uk-UA" b="1" dirty="0"/>
              <a:t>2) за решти рівних умов граничний продукт праці знижується зі зростанням обсягів робочої сили</a:t>
            </a:r>
          </a:p>
        </p:txBody>
      </p:sp>
    </p:spTree>
    <p:extLst>
      <p:ext uri="{BB962C8B-B14F-4D97-AF65-F5344CB8AC3E}">
        <p14:creationId xmlns:p14="http://schemas.microsoft.com/office/powerpoint/2010/main" val="2741952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84406"/>
          </a:xfrm>
        </p:spPr>
        <p:txBody>
          <a:bodyPr/>
          <a:lstStyle/>
          <a:p>
            <a:pPr algn="ctr"/>
            <a:r>
              <a:rPr lang="uk-UA" b="1" dirty="0"/>
              <a:t>РИНОК ГРОШЕЙ</a:t>
            </a:r>
          </a:p>
        </p:txBody>
      </p:sp>
      <p:sp>
        <p:nvSpPr>
          <p:cNvPr id="3" name="Місце для вмісту 2"/>
          <p:cNvSpPr>
            <a:spLocks noGrp="1"/>
          </p:cNvSpPr>
          <p:nvPr>
            <p:ph idx="1"/>
          </p:nvPr>
        </p:nvSpPr>
        <p:spPr>
          <a:xfrm>
            <a:off x="838200" y="1149532"/>
            <a:ext cx="10515600" cy="5027431"/>
          </a:xfrm>
        </p:spPr>
        <p:txBody>
          <a:bodyPr>
            <a:noAutofit/>
          </a:bodyPr>
          <a:lstStyle/>
          <a:p>
            <a:pPr marL="0" indent="0" algn="just">
              <a:buNone/>
            </a:pPr>
            <a:r>
              <a:rPr lang="uk-UA" sz="3200" b="1" i="1" dirty="0">
                <a:solidFill>
                  <a:srgbClr val="FF0000"/>
                </a:solidFill>
              </a:rPr>
              <a:t>Ринок грошей</a:t>
            </a:r>
            <a:r>
              <a:rPr lang="uk-UA" sz="3200" b="1" dirty="0"/>
              <a:t>. Теорія попиту на гроші (не враховуючи інші види фінансових активів) у класичній моделі ґрунтується на гіпотезі, за якою </a:t>
            </a:r>
            <a:r>
              <a:rPr lang="uk-UA" sz="3200" b="1" i="1" dirty="0">
                <a:solidFill>
                  <a:srgbClr val="FF0000"/>
                </a:solidFill>
              </a:rPr>
              <a:t>сукупний попит на гроші</a:t>
            </a:r>
            <a:r>
              <a:rPr lang="uk-UA" sz="3200" b="1" dirty="0"/>
              <a:t> — це функція грошового доходу (тобто </a:t>
            </a:r>
            <a:r>
              <a:rPr lang="uk-UA" sz="3200" b="1" i="1" dirty="0"/>
              <a:t>f</a:t>
            </a:r>
            <a:r>
              <a:rPr lang="uk-UA" sz="3200" b="1" dirty="0"/>
              <a:t>(</a:t>
            </a:r>
            <a:r>
              <a:rPr lang="uk-UA" sz="3200" b="1" i="1" dirty="0"/>
              <a:t>Y</a:t>
            </a:r>
            <a:r>
              <a:rPr lang="en-US" sz="3200" b="1" i="1" dirty="0"/>
              <a:t>P</a:t>
            </a:r>
            <a:r>
              <a:rPr lang="uk-UA" sz="3200" b="1" dirty="0"/>
              <a:t>), де </a:t>
            </a:r>
            <a:r>
              <a:rPr lang="uk-UA" sz="3200" b="1" i="1" dirty="0"/>
              <a:t>Y</a:t>
            </a:r>
            <a:r>
              <a:rPr lang="uk-UA" sz="3200" b="1" dirty="0"/>
              <a:t> — валовий внутрішній продукт у натуральному вираженні, </a:t>
            </a:r>
            <a:r>
              <a:rPr lang="en-US" sz="3200" b="1" i="1" dirty="0"/>
              <a:t>P</a:t>
            </a:r>
            <a:r>
              <a:rPr lang="uk-UA" sz="3200" b="1" dirty="0"/>
              <a:t> — ціна), ця функція (</a:t>
            </a:r>
            <a:r>
              <a:rPr lang="uk-UA" sz="3200" b="1" i="1" dirty="0"/>
              <a:t>f</a:t>
            </a:r>
            <a:r>
              <a:rPr lang="uk-UA" sz="3200" b="1" dirty="0"/>
              <a:t>) — лінійна і прямо пропорційна грошовому доходу:</a:t>
            </a:r>
          </a:p>
          <a:p>
            <a:pPr algn="just"/>
            <a:r>
              <a:rPr lang="uk-UA" sz="3200" b="1" i="1" dirty="0"/>
              <a:t>M</a:t>
            </a:r>
            <a:r>
              <a:rPr lang="en-US" sz="3200" b="1" dirty="0"/>
              <a:t>S</a:t>
            </a:r>
            <a:r>
              <a:rPr lang="uk-UA" sz="3200" b="1" dirty="0"/>
              <a:t> = </a:t>
            </a:r>
            <a:r>
              <a:rPr lang="uk-UA" sz="3200" b="1" i="1" dirty="0"/>
              <a:t>k Y</a:t>
            </a:r>
            <a:r>
              <a:rPr lang="en-US" sz="3200" b="1" i="1" dirty="0"/>
              <a:t>P</a:t>
            </a:r>
            <a:r>
              <a:rPr lang="uk-UA" sz="3200" b="1" dirty="0"/>
              <a:t>, </a:t>
            </a:r>
          </a:p>
          <a:p>
            <a:pPr algn="just"/>
            <a:r>
              <a:rPr lang="uk-UA" sz="3200" b="1" dirty="0"/>
              <a:t>де пропозиція грошей </a:t>
            </a:r>
            <a:r>
              <a:rPr lang="uk-UA" sz="3200" b="1" i="1" dirty="0"/>
              <a:t>MS</a:t>
            </a:r>
            <a:r>
              <a:rPr lang="uk-UA" sz="3200" b="1" dirty="0"/>
              <a:t> розглядається як фіксована величина, </a:t>
            </a:r>
            <a:r>
              <a:rPr lang="uk-UA" sz="3200" b="1" dirty="0" err="1"/>
              <a:t>екзогенно</a:t>
            </a:r>
            <a:r>
              <a:rPr lang="uk-UA" sz="3200" b="1" dirty="0"/>
              <a:t> задана</a:t>
            </a:r>
          </a:p>
        </p:txBody>
      </p:sp>
    </p:spTree>
    <p:extLst>
      <p:ext uri="{BB962C8B-B14F-4D97-AF65-F5344CB8AC3E}">
        <p14:creationId xmlns:p14="http://schemas.microsoft.com/office/powerpoint/2010/main" val="446668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97469"/>
          </a:xfrm>
        </p:spPr>
        <p:txBody>
          <a:bodyPr/>
          <a:lstStyle/>
          <a:p>
            <a:pPr algn="ctr"/>
            <a:r>
              <a:rPr lang="uk-UA" b="1" dirty="0"/>
              <a:t>РИНОК ТОВАРІВ</a:t>
            </a:r>
          </a:p>
        </p:txBody>
      </p:sp>
      <p:sp>
        <p:nvSpPr>
          <p:cNvPr id="3" name="Місце для вмісту 2"/>
          <p:cNvSpPr>
            <a:spLocks noGrp="1"/>
          </p:cNvSpPr>
          <p:nvPr>
            <p:ph idx="1"/>
          </p:nvPr>
        </p:nvSpPr>
        <p:spPr>
          <a:xfrm>
            <a:off x="838200" y="1162594"/>
            <a:ext cx="10515600" cy="5014369"/>
          </a:xfrm>
        </p:spPr>
        <p:txBody>
          <a:bodyPr>
            <a:normAutofit/>
          </a:bodyPr>
          <a:lstStyle/>
          <a:p>
            <a:pPr algn="just"/>
            <a:r>
              <a:rPr lang="uk-UA" b="1" i="1" dirty="0">
                <a:solidFill>
                  <a:srgbClr val="FF0000"/>
                </a:solidFill>
              </a:rPr>
              <a:t>Ринок товарів</a:t>
            </a:r>
            <a:r>
              <a:rPr lang="uk-UA" b="1" dirty="0"/>
              <a:t>. Попит на товари (плановані витрати) — це сума попиту на споживчі та інвестиційні товари </a:t>
            </a:r>
            <a:r>
              <a:rPr lang="uk-UA" b="1" i="1" dirty="0"/>
              <a:t>E = C + I</a:t>
            </a:r>
            <a:r>
              <a:rPr lang="uk-UA" b="1" dirty="0"/>
              <a:t>. Згідно з моделлю </a:t>
            </a:r>
            <a:r>
              <a:rPr lang="uk-UA" b="1" i="1" dirty="0"/>
              <a:t>С</a:t>
            </a:r>
            <a:r>
              <a:rPr lang="uk-UA" b="1" dirty="0"/>
              <a:t> = </a:t>
            </a:r>
            <a:r>
              <a:rPr lang="uk-UA" b="1" i="1" dirty="0"/>
              <a:t>C</a:t>
            </a:r>
            <a:r>
              <a:rPr lang="uk-UA" b="1" dirty="0"/>
              <a:t>(</a:t>
            </a:r>
            <a:r>
              <a:rPr lang="uk-UA" b="1" i="1" dirty="0"/>
              <a:t>r</a:t>
            </a:r>
            <a:r>
              <a:rPr lang="uk-UA" b="1" dirty="0"/>
              <a:t>), </a:t>
            </a:r>
            <a:r>
              <a:rPr lang="uk-UA" b="1" i="1" dirty="0"/>
              <a:t>І = I</a:t>
            </a:r>
            <a:r>
              <a:rPr lang="uk-UA" b="1" dirty="0"/>
              <a:t>(</a:t>
            </a:r>
            <a:r>
              <a:rPr lang="uk-UA" b="1" i="1" dirty="0"/>
              <a:t>r</a:t>
            </a:r>
            <a:r>
              <a:rPr lang="uk-UA" b="1" dirty="0"/>
              <a:t>) як функції норми відсотка </a:t>
            </a:r>
            <a:r>
              <a:rPr lang="uk-UA" b="1" i="1" dirty="0"/>
              <a:t>r</a:t>
            </a:r>
            <a:r>
              <a:rPr lang="uk-UA" b="1" dirty="0"/>
              <a:t>, знижуються зі зростанням </a:t>
            </a:r>
            <a:r>
              <a:rPr lang="uk-UA" b="1" i="1" dirty="0"/>
              <a:t>r</a:t>
            </a:r>
            <a:r>
              <a:rPr lang="uk-UA" b="1" dirty="0"/>
              <a:t>.</a:t>
            </a:r>
          </a:p>
          <a:p>
            <a:pPr algn="just"/>
            <a:r>
              <a:rPr lang="uk-UA" b="1" dirty="0"/>
              <a:t>Логічно, чим більше </a:t>
            </a:r>
            <a:r>
              <a:rPr lang="uk-UA" b="1" i="1" dirty="0"/>
              <a:t>r</a:t>
            </a:r>
            <a:r>
              <a:rPr lang="uk-UA" b="1" dirty="0"/>
              <a:t>, тим більшим буде дохід від заощадження, отже, дедалі більша частина доходів зберігатиметься, а менша (</a:t>
            </a:r>
            <a:r>
              <a:rPr lang="uk-UA" b="1" i="1" dirty="0"/>
              <a:t>С</a:t>
            </a:r>
            <a:r>
              <a:rPr lang="uk-UA" b="1" dirty="0"/>
              <a:t>) — витрачатиметься на споживчі товари. Щодо інвестицій (</a:t>
            </a:r>
            <a:r>
              <a:rPr lang="uk-UA" b="1" i="1" dirty="0"/>
              <a:t>І</a:t>
            </a:r>
            <a:r>
              <a:rPr lang="uk-UA" b="1" dirty="0"/>
              <a:t>), то чим більшим є </a:t>
            </a:r>
            <a:r>
              <a:rPr lang="uk-UA" b="1" i="1" dirty="0"/>
              <a:t>r</a:t>
            </a:r>
            <a:r>
              <a:rPr lang="uk-UA" b="1" dirty="0"/>
              <a:t> (тобто ставка відсотка, що використовується під час дисконтування майбутніх витрат і доходів при інвестуванні і приведенні їх до поточного часу), тим нижчою буде сьогоднішня оцінка чистої теперішньої вартості </a:t>
            </a:r>
            <a:r>
              <a:rPr lang="uk-UA" b="1" dirty="0" err="1"/>
              <a:t>проєкту</a:t>
            </a:r>
            <a:r>
              <a:rPr lang="uk-UA" b="1" dirty="0"/>
              <a:t>.</a:t>
            </a:r>
          </a:p>
          <a:p>
            <a:endParaRPr lang="uk-UA" dirty="0"/>
          </a:p>
        </p:txBody>
      </p:sp>
    </p:spTree>
    <p:extLst>
      <p:ext uri="{BB962C8B-B14F-4D97-AF65-F5344CB8AC3E}">
        <p14:creationId xmlns:p14="http://schemas.microsoft.com/office/powerpoint/2010/main" val="1053046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71344"/>
          </a:xfrm>
        </p:spPr>
        <p:txBody>
          <a:bodyPr/>
          <a:lstStyle/>
          <a:p>
            <a:pPr algn="ctr"/>
            <a:r>
              <a:rPr lang="uk-UA" b="1" dirty="0" err="1"/>
              <a:t>Монетаристський</a:t>
            </a:r>
            <a:r>
              <a:rPr lang="uk-UA" b="1" dirty="0"/>
              <a:t> аналіз економіки</a:t>
            </a:r>
          </a:p>
        </p:txBody>
      </p:sp>
      <p:sp>
        <p:nvSpPr>
          <p:cNvPr id="3" name="Місце для вмісту 2"/>
          <p:cNvSpPr>
            <a:spLocks noGrp="1"/>
          </p:cNvSpPr>
          <p:nvPr>
            <p:ph idx="1"/>
          </p:nvPr>
        </p:nvSpPr>
        <p:spPr>
          <a:xfrm>
            <a:off x="838200" y="1267098"/>
            <a:ext cx="10515600" cy="5110842"/>
          </a:xfrm>
        </p:spPr>
        <p:txBody>
          <a:bodyPr>
            <a:normAutofit/>
          </a:bodyPr>
          <a:lstStyle/>
          <a:p>
            <a:pPr algn="just"/>
            <a:r>
              <a:rPr lang="uk-UA" b="1" i="1" dirty="0"/>
              <a:t>Модифікацією</a:t>
            </a:r>
            <a:r>
              <a:rPr lang="uk-UA" b="1" dirty="0"/>
              <a:t> підходу Кейнса є</a:t>
            </a:r>
            <a:r>
              <a:rPr lang="uk-UA" b="1" dirty="0">
                <a:solidFill>
                  <a:srgbClr val="FF0000"/>
                </a:solidFill>
              </a:rPr>
              <a:t> </a:t>
            </a:r>
            <a:r>
              <a:rPr lang="uk-UA" b="1" i="1" dirty="0" err="1">
                <a:solidFill>
                  <a:srgbClr val="FF0000"/>
                </a:solidFill>
              </a:rPr>
              <a:t>монетаристський</a:t>
            </a:r>
            <a:r>
              <a:rPr lang="uk-UA" b="1" i="1" dirty="0">
                <a:solidFill>
                  <a:srgbClr val="FF0000"/>
                </a:solidFill>
              </a:rPr>
              <a:t> аналіз</a:t>
            </a:r>
            <a:r>
              <a:rPr lang="uk-UA" b="1" dirty="0"/>
              <a:t> економіки (розвинутий на початку 70-х років XX століття М. </a:t>
            </a:r>
            <a:r>
              <a:rPr lang="uk-UA" b="1" dirty="0" err="1"/>
              <a:t>Фрідменом</a:t>
            </a:r>
            <a:r>
              <a:rPr lang="uk-UA" b="1" dirty="0"/>
              <a:t>). Сутність відмінностей. </a:t>
            </a:r>
            <a:r>
              <a:rPr lang="uk-UA" b="1" dirty="0">
                <a:solidFill>
                  <a:srgbClr val="FF0000"/>
                </a:solidFill>
              </a:rPr>
              <a:t>Кейнс </a:t>
            </a:r>
            <a:r>
              <a:rPr lang="uk-UA" b="1" dirty="0"/>
              <a:t>уважав, що найбільш значний вплив на зміну основних макроекономічних показників справляє </a:t>
            </a:r>
            <a:r>
              <a:rPr lang="uk-UA" b="1" i="1" dirty="0">
                <a:solidFill>
                  <a:srgbClr val="FF0000"/>
                </a:solidFill>
              </a:rPr>
              <a:t>попит на товари</a:t>
            </a:r>
            <a:r>
              <a:rPr lang="uk-UA" b="1" dirty="0"/>
              <a:t>, а на думку </a:t>
            </a:r>
            <a:r>
              <a:rPr lang="uk-UA" b="1" dirty="0" err="1">
                <a:solidFill>
                  <a:srgbClr val="FF0000"/>
                </a:solidFill>
              </a:rPr>
              <a:t>Фрідмена</a:t>
            </a:r>
            <a:r>
              <a:rPr lang="uk-UA" b="1" dirty="0"/>
              <a:t>, головне — це </a:t>
            </a:r>
            <a:r>
              <a:rPr lang="uk-UA" b="1" i="1" dirty="0">
                <a:solidFill>
                  <a:srgbClr val="FF0000"/>
                </a:solidFill>
              </a:rPr>
              <a:t>контроль за пропозицією грошей</a:t>
            </a:r>
            <a:r>
              <a:rPr lang="uk-UA" b="1" dirty="0"/>
              <a:t>. Монетаристи також переконані в тому, що спекулятивний попит на гроші не залежить від ставки відсотка, тому збільшення пропозиції грошей призводить до зростання цін, а не обсягів виробництва, як це випливало б з моделі Кейнса. За їх твердженнями, грошово-кредитна політика не може суттєво вплинути у довготерміновому плані на реальний обсяг виробництва та стан безробіття, хоча у короткотерміновому — це є можливим.</a:t>
            </a:r>
          </a:p>
          <a:p>
            <a:endParaRPr lang="uk-UA" b="1" dirty="0"/>
          </a:p>
        </p:txBody>
      </p:sp>
    </p:spTree>
    <p:extLst>
      <p:ext uri="{BB962C8B-B14F-4D97-AF65-F5344CB8AC3E}">
        <p14:creationId xmlns:p14="http://schemas.microsoft.com/office/powerpoint/2010/main" val="217040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32155"/>
          </a:xfrm>
        </p:spPr>
        <p:txBody>
          <a:bodyPr/>
          <a:lstStyle/>
          <a:p>
            <a:pPr algn="ctr"/>
            <a:r>
              <a:rPr lang="uk-UA" b="1" dirty="0"/>
              <a:t>Висновок</a:t>
            </a:r>
          </a:p>
        </p:txBody>
      </p:sp>
      <p:sp>
        <p:nvSpPr>
          <p:cNvPr id="3" name="Місце для вмісту 2"/>
          <p:cNvSpPr>
            <a:spLocks noGrp="1"/>
          </p:cNvSpPr>
          <p:nvPr>
            <p:ph idx="1"/>
          </p:nvPr>
        </p:nvSpPr>
        <p:spPr>
          <a:xfrm>
            <a:off x="838200" y="1097280"/>
            <a:ext cx="10515600" cy="5079683"/>
          </a:xfrm>
        </p:spPr>
        <p:txBody>
          <a:bodyPr>
            <a:noAutofit/>
          </a:bodyPr>
          <a:lstStyle/>
          <a:p>
            <a:pPr algn="just"/>
            <a:r>
              <a:rPr lang="uk-UA" sz="4800" b="1" dirty="0"/>
              <a:t>Як свідчить досвід України та інших країн, інколи справджується підхід Кейнса, а інколи — </a:t>
            </a:r>
            <a:r>
              <a:rPr lang="uk-UA" sz="4800" b="1" dirty="0" err="1"/>
              <a:t>Фрідмена</a:t>
            </a:r>
            <a:r>
              <a:rPr lang="uk-UA" sz="4800" b="1" dirty="0"/>
              <a:t>: невисокого рівня і контрольована державою інфляція — діє кейнсіанський підхід; гіперінфляція і слабкий контроль держави — </a:t>
            </a:r>
            <a:r>
              <a:rPr lang="uk-UA" sz="4800" b="1" dirty="0" err="1"/>
              <a:t>монетаристський</a:t>
            </a:r>
            <a:r>
              <a:rPr lang="uk-UA" sz="4800" b="1" dirty="0"/>
              <a:t> підхід</a:t>
            </a:r>
          </a:p>
        </p:txBody>
      </p:sp>
    </p:spTree>
    <p:extLst>
      <p:ext uri="{BB962C8B-B14F-4D97-AF65-F5344CB8AC3E}">
        <p14:creationId xmlns:p14="http://schemas.microsoft.com/office/powerpoint/2010/main" val="1904395738"/>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2275</Words>
  <Application>Microsoft Office PowerPoint</Application>
  <PresentationFormat>Широкий екран</PresentationFormat>
  <Paragraphs>107</Paragraphs>
  <Slides>26</Slides>
  <Notes>1</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26</vt:i4>
      </vt:variant>
    </vt:vector>
  </HeadingPairs>
  <TitlesOfParts>
    <vt:vector size="30" baseType="lpstr">
      <vt:lpstr>Arial</vt:lpstr>
      <vt:lpstr>Calibri</vt:lpstr>
      <vt:lpstr>Calibri Light</vt:lpstr>
      <vt:lpstr>Тема Office</vt:lpstr>
      <vt:lpstr>Тема 2. МОДЕЛІ ЗОВНІШНЬОГО І ВНУТРІШНЬОГО  СЕРЕДОВИЩА БІЗНЕСУ ЯК НАУКИ ( 6 год.) </vt:lpstr>
      <vt:lpstr>СТАТИЧНІ МОДЕЛІ МАКРОЕКОНОМІКИ</vt:lpstr>
      <vt:lpstr>ДИНАМІЧНІ МОДЕЛІ МАКТРОЕКОНОМІКИ</vt:lpstr>
      <vt:lpstr>Продовження слайду 3</vt:lpstr>
      <vt:lpstr>Класична модель ринкової економіки</vt:lpstr>
      <vt:lpstr>РИНОК ГРОШЕЙ</vt:lpstr>
      <vt:lpstr>РИНОК ТОВАРІВ</vt:lpstr>
      <vt:lpstr>Монетаристський аналіз економіки</vt:lpstr>
      <vt:lpstr>Висновок</vt:lpstr>
      <vt:lpstr>2.2. Макроекономічна політика як контур розвитку бізнесу </vt:lpstr>
      <vt:lpstr>Методичний підхід до макроекономічної політики</vt:lpstr>
      <vt:lpstr>2.3. Податки, бюджетний дефіцит і виробництво</vt:lpstr>
      <vt:lpstr>Загальний принцип політики оподаткування</vt:lpstr>
      <vt:lpstr>Крива Лаффера</vt:lpstr>
      <vt:lpstr>2.4. Моделі оцінки і прогнозування параметрів макро-, мезо- і мікросередовища бізнесу</vt:lpstr>
      <vt:lpstr>Чинники PESTLE-аналізу </vt:lpstr>
      <vt:lpstr>РЕSTLE - аналіз</vt:lpstr>
      <vt:lpstr>Презентація PowerPoint</vt:lpstr>
      <vt:lpstr>Послідовність проведення PESTLE-аналізу</vt:lpstr>
      <vt:lpstr>Переваги PESTLE - аналізу</vt:lpstr>
      <vt:lpstr>Недоліки PESTLE - аналізу</vt:lpstr>
      <vt:lpstr>SWOT - аналіз</vt:lpstr>
      <vt:lpstr>SWOT-аналіз передбачає поділ чинників впливу на 4 групи</vt:lpstr>
      <vt:lpstr>Недоліки SWOT - аналізу</vt:lpstr>
      <vt:lpstr>БЕНЧМАРКІНГ</vt:lpstr>
      <vt:lpstr>Можливості і перешкоди застосування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МОДЕЛІ ЗОВНІШНЬОГО І ВНУТРІШНЬОГО  СЕРЕДОВИЩА БІЗНЕСУ</dc:title>
  <dc:creator>User</dc:creator>
  <cp:lastModifiedBy>Василь Савчук</cp:lastModifiedBy>
  <cp:revision>66</cp:revision>
  <dcterms:created xsi:type="dcterms:W3CDTF">2021-02-28T18:13:30Z</dcterms:created>
  <dcterms:modified xsi:type="dcterms:W3CDTF">2024-09-15T14:28:43Z</dcterms:modified>
</cp:coreProperties>
</file>