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26A2-B11E-4C17-9FB4-21DEF5D2191B}" type="datetimeFigureOut">
              <a:rPr lang="uk-UA" smtClean="0"/>
              <a:t>07.10.2024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68354-7922-419C-867B-73C78BBC1CC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3956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26A2-B11E-4C17-9FB4-21DEF5D2191B}" type="datetimeFigureOut">
              <a:rPr lang="uk-UA" smtClean="0"/>
              <a:t>07.10.2024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68354-7922-419C-867B-73C78BBC1CC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7966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26A2-B11E-4C17-9FB4-21DEF5D2191B}" type="datetimeFigureOut">
              <a:rPr lang="uk-UA" smtClean="0"/>
              <a:t>07.10.2024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68354-7922-419C-867B-73C78BBC1CC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62753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26A2-B11E-4C17-9FB4-21DEF5D2191B}" type="datetimeFigureOut">
              <a:rPr lang="uk-UA" smtClean="0"/>
              <a:t>07.10.2024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68354-7922-419C-867B-73C78BBC1CC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7055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26A2-B11E-4C17-9FB4-21DEF5D2191B}" type="datetimeFigureOut">
              <a:rPr lang="uk-UA" smtClean="0"/>
              <a:t>07.10.2024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68354-7922-419C-867B-73C78BBC1CC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2673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26A2-B11E-4C17-9FB4-21DEF5D2191B}" type="datetimeFigureOut">
              <a:rPr lang="uk-UA" smtClean="0"/>
              <a:t>07.10.2024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68354-7922-419C-867B-73C78BBC1CC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6918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26A2-B11E-4C17-9FB4-21DEF5D2191B}" type="datetimeFigureOut">
              <a:rPr lang="uk-UA" smtClean="0"/>
              <a:t>07.10.2024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68354-7922-419C-867B-73C78BBC1CC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2653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26A2-B11E-4C17-9FB4-21DEF5D2191B}" type="datetimeFigureOut">
              <a:rPr lang="uk-UA" smtClean="0"/>
              <a:t>07.10.2024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68354-7922-419C-867B-73C78BBC1CC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5831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26A2-B11E-4C17-9FB4-21DEF5D2191B}" type="datetimeFigureOut">
              <a:rPr lang="uk-UA" smtClean="0"/>
              <a:t>07.10.2024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68354-7922-419C-867B-73C78BBC1CC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5448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26A2-B11E-4C17-9FB4-21DEF5D2191B}" type="datetimeFigureOut">
              <a:rPr lang="uk-UA" smtClean="0"/>
              <a:t>07.10.2024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68354-7922-419C-867B-73C78BBC1CC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2232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26A2-B11E-4C17-9FB4-21DEF5D2191B}" type="datetimeFigureOut">
              <a:rPr lang="uk-UA" smtClean="0"/>
              <a:t>07.10.2024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68354-7922-419C-867B-73C78BBC1CC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8994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326A2-B11E-4C17-9FB4-21DEF5D2191B}" type="datetimeFigureOut">
              <a:rPr lang="uk-UA" smtClean="0"/>
              <a:t>07.10.2024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68354-7922-419C-867B-73C78BBC1CC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987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https://studfile.net/html/2706/1878/html_o9SNN98VJg.k0za/img-dGt5d5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57201"/>
            <a:ext cx="9144000" cy="1005840"/>
          </a:xfrm>
        </p:spPr>
        <p:txBody>
          <a:bodyPr>
            <a:normAutofit fontScale="90000"/>
          </a:bodyPr>
          <a:lstStyle/>
          <a:p>
            <a:br>
              <a:rPr lang="uk-UA" dirty="0"/>
            </a:br>
            <a:r>
              <a:rPr lang="uk-UA" sz="3100" b="1" dirty="0"/>
              <a:t>Тема 3. КОНЦЕПТУАЛЬНІ ЗАСАДИ МАТЕМАТИЧНОГО МОДЕЛЮВАННЯ ПРОЄКТІВ</a:t>
            </a:r>
            <a:r>
              <a:rPr lang="en-US" sz="3100" b="1" dirty="0"/>
              <a:t> </a:t>
            </a:r>
            <a:r>
              <a:rPr lang="en-US" sz="2000" b="1" dirty="0"/>
              <a:t>(</a:t>
            </a:r>
            <a:r>
              <a:rPr lang="uk-UA" sz="2000" b="1" dirty="0"/>
              <a:t>4год.)</a:t>
            </a:r>
            <a:endParaRPr lang="uk-UA" sz="200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625600" y="1463041"/>
            <a:ext cx="9144000" cy="4585062"/>
          </a:xfrm>
        </p:spPr>
        <p:txBody>
          <a:bodyPr>
            <a:normAutofit/>
          </a:bodyPr>
          <a:lstStyle/>
          <a:p>
            <a:pPr algn="just"/>
            <a:r>
              <a:rPr lang="uk-UA" sz="2800" b="1" dirty="0"/>
              <a:t>3.1. Сутність моделювання як методу наукового пізнання</a:t>
            </a:r>
          </a:p>
          <a:p>
            <a:pPr algn="just"/>
            <a:r>
              <a:rPr lang="uk-UA" sz="2800" b="1" dirty="0"/>
              <a:t>3.2. Особливості і принципи математичного моделювання</a:t>
            </a:r>
          </a:p>
          <a:p>
            <a:pPr algn="just"/>
            <a:r>
              <a:rPr lang="uk-UA" sz="2800" b="1" dirty="0"/>
              <a:t>3.3. Структура та особливості побудови економіко-математичних моделей</a:t>
            </a:r>
          </a:p>
          <a:p>
            <a:pPr algn="just"/>
            <a:r>
              <a:rPr lang="uk-UA" sz="2800" b="1" dirty="0"/>
              <a:t>3.4. Класифікація економіко-математичних моделей</a:t>
            </a:r>
          </a:p>
          <a:p>
            <a:pPr algn="just"/>
            <a:r>
              <a:rPr lang="uk-UA" sz="2800" b="1" dirty="0"/>
              <a:t>3.5. Основні дефініції економіко-математичного моделювання</a:t>
            </a:r>
          </a:p>
          <a:p>
            <a:pPr algn="just"/>
            <a:r>
              <a:rPr lang="uk-UA" sz="2800" b="1" dirty="0"/>
              <a:t>3.6. Етапи економіко-математичного моделювання</a:t>
            </a:r>
          </a:p>
          <a:p>
            <a:pPr algn="just"/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901664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7469"/>
          </a:xfrm>
        </p:spPr>
        <p:txBody>
          <a:bodyPr/>
          <a:lstStyle/>
          <a:p>
            <a:pPr algn="ctr"/>
            <a:r>
              <a:rPr lang="uk-UA" b="1" dirty="0"/>
              <a:t>Дескриптивні та нормативні моделі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89560" y="1843631"/>
            <a:ext cx="10515600" cy="5014369"/>
          </a:xfrm>
        </p:spPr>
        <p:txBody>
          <a:bodyPr>
            <a:noAutofit/>
          </a:bodyPr>
          <a:lstStyle/>
          <a:p>
            <a:pPr marL="1828800" lvl="4" indent="0" algn="just">
              <a:buNone/>
            </a:pPr>
            <a:r>
              <a:rPr lang="uk-UA" sz="3600" b="1" dirty="0"/>
              <a:t>Прикладом </a:t>
            </a:r>
            <a:r>
              <a:rPr lang="uk-UA" sz="3600" b="1" dirty="0">
                <a:solidFill>
                  <a:srgbClr val="FF0000"/>
                </a:solidFill>
              </a:rPr>
              <a:t>дескриптивних</a:t>
            </a:r>
            <a:r>
              <a:rPr lang="uk-UA" sz="3600" b="1" dirty="0"/>
              <a:t> моделей є виробничі функції та функції купівельного попиту, побудовані на підставі опрацювання статистичних даних. Типовим прикладом</a:t>
            </a:r>
            <a:r>
              <a:rPr lang="uk-UA" sz="3600" b="1" dirty="0">
                <a:solidFill>
                  <a:srgbClr val="FF0000"/>
                </a:solidFill>
              </a:rPr>
              <a:t> нормативних </a:t>
            </a:r>
            <a:r>
              <a:rPr lang="uk-UA" sz="3600" b="1" dirty="0"/>
              <a:t>моделей є моделі оптимального (раціонального) планування, що формалізують у той чи інший спосіб цілі економічного розвитку, можливості і засоби їх досягнення</a:t>
            </a:r>
            <a:r>
              <a:rPr lang="uk-UA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4368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pPr algn="r"/>
            <a:r>
              <a:rPr lang="uk-UA" b="1" dirty="0"/>
              <a:t>Продовження слайду 10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>
            <a:normAutofit/>
          </a:bodyPr>
          <a:lstStyle/>
          <a:p>
            <a:pPr algn="just"/>
            <a:r>
              <a:rPr lang="uk-UA" b="1" u="sng" dirty="0">
                <a:solidFill>
                  <a:srgbClr val="FF0000"/>
                </a:solidFill>
              </a:rPr>
              <a:t>За характером відображення причинно-наслідкових аспектів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розрізняють моделі жорстко детерміновані і моделі, що враховують випадковість і невизначеність.</a:t>
            </a:r>
          </a:p>
          <a:p>
            <a:pPr algn="just"/>
            <a:r>
              <a:rPr lang="uk-UA" b="1" u="sng" dirty="0">
                <a:solidFill>
                  <a:srgbClr val="FF0000"/>
                </a:solidFill>
              </a:rPr>
              <a:t>За способами відображення чинника часу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економіко-математичні моделі поділяються на статичні й динамічні.</a:t>
            </a:r>
          </a:p>
          <a:p>
            <a:pPr algn="just"/>
            <a:r>
              <a:rPr lang="uk-UA" b="1" u="sng" dirty="0">
                <a:solidFill>
                  <a:srgbClr val="FF0000"/>
                </a:solidFill>
              </a:rPr>
              <a:t>За формою математичних </a:t>
            </a:r>
            <a:r>
              <a:rPr lang="uk-UA" b="1" u="sng" dirty="0" err="1">
                <a:solidFill>
                  <a:srgbClr val="FF0000"/>
                </a:solidFill>
              </a:rPr>
              <a:t>залежностей</a:t>
            </a:r>
            <a:r>
              <a:rPr lang="uk-UA" b="1" dirty="0"/>
              <a:t>. Важливо виокремити клас лінійних моделей, що набули значного поширення завдяки зручності їх використання. Відмінності між лінійними і нелінійними моделями є суттєвими не лише з математичного погляду, а й у теоретико-економічному плані, адже багато </a:t>
            </a:r>
            <a:r>
              <a:rPr lang="uk-UA" b="1" dirty="0" err="1"/>
              <a:t>залежностей</a:t>
            </a:r>
            <a:r>
              <a:rPr lang="uk-UA" b="1" dirty="0"/>
              <a:t> в економіці мають принципово нелінійний характер.</a:t>
            </a:r>
          </a:p>
          <a:p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517114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7652"/>
          </a:xfrm>
        </p:spPr>
        <p:txBody>
          <a:bodyPr>
            <a:normAutofit fontScale="90000"/>
          </a:bodyPr>
          <a:lstStyle/>
          <a:p>
            <a:pPr algn="r"/>
            <a:r>
              <a:rPr lang="uk-UA" b="1" dirty="0"/>
              <a:t>Продовження слайду 10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584959"/>
            <a:ext cx="10515600" cy="4592003"/>
          </a:xfrm>
        </p:spPr>
        <p:txBody>
          <a:bodyPr>
            <a:normAutofit/>
          </a:bodyPr>
          <a:lstStyle/>
          <a:p>
            <a:pPr algn="just"/>
            <a:r>
              <a:rPr lang="uk-UA" sz="3200" b="1" u="sng" dirty="0">
                <a:solidFill>
                  <a:srgbClr val="FF0000"/>
                </a:solidFill>
              </a:rPr>
              <a:t>За співвідношенням екзогенних і ендогенних змінних</a:t>
            </a:r>
            <a:r>
              <a:rPr lang="uk-UA" sz="3200" b="1" dirty="0"/>
              <a:t>, які включаються в модель, вони поділяються на відкриті і закриті. Повністю відкритих моделей не існує; модель повинна містити хоча б одну ендогенну змінну. Повністю закриті економіко-математичні моделі, тобто такі, що не містять екзогенних змінних, надзвичайно рідкісні. Переважна більшість економіко-математичних моделей посідає проміжну позицію і розрізняється за ступенем відкритості (закритості).</a:t>
            </a:r>
          </a:p>
          <a:p>
            <a:endParaRPr lang="uk-UA" sz="3200" b="1" dirty="0"/>
          </a:p>
        </p:txBody>
      </p:sp>
    </p:spTree>
    <p:extLst>
      <p:ext uri="{BB962C8B-B14F-4D97-AF65-F5344CB8AC3E}">
        <p14:creationId xmlns:p14="http://schemas.microsoft.com/office/powerpoint/2010/main" val="1278076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Аналітичне та комп’ютерне моделювання 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b="1" dirty="0"/>
              <a:t>Для </a:t>
            </a:r>
            <a:r>
              <a:rPr lang="uk-UA" b="1" dirty="0">
                <a:solidFill>
                  <a:srgbClr val="FF0000"/>
                </a:solidFill>
              </a:rPr>
              <a:t>аналітичного моделювання </a:t>
            </a:r>
            <a:r>
              <a:rPr lang="uk-UA" b="1" dirty="0"/>
              <a:t>характерним є те, що процеси функціонування елементів системи записують у вигляді деяких математичних співвідношень (алгебраїчних, інтегровано-диференційних, </a:t>
            </a:r>
            <a:r>
              <a:rPr lang="uk-UA" b="1" dirty="0" err="1"/>
              <a:t>кінцево</a:t>
            </a:r>
            <a:r>
              <a:rPr lang="uk-UA" b="1" dirty="0"/>
              <a:t>-різницевих тощо) чи логічних умов.</a:t>
            </a:r>
          </a:p>
          <a:p>
            <a:pPr algn="just"/>
            <a:r>
              <a:rPr lang="uk-UA" b="1" dirty="0">
                <a:solidFill>
                  <a:srgbClr val="FF0000"/>
                </a:solidFill>
              </a:rPr>
              <a:t>Комп’ютерне моделювання </a:t>
            </a:r>
            <a:r>
              <a:rPr lang="uk-UA" b="1" dirty="0"/>
              <a:t>характеризується тим, що математична модель системи (використовуючи основні співвідношення аналітичного моделювання) подається у вигляді деякого алгоритму та програми, придатної для її реалізації на комп’ютері, що дає змогу проводити з нею обчислювальні експерименти. Залежно від математичного інструментарію (апарату), що використовується в побудові моделі, та способу організації обчислювальних експериментів можна виокремити три взаємопов’язані види моделювання: </a:t>
            </a:r>
            <a:r>
              <a:rPr lang="uk-UA" b="1" dirty="0">
                <a:solidFill>
                  <a:srgbClr val="FF0000"/>
                </a:solidFill>
              </a:rPr>
              <a:t>чисельне, алгоритмічне (імітаційне) та статистичне.</a:t>
            </a:r>
          </a:p>
          <a:p>
            <a:endParaRPr lang="uk-U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467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ВИДИ КОМП</a:t>
            </a:r>
            <a:r>
              <a:rPr lang="en-US" b="1"/>
              <a:t>’</a:t>
            </a:r>
            <a:r>
              <a:rPr lang="uk-UA" b="1"/>
              <a:t>ЮТЕРНОГО МОДЕЛЮВАННЯ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306286"/>
            <a:ext cx="10515600" cy="4870677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/>
              <a:t> </a:t>
            </a:r>
            <a:r>
              <a:rPr lang="uk-UA" b="1" dirty="0"/>
              <a:t>У </a:t>
            </a:r>
            <a:r>
              <a:rPr lang="uk-UA" b="1" dirty="0">
                <a:solidFill>
                  <a:srgbClr val="FF0000"/>
                </a:solidFill>
              </a:rPr>
              <a:t>чисельному моделюванні </a:t>
            </a:r>
            <a:r>
              <a:rPr lang="uk-UA" b="1" dirty="0"/>
              <a:t>для побудови комп’ютерної моделі використовуються методи обчислювальної математики, а обчислювальний експеримент полягає в чисельному розв’язанні деяких математичних рівнянь за заданих значень параметрів і початкових умов.</a:t>
            </a:r>
          </a:p>
          <a:p>
            <a:pPr algn="just"/>
            <a:r>
              <a:rPr lang="uk-UA" b="1" dirty="0">
                <a:solidFill>
                  <a:srgbClr val="FF0000"/>
                </a:solidFill>
              </a:rPr>
              <a:t>Алгоритмічне (імітаційне) моделювання </a:t>
            </a:r>
            <a:r>
              <a:rPr lang="uk-UA" b="1" dirty="0"/>
              <a:t>(може бути детермінованим та стохастичним) — це вид комп’ютерного моделювання, для якого характерним є відтворення на комп’ютері (імітація) процесу функціонування досліджуваної складної системи.</a:t>
            </a:r>
          </a:p>
          <a:p>
            <a:pPr algn="just"/>
            <a:r>
              <a:rPr lang="uk-UA" b="1" dirty="0">
                <a:solidFill>
                  <a:srgbClr val="FF0000"/>
                </a:solidFill>
              </a:rPr>
              <a:t>Статистичне моделювання </a:t>
            </a:r>
            <a:r>
              <a:rPr lang="uk-UA" b="1" dirty="0"/>
              <a:t>— це вид комп’ютерного моделювання, який дозволяє отримати статистичні дані відносно процесів у модельованій системі.</a:t>
            </a:r>
          </a:p>
          <a:p>
            <a:endParaRPr lang="uk-UA" b="1" dirty="0"/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03117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3.5. Основні дефініції економіко-математичного моделювання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3200" b="1" dirty="0"/>
              <a:t>Якщо йдеться про математичну модель, що описує механізм функціонування певної гіпотетичної економічної чи соціально-економічної системи, то таку модель називають економіко-математичною чи просто економічною.</a:t>
            </a:r>
            <a:endParaRPr lang="en-US" sz="3200" b="1" dirty="0"/>
          </a:p>
          <a:p>
            <a:pPr algn="just"/>
            <a:r>
              <a:rPr lang="uk-UA" sz="3200" b="1" dirty="0"/>
              <a:t> </a:t>
            </a:r>
            <a:r>
              <a:rPr lang="uk-UA" sz="3200" b="1" i="1" dirty="0">
                <a:solidFill>
                  <a:srgbClr val="FF0000"/>
                </a:solidFill>
              </a:rPr>
              <a:t>Під економіко-математичною моделлю розуміють концентроване вираження найсуттєвіших економічних взаємозв’язків досліджуваних об’єктів (процесів) у вигляді математичних функцій, </a:t>
            </a:r>
            <a:r>
              <a:rPr lang="uk-UA" sz="3200" b="1" i="1" dirty="0" err="1">
                <a:solidFill>
                  <a:srgbClr val="FF0000"/>
                </a:solidFill>
              </a:rPr>
              <a:t>нерівностей</a:t>
            </a:r>
            <a:r>
              <a:rPr lang="en-US" sz="3200" b="1" i="1" dirty="0">
                <a:solidFill>
                  <a:srgbClr val="FF0000"/>
                </a:solidFill>
              </a:rPr>
              <a:t>,</a:t>
            </a:r>
            <a:r>
              <a:rPr lang="uk-UA" sz="3200" b="1" i="1" dirty="0">
                <a:solidFill>
                  <a:srgbClr val="FF0000"/>
                </a:solidFill>
              </a:rPr>
              <a:t> рівнянь.</a:t>
            </a:r>
            <a:endParaRPr lang="uk-UA" sz="3200" b="1" dirty="0">
              <a:solidFill>
                <a:srgbClr val="FF0000"/>
              </a:solidFill>
            </a:endParaRPr>
          </a:p>
          <a:p>
            <a:endParaRPr lang="uk-UA" sz="3200" b="1" dirty="0"/>
          </a:p>
        </p:txBody>
      </p:sp>
    </p:spTree>
    <p:extLst>
      <p:ext uri="{BB962C8B-B14F-4D97-AF65-F5344CB8AC3E}">
        <p14:creationId xmlns:p14="http://schemas.microsoft.com/office/powerpoint/2010/main" val="2403753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82881"/>
            <a:ext cx="10515600" cy="92746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 </a:t>
            </a:r>
            <a:r>
              <a:rPr lang="uk-UA" b="1" dirty="0"/>
              <a:t>Узагальнена схема процесу економіко-математичного моделювання</a:t>
            </a:r>
          </a:p>
        </p:txBody>
      </p:sp>
      <p:pic>
        <p:nvPicPr>
          <p:cNvPr id="4" name="Місце для вмісту 3" descr="https://studfile.net/html/2706/1878/html_o9SNN98VJg.k0za/img-dGt5d5.png"/>
          <p:cNvPicPr>
            <a:picLocks noGrp="1"/>
          </p:cNvPicPr>
          <p:nvPr>
            <p:ph idx="1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343" y="1214846"/>
            <a:ext cx="10243457" cy="54602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28761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/>
              <a:t>3.6. Етапи економіко-математичного моделювання</a:t>
            </a:r>
            <a:br>
              <a:rPr lang="uk-UA" b="1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423851"/>
            <a:ext cx="10515600" cy="4753112"/>
          </a:xfrm>
        </p:spPr>
        <p:txBody>
          <a:bodyPr>
            <a:normAutofit fontScale="92500"/>
          </a:bodyPr>
          <a:lstStyle/>
          <a:p>
            <a:pPr algn="just"/>
            <a:r>
              <a:rPr lang="uk-UA" dirty="0"/>
              <a:t>1. </a:t>
            </a:r>
            <a:r>
              <a:rPr lang="uk-UA" b="1" i="1" dirty="0">
                <a:highlight>
                  <a:srgbClr val="FFFF00"/>
                </a:highlight>
              </a:rPr>
              <a:t>Постановка економічної проблеми та розроблення концептуальної моделі</a:t>
            </a:r>
            <a:r>
              <a:rPr lang="uk-UA" b="1" u="sng" dirty="0"/>
              <a:t>.</a:t>
            </a:r>
            <a:r>
              <a:rPr lang="uk-UA" b="1" dirty="0"/>
              <a:t> Головне на цьому етапі — чітко сформулювати сутність проблеми (цілі дослідження), припущення, що приймаються, і ті питання, на які необхідно одержати відповіді.</a:t>
            </a:r>
          </a:p>
          <a:p>
            <a:endParaRPr lang="uk-UA" b="1" dirty="0"/>
          </a:p>
          <a:p>
            <a:pPr algn="just"/>
            <a:r>
              <a:rPr lang="uk-UA" b="1" dirty="0"/>
              <a:t>2. </a:t>
            </a:r>
            <a:r>
              <a:rPr lang="uk-UA" b="1" i="1" dirty="0">
                <a:highlight>
                  <a:srgbClr val="FFFF00"/>
                </a:highlight>
              </a:rPr>
              <a:t>Розроблення математичних моделей</a:t>
            </a:r>
            <a:r>
              <a:rPr lang="uk-UA" b="1" dirty="0">
                <a:highlight>
                  <a:srgbClr val="FFFF00"/>
                </a:highlight>
              </a:rPr>
              <a:t>. </a:t>
            </a:r>
            <a:r>
              <a:rPr lang="uk-UA" b="1" dirty="0"/>
              <a:t>Це етап формалізації економічної проблеми, вираження її у вигляді конкретних математичних </a:t>
            </a:r>
            <a:r>
              <a:rPr lang="uk-UA" b="1" dirty="0" err="1"/>
              <a:t>залежностей</a:t>
            </a:r>
            <a:r>
              <a:rPr lang="uk-UA" b="1" dirty="0"/>
              <a:t> і відношень (функцій, рівнянь, </a:t>
            </a:r>
            <a:r>
              <a:rPr lang="uk-UA" b="1" dirty="0" err="1"/>
              <a:t>нерівностей</a:t>
            </a:r>
            <a:r>
              <a:rPr lang="uk-UA" b="1" dirty="0"/>
              <a:t> тощо). На цьому етапі проводиться теоретичне (аналітичне) дослідження моделі, обираються методи дослідження й розв’язку.</a:t>
            </a:r>
          </a:p>
          <a:p>
            <a:pPr marL="0" indent="0">
              <a:buNone/>
            </a:pPr>
            <a:r>
              <a:rPr lang="uk-UA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458500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 fontScale="90000"/>
          </a:bodyPr>
          <a:lstStyle/>
          <a:p>
            <a:pPr algn="r"/>
            <a:r>
              <a:rPr lang="uk-UA" b="1" dirty="0"/>
              <a:t>Продовження слайду 17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005840"/>
            <a:ext cx="10515600" cy="5421086"/>
          </a:xfrm>
        </p:spPr>
        <p:txBody>
          <a:bodyPr>
            <a:noAutofit/>
          </a:bodyPr>
          <a:lstStyle/>
          <a:p>
            <a:pPr algn="just"/>
            <a:r>
              <a:rPr lang="uk-UA" sz="2400" b="1" dirty="0"/>
              <a:t>3. </a:t>
            </a:r>
            <a:r>
              <a:rPr lang="uk-UA" sz="2400" b="1" i="1" dirty="0">
                <a:highlight>
                  <a:srgbClr val="FFFF00"/>
                </a:highlight>
              </a:rPr>
              <a:t>Реалізація моделі у вигляді пакету прикладних програм (ППП) та проведення розрахунків</a:t>
            </a:r>
            <a:r>
              <a:rPr lang="uk-UA" sz="2400" b="1" dirty="0"/>
              <a:t>. Цей етап включає розробку алгоритмів для числового розв’язування задачі, складання програм на ЕОМ (можливе використання існуючих ППП з відповідною адаптацією) і безпосереднє проведення розрахунків.</a:t>
            </a:r>
          </a:p>
          <a:p>
            <a:pPr algn="just"/>
            <a:r>
              <a:rPr lang="uk-UA" sz="2400" b="1" dirty="0"/>
              <a:t>4. </a:t>
            </a:r>
            <a:r>
              <a:rPr lang="uk-UA" sz="2400" b="1" i="1" dirty="0">
                <a:highlight>
                  <a:srgbClr val="FFFF00"/>
                </a:highlight>
              </a:rPr>
              <a:t>Перевірка адекватності моделі</a:t>
            </a:r>
            <a:r>
              <a:rPr lang="uk-UA" sz="2400" b="1" dirty="0"/>
              <a:t>. Вимога адекватності є суперечною </a:t>
            </a:r>
            <a:r>
              <a:rPr lang="uk-UA" sz="2400" b="1" dirty="0" err="1"/>
              <a:t>вимозі</a:t>
            </a:r>
            <a:r>
              <a:rPr lang="uk-UA" sz="2400" b="1" dirty="0"/>
              <a:t> простоти, і це слід враховувати, перевіряючи модель на адекватність. Початковий варіант моделі попередньо перевіряється за такими основними аспектами: чи всі суттєві параметри включені в модель; чи містить модель несуттєві параметри; чи правильно відображені функціональні зв’язки між параметрами; чи правильно визначені обмеження на значення параметрів тощо.</a:t>
            </a:r>
          </a:p>
          <a:p>
            <a:pPr algn="just"/>
            <a:r>
              <a:rPr lang="uk-UA" sz="2400" b="1" dirty="0"/>
              <a:t>5</a:t>
            </a:r>
            <a:r>
              <a:rPr lang="uk-UA" sz="2400" b="1" dirty="0">
                <a:highlight>
                  <a:srgbClr val="FFFF00"/>
                </a:highlight>
              </a:rPr>
              <a:t>. </a:t>
            </a:r>
            <a:r>
              <a:rPr lang="uk-UA" sz="2400" b="1" i="1" dirty="0">
                <a:highlight>
                  <a:srgbClr val="FFFF00"/>
                </a:highlight>
              </a:rPr>
              <a:t>Аналіз числових результатів та прийняття відповідних рішень</a:t>
            </a:r>
            <a:r>
              <a:rPr lang="uk-UA" sz="2400" b="1" dirty="0"/>
              <a:t>. Результати досліджень подаються у вигляді, зручному для огляду, і на основі обробки отриманих результатів проводиться аналіз матеріалів дослідження моделі. На цьому, завершальному, етапі виникає питання про правильність і повноту результатів моделювання, про можливість практичного застосування останніх, і, найголовніше, про досягнення цілей дослідження. (за незадовільних результатів формуються нові гіпотези і </a:t>
            </a:r>
            <a:r>
              <a:rPr lang="uk-UA" sz="2400" b="1" dirty="0" err="1"/>
              <a:t>т.д</a:t>
            </a:r>
            <a:r>
              <a:rPr lang="uk-UA" sz="2400" b="1" dirty="0"/>
              <a:t>.)</a:t>
            </a:r>
          </a:p>
          <a:p>
            <a:pPr marL="0" indent="0">
              <a:buNone/>
            </a:pPr>
            <a:r>
              <a:rPr lang="uk-UA" sz="2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96830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ЗАУВАЖЕННЯ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541417"/>
            <a:ext cx="10515600" cy="4635546"/>
          </a:xfrm>
        </p:spPr>
        <p:txBody>
          <a:bodyPr>
            <a:noAutofit/>
          </a:bodyPr>
          <a:lstStyle/>
          <a:p>
            <a:pPr algn="just"/>
            <a:r>
              <a:rPr lang="uk-UA" sz="3200" b="1" dirty="0"/>
              <a:t>Звернімо увагу на зворотні зв’язки етапів, які виникають унаслідок того, що в процесі дослідження виявляються недоліки попередніх етапів моделювання. Недоліки, які не вдається виправити на проміжних етапах моделювання, усуваються в наступних циклах. Але результати кожного циклу мають і цілком самостійне значення. Розпочавши дослідження від побудови простої моделі, можна швидко одержати корисні результати, а потім перейти до створення досконалішої моделі.</a:t>
            </a:r>
          </a:p>
          <a:p>
            <a:endParaRPr lang="uk-UA" sz="3200" b="1" dirty="0"/>
          </a:p>
        </p:txBody>
      </p:sp>
    </p:spTree>
    <p:extLst>
      <p:ext uri="{BB962C8B-B14F-4D97-AF65-F5344CB8AC3E}">
        <p14:creationId xmlns:p14="http://schemas.microsoft.com/office/powerpoint/2010/main" val="1901456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7566"/>
            <a:ext cx="10515600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3.1. Сутність моделювання як методу наукового пізнання</a:t>
            </a:r>
            <a:br>
              <a:rPr lang="uk-UA" b="1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b="1" i="1" u="sng" dirty="0">
                <a:solidFill>
                  <a:srgbClr val="FF0000"/>
                </a:solidFill>
              </a:rPr>
              <a:t>Модель</a:t>
            </a:r>
            <a:r>
              <a:rPr lang="uk-UA" b="1" dirty="0"/>
              <a:t> від лат. («</a:t>
            </a:r>
            <a:r>
              <a:rPr lang="uk-UA" b="1" dirty="0" err="1"/>
              <a:t>modulus</a:t>
            </a:r>
            <a:r>
              <a:rPr lang="uk-UA" b="1" dirty="0"/>
              <a:t>» — зразок, норма, міра.) — це об’єкт, що заміщує оригінал і відбиває його найважливіші риси й властивості для даного дослідження, даної мети дослідження за обраної системи гіпотез.</a:t>
            </a:r>
          </a:p>
          <a:p>
            <a:pPr algn="just"/>
            <a:r>
              <a:rPr lang="uk-UA" b="1" i="1" u="sng" dirty="0">
                <a:solidFill>
                  <a:srgbClr val="FF0000"/>
                </a:solidFill>
              </a:rPr>
              <a:t>Математична модель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— це абстракція реальної дійсності (світу), в якій відношення між реальними елементами, а саме ті, що цікавлять дослідника, замінені відношеннями між математичними категоріями. Ці відношення зазвичай подаються у формі рівнянь і/чи </a:t>
            </a:r>
            <a:r>
              <a:rPr lang="uk-UA" b="1" dirty="0" err="1"/>
              <a:t>нерівностей</a:t>
            </a:r>
            <a:r>
              <a:rPr lang="uk-UA" b="1" dirty="0"/>
              <a:t>, відношеннями формальної логіки між показниками (змінними), які характеризують функціонування реальної системи, що моделюється.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183777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B8E6E0-F0B5-5F1B-83E3-EFBDCD23B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2475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/>
              <a:t>ПЕРЕВАГИ І НЕДОЛІКИ ОСНОВНИХ МЕТОДІВ І МОДЕЛЕЙ</a:t>
            </a:r>
            <a:endParaRPr lang="de-DE" sz="2800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C25EE03-70ED-CC86-8049-AD96CD875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7600"/>
            <a:ext cx="10515600" cy="5059363"/>
          </a:xfrm>
        </p:spPr>
        <p:txBody>
          <a:bodyPr>
            <a:normAutofit/>
          </a:bodyPr>
          <a:lstStyle/>
          <a:p>
            <a:pPr algn="ctr"/>
            <a:r>
              <a:rPr lang="uk-UA" b="1" dirty="0"/>
              <a:t>Статистичні методи і моделі</a:t>
            </a:r>
          </a:p>
          <a:p>
            <a:pPr marL="0" indent="0" algn="ctr">
              <a:buNone/>
            </a:pPr>
            <a:r>
              <a:rPr lang="uk-UA" b="1" dirty="0"/>
              <a:t>                                            </a:t>
            </a:r>
            <a:endParaRPr lang="de-DE" b="1" dirty="0"/>
          </a:p>
        </p:txBody>
      </p:sp>
      <p:graphicFrame>
        <p:nvGraphicFramePr>
          <p:cNvPr id="6" name="Таблиця 5">
            <a:extLst>
              <a:ext uri="{FF2B5EF4-FFF2-40B4-BE49-F238E27FC236}">
                <a16:creationId xmlns:a16="http://schemas.microsoft.com/office/drawing/2014/main" id="{267D0C73-116F-5E64-1685-8AE936DCC2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888734"/>
              </p:ext>
            </p:extLst>
          </p:nvPr>
        </p:nvGraphicFramePr>
        <p:xfrm>
          <a:off x="883920" y="1706881"/>
          <a:ext cx="10469880" cy="484225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264658">
                  <a:extLst>
                    <a:ext uri="{9D8B030D-6E8A-4147-A177-3AD203B41FA5}">
                      <a16:colId xmlns:a16="http://schemas.microsoft.com/office/drawing/2014/main" val="271227477"/>
                    </a:ext>
                  </a:extLst>
                </a:gridCol>
                <a:gridCol w="5205222">
                  <a:extLst>
                    <a:ext uri="{9D8B030D-6E8A-4147-A177-3AD203B41FA5}">
                      <a16:colId xmlns:a16="http://schemas.microsoft.com/office/drawing/2014/main" val="924147241"/>
                    </a:ext>
                  </a:extLst>
                </a:gridCol>
              </a:tblGrid>
              <a:tr h="910336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/>
                        <a:t>ПЕРЕВАГИ</a:t>
                      </a:r>
                      <a:endParaRPr lang="de-D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/>
                        <a:t>НЕДОЛІКИ</a:t>
                      </a:r>
                      <a:endParaRPr lang="de-D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352522"/>
                  </a:ext>
                </a:extLst>
              </a:tr>
              <a:tr h="910336">
                <a:tc>
                  <a:txBody>
                    <a:bodyPr/>
                    <a:lstStyle/>
                    <a:p>
                      <a:r>
                        <a:rPr lang="uk-UA" b="1" dirty="0">
                          <a:highlight>
                            <a:srgbClr val="FFFF00"/>
                          </a:highlight>
                        </a:rPr>
                        <a:t>Об</a:t>
                      </a:r>
                      <a:r>
                        <a:rPr lang="en-US" b="1" dirty="0">
                          <a:highlight>
                            <a:srgbClr val="FFFF00"/>
                          </a:highlight>
                        </a:rPr>
                        <a:t>’</a:t>
                      </a:r>
                      <a:r>
                        <a:rPr lang="uk-UA" b="1" dirty="0" err="1">
                          <a:highlight>
                            <a:srgbClr val="FFFF00"/>
                          </a:highlight>
                        </a:rPr>
                        <a:t>єктивність</a:t>
                      </a:r>
                      <a:r>
                        <a:rPr lang="uk-UA" b="1" dirty="0"/>
                        <a:t>: </a:t>
                      </a:r>
                      <a:r>
                        <a:rPr lang="uk-UA" b="1" dirty="0" err="1"/>
                        <a:t>Статметоди</a:t>
                      </a:r>
                      <a:r>
                        <a:rPr lang="uk-UA" b="1" dirty="0"/>
                        <a:t> і моделі базуються на обробці  даних, що є передумовою </a:t>
                      </a:r>
                      <a:r>
                        <a:rPr lang="uk-UA" b="1" dirty="0" err="1"/>
                        <a:t>об»єтивних</a:t>
                      </a:r>
                      <a:r>
                        <a:rPr lang="uk-UA" b="1" dirty="0"/>
                        <a:t> результатів, незалежно від </a:t>
                      </a:r>
                      <a:r>
                        <a:rPr lang="uk-UA" b="1" dirty="0" err="1"/>
                        <a:t>суб</a:t>
                      </a:r>
                      <a:r>
                        <a:rPr lang="en-US" b="1" dirty="0"/>
                        <a:t>’</a:t>
                      </a:r>
                      <a:r>
                        <a:rPr lang="uk-UA" b="1" dirty="0" err="1"/>
                        <a:t>єктивних</a:t>
                      </a:r>
                      <a:r>
                        <a:rPr lang="uk-UA" b="1" dirty="0"/>
                        <a:t> впливів.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highlight>
                            <a:srgbClr val="FFFF00"/>
                          </a:highlight>
                        </a:rPr>
                        <a:t>Залежність від якості даних</a:t>
                      </a:r>
                      <a:r>
                        <a:rPr lang="uk-UA" b="1" dirty="0"/>
                        <a:t>: Результати можуть бути неякісні при відсутності однорідного статистичного комплексу даних.</a:t>
                      </a:r>
                      <a:endParaRPr lang="de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5467250"/>
                  </a:ext>
                </a:extLst>
              </a:tr>
              <a:tr h="910336">
                <a:tc>
                  <a:txBody>
                    <a:bodyPr/>
                    <a:lstStyle/>
                    <a:p>
                      <a:r>
                        <a:rPr lang="uk-UA" b="1" dirty="0">
                          <a:highlight>
                            <a:srgbClr val="FFFF00"/>
                          </a:highlight>
                        </a:rPr>
                        <a:t>Аналіз великих обсягів даних</a:t>
                      </a:r>
                      <a:r>
                        <a:rPr lang="uk-UA" b="0" dirty="0"/>
                        <a:t>: </a:t>
                      </a:r>
                      <a:r>
                        <a:rPr lang="uk-UA" b="1" dirty="0"/>
                        <a:t>Статистичні методи дають змогу аналіз</a:t>
                      </a:r>
                      <a:r>
                        <a:rPr lang="en-US" b="1" dirty="0"/>
                        <a:t>y</a:t>
                      </a:r>
                      <a:r>
                        <a:rPr lang="uk-UA" b="1" dirty="0"/>
                        <a:t>вати великі масиви даних та виявляти в них закономірності та тенденції.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highlight>
                            <a:srgbClr val="FFFF00"/>
                          </a:highlight>
                        </a:rPr>
                        <a:t>Обмеженість об</a:t>
                      </a:r>
                      <a:r>
                        <a:rPr lang="en-US" b="1" dirty="0">
                          <a:highlight>
                            <a:srgbClr val="FFFF00"/>
                          </a:highlight>
                        </a:rPr>
                        <a:t>’</a:t>
                      </a:r>
                      <a:r>
                        <a:rPr lang="uk-UA" b="1" dirty="0" err="1">
                          <a:highlight>
                            <a:srgbClr val="FFFF00"/>
                          </a:highlight>
                        </a:rPr>
                        <a:t>єктивності</a:t>
                      </a:r>
                      <a:r>
                        <a:rPr lang="uk-UA" b="1" dirty="0"/>
                        <a:t>: В деяких випадках об</a:t>
                      </a:r>
                      <a:r>
                        <a:rPr lang="en-US" b="1" dirty="0"/>
                        <a:t>’</a:t>
                      </a:r>
                      <a:r>
                        <a:rPr lang="uk-UA" b="1" dirty="0" err="1"/>
                        <a:t>єктивність</a:t>
                      </a:r>
                      <a:r>
                        <a:rPr lang="uk-UA" b="1" dirty="0"/>
                        <a:t> </a:t>
                      </a:r>
                      <a:r>
                        <a:rPr lang="uk-UA" b="1" dirty="0" err="1"/>
                        <a:t>статметодів</a:t>
                      </a:r>
                      <a:r>
                        <a:rPr lang="uk-UA" b="1" dirty="0"/>
                        <a:t> обмежуватися впливом </a:t>
                      </a:r>
                      <a:r>
                        <a:rPr lang="uk-UA" b="1" dirty="0" err="1"/>
                        <a:t>суб</a:t>
                      </a:r>
                      <a:r>
                        <a:rPr lang="en-US" b="1" dirty="0"/>
                        <a:t>’</a:t>
                      </a:r>
                      <a:r>
                        <a:rPr lang="uk-UA" b="1" dirty="0" err="1"/>
                        <a:t>єктивних</a:t>
                      </a:r>
                      <a:r>
                        <a:rPr lang="uk-UA" b="1" dirty="0"/>
                        <a:t> факторів при </a:t>
                      </a:r>
                      <a:r>
                        <a:rPr lang="uk-UA" b="1" dirty="0" err="1"/>
                        <a:t>оброб.даних</a:t>
                      </a:r>
                      <a:endParaRPr lang="de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062433"/>
                  </a:ext>
                </a:extLst>
              </a:tr>
              <a:tr h="910336">
                <a:tc>
                  <a:txBody>
                    <a:bodyPr/>
                    <a:lstStyle/>
                    <a:p>
                      <a:r>
                        <a:rPr lang="uk-UA" b="1" dirty="0">
                          <a:highlight>
                            <a:srgbClr val="FFFF00"/>
                          </a:highlight>
                        </a:rPr>
                        <a:t>Прогнозування та прийняття рішень</a:t>
                      </a:r>
                      <a:r>
                        <a:rPr lang="uk-UA" b="1" dirty="0"/>
                        <a:t>: </a:t>
                      </a:r>
                      <a:r>
                        <a:rPr lang="uk-UA" b="1" dirty="0" err="1"/>
                        <a:t>Статметоди</a:t>
                      </a:r>
                      <a:r>
                        <a:rPr lang="uk-UA" b="1" dirty="0"/>
                        <a:t> допомагають прогнозувати майбутнє та формувати сценарії і приймати </a:t>
                      </a:r>
                      <a:r>
                        <a:rPr lang="uk-UA" b="1" dirty="0" err="1"/>
                        <a:t>обгрунтовані</a:t>
                      </a:r>
                      <a:r>
                        <a:rPr lang="uk-UA" b="1" dirty="0"/>
                        <a:t> рішення.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highlight>
                            <a:srgbClr val="FFFF00"/>
                          </a:highlight>
                        </a:rPr>
                        <a:t>Неоднозначність результатів</a:t>
                      </a:r>
                      <a:r>
                        <a:rPr lang="uk-UA" b="1" dirty="0"/>
                        <a:t>: Деякі </a:t>
                      </a:r>
                      <a:r>
                        <a:rPr lang="uk-UA" b="1" dirty="0" err="1"/>
                        <a:t>статметоди</a:t>
                      </a:r>
                      <a:r>
                        <a:rPr lang="uk-UA" b="1" dirty="0"/>
                        <a:t> можуть дати неоднозначні результати, особливо при великій кількості факторів при недостатній базі даних.</a:t>
                      </a:r>
                      <a:endParaRPr lang="de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080741"/>
                  </a:ext>
                </a:extLst>
              </a:tr>
              <a:tr h="910336">
                <a:tc>
                  <a:txBody>
                    <a:bodyPr/>
                    <a:lstStyle/>
                    <a:p>
                      <a:r>
                        <a:rPr lang="uk-UA" b="1" dirty="0">
                          <a:highlight>
                            <a:srgbClr val="FFFF00"/>
                          </a:highlight>
                        </a:rPr>
                        <a:t>Здатність до узагальнення</a:t>
                      </a:r>
                      <a:r>
                        <a:rPr lang="uk-UA" b="1" dirty="0"/>
                        <a:t>: Результати </a:t>
                      </a:r>
                      <a:r>
                        <a:rPr lang="uk-UA" b="1" dirty="0" err="1"/>
                        <a:t>статаналізу</a:t>
                      </a:r>
                      <a:r>
                        <a:rPr lang="uk-UA" b="1" dirty="0"/>
                        <a:t> можуть бути узагальнені для </a:t>
                      </a:r>
                      <a:r>
                        <a:rPr lang="uk-UA" b="1" dirty="0" err="1"/>
                        <a:t>для</a:t>
                      </a:r>
                      <a:r>
                        <a:rPr lang="uk-UA" b="1" dirty="0"/>
                        <a:t> генеральної сукупності на основі вибірки даних.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highlight>
                            <a:srgbClr val="FFFF00"/>
                          </a:highlight>
                        </a:rPr>
                        <a:t>Складність  інтерпретації</a:t>
                      </a:r>
                      <a:r>
                        <a:rPr lang="uk-UA" dirty="0"/>
                        <a:t>: </a:t>
                      </a:r>
                      <a:r>
                        <a:rPr lang="uk-UA" b="1" dirty="0"/>
                        <a:t>Деякі </a:t>
                      </a:r>
                      <a:r>
                        <a:rPr lang="uk-UA" b="1" dirty="0" err="1"/>
                        <a:t>статметоди</a:t>
                      </a:r>
                      <a:r>
                        <a:rPr lang="uk-UA" b="1" dirty="0"/>
                        <a:t> можуть бути складними для інтерпретації, особливо для осіб без спеціальної підготовки. </a:t>
                      </a:r>
                      <a:endParaRPr lang="de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073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11679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1FCC5C-7A86-631F-DF86-53F2A4B1E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622280" cy="701039"/>
          </a:xfrm>
        </p:spPr>
        <p:txBody>
          <a:bodyPr>
            <a:normAutofit/>
          </a:bodyPr>
          <a:lstStyle/>
          <a:p>
            <a:pPr algn="r"/>
            <a:r>
              <a:rPr lang="uk-UA" sz="3200" b="1" dirty="0"/>
              <a:t>Продовження слайду 20</a:t>
            </a:r>
            <a:endParaRPr lang="de-DE" sz="3200" b="1" dirty="0"/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59D86850-5A58-D69F-B228-E3984BA1BF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30927"/>
              </p:ext>
            </p:extLst>
          </p:nvPr>
        </p:nvGraphicFramePr>
        <p:xfrm>
          <a:off x="233680" y="497841"/>
          <a:ext cx="11694160" cy="636015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136640">
                  <a:extLst>
                    <a:ext uri="{9D8B030D-6E8A-4147-A177-3AD203B41FA5}">
                      <a16:colId xmlns:a16="http://schemas.microsoft.com/office/drawing/2014/main" val="3621971452"/>
                    </a:ext>
                  </a:extLst>
                </a:gridCol>
                <a:gridCol w="5557520">
                  <a:extLst>
                    <a:ext uri="{9D8B030D-6E8A-4147-A177-3AD203B41FA5}">
                      <a16:colId xmlns:a16="http://schemas.microsoft.com/office/drawing/2014/main" val="1674934312"/>
                    </a:ext>
                  </a:extLst>
                </a:gridCol>
              </a:tblGrid>
              <a:tr h="1967601">
                <a:tc>
                  <a:txBody>
                    <a:bodyPr/>
                    <a:lstStyle/>
                    <a:p>
                      <a:r>
                        <a:rPr lang="uk-UA" sz="2400" dirty="0"/>
                        <a:t>Виявлення тенденцій та </a:t>
                      </a:r>
                      <a:r>
                        <a:rPr lang="uk-UA" sz="2400" dirty="0" err="1"/>
                        <a:t>патернів</a:t>
                      </a:r>
                      <a:r>
                        <a:rPr lang="uk-UA" sz="2400" dirty="0"/>
                        <a:t>: Статистичні методи допомагають виявляти та аналізувати тенденції, зв</a:t>
                      </a:r>
                      <a:r>
                        <a:rPr lang="en-US" sz="2400" dirty="0"/>
                        <a:t>’</a:t>
                      </a:r>
                      <a:r>
                        <a:rPr lang="uk-UA" sz="2400" dirty="0" err="1"/>
                        <a:t>язки</a:t>
                      </a:r>
                      <a:r>
                        <a:rPr lang="uk-UA" sz="2400" dirty="0"/>
                        <a:t> та </a:t>
                      </a:r>
                      <a:r>
                        <a:rPr lang="uk-UA" sz="2400" dirty="0" err="1"/>
                        <a:t>патерни</a:t>
                      </a:r>
                      <a:r>
                        <a:rPr lang="uk-UA" sz="2400" dirty="0"/>
                        <a:t> в даних, що є передумовою висновків і прийняття рішень.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/>
                        <a:t>Недостатня увага до контексту: Статистичні методи можуть не враховувати специфічний контекст чи особливості конкретної ситуації.</a:t>
                      </a:r>
                      <a:endParaRPr lang="de-D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148746"/>
                  </a:ext>
                </a:extLst>
              </a:tr>
              <a:tr h="1472994">
                <a:tc>
                  <a:txBody>
                    <a:bodyPr/>
                    <a:lstStyle/>
                    <a:p>
                      <a:r>
                        <a:rPr lang="uk-UA" sz="2800" b="1" dirty="0">
                          <a:solidFill>
                            <a:srgbClr val="FF0000"/>
                          </a:solidFill>
                        </a:rPr>
                        <a:t>Економіко-математичні методи</a:t>
                      </a:r>
                    </a:p>
                    <a:p>
                      <a:r>
                        <a:rPr lang="uk-UA" sz="2000" b="1" dirty="0">
                          <a:highlight>
                            <a:srgbClr val="FFFF00"/>
                          </a:highlight>
                        </a:rPr>
                        <a:t>Точність і об</a:t>
                      </a:r>
                      <a:r>
                        <a:rPr lang="en-US" sz="2000" b="1" dirty="0">
                          <a:highlight>
                            <a:srgbClr val="FFFF00"/>
                          </a:highlight>
                        </a:rPr>
                        <a:t>’</a:t>
                      </a:r>
                      <a:r>
                        <a:rPr lang="uk-UA" sz="2000" b="1" dirty="0" err="1">
                          <a:highlight>
                            <a:srgbClr val="FFFF00"/>
                          </a:highlight>
                        </a:rPr>
                        <a:t>єктивність</a:t>
                      </a:r>
                      <a:r>
                        <a:rPr lang="uk-UA" sz="2000" b="1" dirty="0"/>
                        <a:t>: ЕММ базуються на математичних моделях, що є передумовою об</a:t>
                      </a:r>
                      <a:r>
                        <a:rPr lang="en-US" sz="2000" b="1" dirty="0"/>
                        <a:t>’</a:t>
                      </a:r>
                      <a:r>
                        <a:rPr lang="uk-UA" sz="2000" b="1" dirty="0" err="1"/>
                        <a:t>єктивних</a:t>
                      </a:r>
                      <a:r>
                        <a:rPr lang="uk-UA" sz="2000" b="1" dirty="0"/>
                        <a:t> результатів.</a:t>
                      </a:r>
                      <a:endParaRPr lang="de-D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b="1" dirty="0">
                          <a:highlight>
                            <a:srgbClr val="FFFF00"/>
                          </a:highlight>
                        </a:rPr>
                        <a:t>Складність моделювання</a:t>
                      </a:r>
                      <a:r>
                        <a:rPr lang="uk-UA" sz="2000" b="1" dirty="0"/>
                        <a:t>: Розробка математичних моделей може бути складним завданням і вимагати значних витрат часу та ресурсів.</a:t>
                      </a:r>
                      <a:endParaRPr lang="de-D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298349"/>
                  </a:ext>
                </a:extLst>
              </a:tr>
              <a:tr h="1576597">
                <a:tc>
                  <a:txBody>
                    <a:bodyPr/>
                    <a:lstStyle/>
                    <a:p>
                      <a:r>
                        <a:rPr lang="uk-UA" sz="2000" b="1" dirty="0">
                          <a:highlight>
                            <a:srgbClr val="FFFF00"/>
                          </a:highlight>
                        </a:rPr>
                        <a:t>Можливість прогнозування: </a:t>
                      </a:r>
                      <a:r>
                        <a:rPr lang="uk-UA" sz="2000" b="1" dirty="0"/>
                        <a:t>Застосування ЕММ дозволяє прогнозувати розвиток ринків, цін, попиту, прибутку, виробництва тощо.</a:t>
                      </a:r>
                      <a:endParaRPr lang="de-D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b="1" dirty="0">
                          <a:highlight>
                            <a:srgbClr val="FFFF00"/>
                          </a:highlight>
                        </a:rPr>
                        <a:t>Суперечливість даних: </a:t>
                      </a:r>
                      <a:r>
                        <a:rPr lang="uk-UA" sz="2000" b="1" dirty="0"/>
                        <a:t>Умови, враховані в моделях, можуть не завжди точно відображати реальні умови ринку, виробництва та ін.</a:t>
                      </a:r>
                      <a:endParaRPr lang="de-D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005288"/>
                  </a:ext>
                </a:extLst>
              </a:tr>
              <a:tr h="1342966">
                <a:tc>
                  <a:txBody>
                    <a:bodyPr/>
                    <a:lstStyle/>
                    <a:p>
                      <a:r>
                        <a:rPr lang="uk-UA" sz="2000" dirty="0">
                          <a:highlight>
                            <a:srgbClr val="FFFF00"/>
                          </a:highlight>
                        </a:rPr>
                        <a:t>Оптимізація рішень</a:t>
                      </a:r>
                      <a:r>
                        <a:rPr lang="uk-UA" sz="2000" dirty="0"/>
                        <a:t>: ЕММ дозволяють оптимізувати рішення  в умовах обмежень та конкуренції, зокрема в управлінні ресурсами, фінансами, виробництвом тощо.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highlight>
                            <a:srgbClr val="FFFF00"/>
                          </a:highlight>
                        </a:rPr>
                        <a:t>Необхідність точних даних</a:t>
                      </a:r>
                      <a:r>
                        <a:rPr lang="uk-UA" sz="2000" dirty="0"/>
                        <a:t>. Для успішного застосування ЕММ необхідні точні та достовірні дані, що може бути проблематичним.</a:t>
                      </a:r>
                      <a:endParaRPr lang="de-D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6367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2488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2254FE-0864-D2E8-21E0-CCC01327D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9115"/>
          </a:xfrm>
        </p:spPr>
        <p:txBody>
          <a:bodyPr>
            <a:normAutofit/>
          </a:bodyPr>
          <a:lstStyle/>
          <a:p>
            <a:pPr algn="r"/>
            <a:r>
              <a:rPr lang="uk-UA" sz="3200" b="1" dirty="0"/>
              <a:t>Продовження слайду 20</a:t>
            </a:r>
            <a:endParaRPr lang="de-DE" sz="3200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4460E75-EFDB-0002-58EF-D5284E66D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4240"/>
            <a:ext cx="10515600" cy="5272723"/>
          </a:xfrm>
        </p:spPr>
        <p:txBody>
          <a:bodyPr/>
          <a:lstStyle/>
          <a:p>
            <a:r>
              <a:rPr lang="uk-UA" dirty="0"/>
              <a:t>Моделювання запасів</a:t>
            </a:r>
            <a:endParaRPr lang="de-DE" dirty="0"/>
          </a:p>
        </p:txBody>
      </p:sp>
      <p:graphicFrame>
        <p:nvGraphicFramePr>
          <p:cNvPr id="4" name="Таблиця 3">
            <a:extLst>
              <a:ext uri="{FF2B5EF4-FFF2-40B4-BE49-F238E27FC236}">
                <a16:creationId xmlns:a16="http://schemas.microsoft.com/office/drawing/2014/main" id="{84BE478E-D92B-7148-A24C-5137378075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127327"/>
              </p:ext>
            </p:extLst>
          </p:nvPr>
        </p:nvGraphicFramePr>
        <p:xfrm>
          <a:off x="477520" y="985520"/>
          <a:ext cx="11054080" cy="53847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552440">
                  <a:extLst>
                    <a:ext uri="{9D8B030D-6E8A-4147-A177-3AD203B41FA5}">
                      <a16:colId xmlns:a16="http://schemas.microsoft.com/office/drawing/2014/main" val="572609538"/>
                    </a:ext>
                  </a:extLst>
                </a:gridCol>
                <a:gridCol w="5501640">
                  <a:extLst>
                    <a:ext uri="{9D8B030D-6E8A-4147-A177-3AD203B41FA5}">
                      <a16:colId xmlns:a16="http://schemas.microsoft.com/office/drawing/2014/main" val="294943163"/>
                    </a:ext>
                  </a:extLst>
                </a:gridCol>
              </a:tblGrid>
              <a:tr h="1794933">
                <a:tc>
                  <a:txBody>
                    <a:bodyPr/>
                    <a:lstStyle/>
                    <a:p>
                      <a:r>
                        <a:rPr lang="uk-UA" sz="2400" dirty="0"/>
                        <a:t>Моделювання запасів</a:t>
                      </a:r>
                    </a:p>
                    <a:p>
                      <a:r>
                        <a:rPr lang="uk-UA" sz="2000" dirty="0"/>
                        <a:t>Оптимізація запасів: Моделі дають змогу визначати оптимальні рівні запасів, що допомагає уникнути надмірного або недостатнього запасу.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/>
                        <a:t>Непередбачуваність змін:  Моделі можуть бути неефективними в умовах швидкої зміни ринкових умов або технологій.</a:t>
                      </a:r>
                      <a:endParaRPr lang="de-D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248704"/>
                  </a:ext>
                </a:extLst>
              </a:tr>
              <a:tr h="1794933">
                <a:tc>
                  <a:txBody>
                    <a:bodyPr/>
                    <a:lstStyle/>
                    <a:p>
                      <a:pPr algn="just"/>
                      <a:r>
                        <a:rPr lang="uk-UA" sz="2400" dirty="0">
                          <a:highlight>
                            <a:srgbClr val="FFFF00"/>
                          </a:highlight>
                        </a:rPr>
                        <a:t>Зменшення витрат</a:t>
                      </a:r>
                      <a:r>
                        <a:rPr lang="uk-UA" sz="2400" dirty="0"/>
                        <a:t>: Оптимальні запаси дозволяють зменшити витрати на зберігання та утримання запасів.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>
                          <a:highlight>
                            <a:srgbClr val="FFFF00"/>
                          </a:highlight>
                        </a:rPr>
                        <a:t>Необхідність постійного оновлення</a:t>
                      </a:r>
                      <a:r>
                        <a:rPr lang="uk-UA" sz="2400" dirty="0"/>
                        <a:t>: Зміна умов ринку вимагає постійного оновлення моделей та їх адаптації до нових умов.</a:t>
                      </a:r>
                      <a:endParaRPr lang="de-D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911909"/>
                  </a:ext>
                </a:extLst>
              </a:tr>
              <a:tr h="1794933">
                <a:tc>
                  <a:txBody>
                    <a:bodyPr/>
                    <a:lstStyle/>
                    <a:p>
                      <a:pPr algn="just"/>
                      <a:r>
                        <a:rPr lang="uk-UA" sz="2400" dirty="0">
                          <a:highlight>
                            <a:srgbClr val="FFFF00"/>
                          </a:highlight>
                        </a:rPr>
                        <a:t>Мінімізація ризику: </a:t>
                      </a:r>
                      <a:r>
                        <a:rPr lang="uk-UA" sz="2400" dirty="0"/>
                        <a:t>Оптимізація запасів допомагає зменшити ризик недостачі товарів або втрат через застарілість запасів.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400" dirty="0">
                          <a:highlight>
                            <a:srgbClr val="FFFF00"/>
                          </a:highlight>
                        </a:rPr>
                        <a:t>Неврахування статичності моделі</a:t>
                      </a:r>
                      <a:r>
                        <a:rPr lang="uk-UA" sz="2400" dirty="0"/>
                        <a:t>: Деякі моделі можуть недостатньо враховувати динаміку змін в ринкових умовах, що може призвести до неточних прогнозів.</a:t>
                      </a:r>
                      <a:endParaRPr lang="de-D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706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45548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7A5F22-41FA-3343-C4CA-A97536C81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835"/>
          </a:xfrm>
        </p:spPr>
        <p:txBody>
          <a:bodyPr>
            <a:normAutofit/>
          </a:bodyPr>
          <a:lstStyle/>
          <a:p>
            <a:pPr algn="r"/>
            <a:r>
              <a:rPr lang="uk-UA" sz="3200" b="1" dirty="0"/>
              <a:t>Продовження слайду 20</a:t>
            </a:r>
            <a:endParaRPr lang="de-DE" sz="3200" b="1" dirty="0"/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4A7A05AB-B768-96F4-F743-C0959C71F7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5501850"/>
              </p:ext>
            </p:extLst>
          </p:nvPr>
        </p:nvGraphicFramePr>
        <p:xfrm>
          <a:off x="751840" y="-274320"/>
          <a:ext cx="11562080" cy="591311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740400">
                  <a:extLst>
                    <a:ext uri="{9D8B030D-6E8A-4147-A177-3AD203B41FA5}">
                      <a16:colId xmlns:a16="http://schemas.microsoft.com/office/drawing/2014/main" val="1632726704"/>
                    </a:ext>
                  </a:extLst>
                </a:gridCol>
                <a:gridCol w="5821680">
                  <a:extLst>
                    <a:ext uri="{9D8B030D-6E8A-4147-A177-3AD203B41FA5}">
                      <a16:colId xmlns:a16="http://schemas.microsoft.com/office/drawing/2014/main" val="3956377308"/>
                    </a:ext>
                  </a:extLst>
                </a:gridCol>
              </a:tblGrid>
              <a:tr h="1192329">
                <a:tc>
                  <a:txBody>
                    <a:bodyPr/>
                    <a:lstStyle/>
                    <a:p>
                      <a:r>
                        <a:rPr lang="uk-UA" dirty="0"/>
                        <a:t>Універсальність: ЕММ можуть бути застосовані в різних сферах економіки, таких як фінанси, маркетинг, виробництво, логістика тощо.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Неможливість врахування всіх факторів: У складних економічних системах не завжди можливо врахувати всі можливі впливи та фактори впливу на розвиток проблеми/ситуації.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0994326"/>
                  </a:ext>
                </a:extLst>
              </a:tr>
              <a:tr h="1589772">
                <a:tc>
                  <a:txBody>
                    <a:bodyPr/>
                    <a:lstStyle/>
                    <a:p>
                      <a:pPr algn="just"/>
                      <a:r>
                        <a:rPr lang="uk-UA" dirty="0">
                          <a:solidFill>
                            <a:srgbClr val="FF0000"/>
                          </a:solidFill>
                        </a:rPr>
                        <a:t>Теорія ігор</a:t>
                      </a:r>
                    </a:p>
                    <a:p>
                      <a:pPr algn="just"/>
                      <a:r>
                        <a:rPr lang="uk-UA" sz="20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Моделювання складних стратегічних ситуацій</a:t>
                      </a:r>
                      <a:r>
                        <a:rPr lang="uk-UA" sz="2000" b="1" dirty="0">
                          <a:solidFill>
                            <a:schemeClr val="tx1"/>
                          </a:solidFill>
                        </a:rPr>
                        <a:t>: ТІ дозволяє аналізувати і моделювати різноманітні стратегічні ситуації, включаючи конкуренцію, конфлікти співробітництво та </a:t>
                      </a:r>
                      <a:r>
                        <a:rPr lang="uk-UA" sz="2000" b="1" dirty="0" err="1">
                          <a:solidFill>
                            <a:schemeClr val="tx1"/>
                          </a:solidFill>
                        </a:rPr>
                        <a:t>каоліції</a:t>
                      </a:r>
                      <a:r>
                        <a:rPr lang="uk-UA" sz="2000" b="1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b="1" dirty="0">
                          <a:highlight>
                            <a:srgbClr val="FFFF00"/>
                          </a:highlight>
                        </a:rPr>
                        <a:t>Складність моделювання</a:t>
                      </a:r>
                      <a:r>
                        <a:rPr lang="uk-UA" sz="2000" b="1" dirty="0"/>
                        <a:t>: Деякі стратегічні ситуації можуть бути дуже складними для моделювання через велику кількість учасників, можливих стратегій та варіантів розвитку подій.</a:t>
                      </a:r>
                      <a:endParaRPr lang="de-D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364873"/>
                  </a:ext>
                </a:extLst>
              </a:tr>
              <a:tr h="1008894">
                <a:tc>
                  <a:txBody>
                    <a:bodyPr/>
                    <a:lstStyle/>
                    <a:p>
                      <a:pPr algn="just"/>
                      <a:r>
                        <a:rPr lang="uk-UA" sz="2000" b="1" dirty="0">
                          <a:highlight>
                            <a:srgbClr val="FFFF00"/>
                          </a:highlight>
                        </a:rPr>
                        <a:t>Прогнозування рішень: </a:t>
                      </a:r>
                      <a:r>
                        <a:rPr lang="uk-UA" sz="2000" b="1" dirty="0"/>
                        <a:t>ТІ дозволяє прогнозувати можливі рішення та їх недоліки для учасників гри в залежності від їх стратегій.</a:t>
                      </a:r>
                      <a:endParaRPr lang="de-D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b="1" dirty="0">
                          <a:highlight>
                            <a:srgbClr val="FFFF00"/>
                          </a:highlight>
                        </a:rPr>
                        <a:t>Потенційна </a:t>
                      </a:r>
                      <a:r>
                        <a:rPr lang="uk-UA" sz="2000" b="1" dirty="0" err="1">
                          <a:highlight>
                            <a:srgbClr val="FFFF00"/>
                          </a:highlight>
                        </a:rPr>
                        <a:t>нереалістичність</a:t>
                      </a:r>
                      <a:r>
                        <a:rPr lang="uk-UA" sz="2000" b="1" dirty="0"/>
                        <a:t>: Деякі моделі ТІ можуть бути нереалістичними через спрощення або ідеалізацію умов та стратегій учасників.</a:t>
                      </a:r>
                      <a:endParaRPr lang="de-D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010927"/>
                  </a:ext>
                </a:extLst>
              </a:tr>
              <a:tr h="1314619">
                <a:tc>
                  <a:txBody>
                    <a:bodyPr/>
                    <a:lstStyle/>
                    <a:p>
                      <a:pPr algn="just"/>
                      <a:r>
                        <a:rPr lang="uk-UA" sz="2000" b="1" dirty="0">
                          <a:highlight>
                            <a:srgbClr val="FFFF00"/>
                          </a:highlight>
                        </a:rPr>
                        <a:t>Оптимізація стратегій</a:t>
                      </a:r>
                      <a:r>
                        <a:rPr lang="uk-UA" sz="2000" b="1" dirty="0"/>
                        <a:t>: Застосування ТІ допомагає </a:t>
                      </a:r>
                      <a:r>
                        <a:rPr lang="uk-UA" sz="2000" b="1" dirty="0" err="1"/>
                        <a:t>знаходиьти</a:t>
                      </a:r>
                      <a:r>
                        <a:rPr lang="uk-UA" sz="2000" b="1" dirty="0"/>
                        <a:t> оптимальні стратегії для учасників гри в </a:t>
                      </a:r>
                      <a:r>
                        <a:rPr lang="uk-UA" sz="2000" b="1" dirty="0" err="1"/>
                        <a:t>умовпах</a:t>
                      </a:r>
                      <a:r>
                        <a:rPr lang="uk-UA" sz="2000" b="1" dirty="0"/>
                        <a:t> невизначеності та конкуренції.</a:t>
                      </a:r>
                      <a:endParaRPr lang="de-D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b="1" dirty="0">
                          <a:highlight>
                            <a:srgbClr val="FFFF00"/>
                          </a:highlight>
                        </a:rPr>
                        <a:t>Ризик виникнення «замкнутого кола»: </a:t>
                      </a:r>
                      <a:r>
                        <a:rPr lang="uk-UA" sz="2000" b="1" dirty="0"/>
                        <a:t>У деяких випадках може виникнути ситуація, коли кожен гравець має стратегію, яка оптимальна для нього, але колективно неоптимальна для всіх учасників.</a:t>
                      </a:r>
                      <a:endParaRPr lang="de-D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754071"/>
                  </a:ext>
                </a:extLst>
              </a:tr>
              <a:tr h="807504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526552"/>
                  </a:ext>
                </a:extLst>
              </a:tr>
            </a:tbl>
          </a:graphicData>
        </a:graphic>
      </p:graphicFrame>
      <p:graphicFrame>
        <p:nvGraphicFramePr>
          <p:cNvPr id="5" name="Таблиця 4">
            <a:extLst>
              <a:ext uri="{FF2B5EF4-FFF2-40B4-BE49-F238E27FC236}">
                <a16:creationId xmlns:a16="http://schemas.microsoft.com/office/drawing/2014/main" id="{F4DEE7DD-D284-0702-B2CB-8A86123B633D}"/>
              </a:ext>
            </a:extLst>
          </p:cNvPr>
          <p:cNvGraphicFramePr>
            <a:graphicFrameLocks noGrp="1"/>
          </p:cNvGraphicFramePr>
          <p:nvPr/>
        </p:nvGraphicFramePr>
        <p:xfrm>
          <a:off x="6065520" y="1595120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1714636317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4423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0585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Сутність методології математичного моделювання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23175"/>
          </a:xfrm>
        </p:spPr>
        <p:txBody>
          <a:bodyPr>
            <a:normAutofit fontScale="92500"/>
          </a:bodyPr>
          <a:lstStyle/>
          <a:p>
            <a:pPr algn="just"/>
            <a:r>
              <a:rPr lang="uk-UA" b="1" dirty="0"/>
              <a:t>Сутність методології математичного моделювання полягає в заміні досліджуваного об’єкта його «образом» — математичною моделлю — і подальшим вивченням (дослідженням) моделі на підставі аналітичних методів та </a:t>
            </a:r>
            <a:r>
              <a:rPr lang="uk-UA" b="1" dirty="0" err="1"/>
              <a:t>обчислювально</a:t>
            </a:r>
            <a:r>
              <a:rPr lang="uk-UA" b="1" dirty="0"/>
              <a:t>-логічних алгоритмів, які реалізуються за допомогою комп’ютерних програм. Робота не із самим об’єктом (явищем, процесом), а з його моделлю дає можливість відносно швидко і безболісно досліджувати його основні (суттєві) властивості та поведінку за будь-яких імовірних ситуацій (це переваги теорії). Водночас обчислювальні (комп’ютерні, </a:t>
            </a:r>
            <a:r>
              <a:rPr lang="uk-UA" b="1" dirty="0" err="1"/>
              <a:t>симулятивні</a:t>
            </a:r>
            <a:r>
              <a:rPr lang="uk-UA" b="1" dirty="0"/>
              <a:t>, імітаційні) експерименти з моделями об’єктів дозволяють ретельно та досить глибоко вивчати об’єкт, що недоступно суто теоретичним підходам (це перевага експерименту).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97449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/>
              <a:t>3.2. Особливості і принципи математичного моделювання</a:t>
            </a:r>
            <a:br>
              <a:rPr lang="uk-UA" b="1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Autofit/>
          </a:bodyPr>
          <a:lstStyle/>
          <a:p>
            <a:pPr algn="just"/>
            <a:r>
              <a:rPr lang="uk-UA" sz="4400" b="1" dirty="0"/>
              <a:t>Головна особливість моделювання полягає у тому, що це метод опосередкованого пізнання за допомогою об’єктів-</a:t>
            </a:r>
            <a:r>
              <a:rPr lang="uk-UA" sz="4400" b="1" dirty="0" err="1"/>
              <a:t>заміщувачів</a:t>
            </a:r>
            <a:r>
              <a:rPr lang="uk-UA" sz="4400" b="1" dirty="0"/>
              <a:t>. Саме ця особливість моделювання визначає специфічні форми використання абстракцій, аналогій, гіпотез та інших категорій і методів пізнання</a:t>
            </a:r>
            <a:r>
              <a:rPr lang="uk-UA" sz="4400" dirty="0"/>
              <a:t>.</a:t>
            </a:r>
          </a:p>
          <a:p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val="3411986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800" b="1" i="1" u="sng" dirty="0">
                <a:solidFill>
                  <a:srgbClr val="FF0000"/>
                </a:solidFill>
              </a:rPr>
              <a:t>Принципи</a:t>
            </a:r>
            <a:r>
              <a:rPr lang="uk-UA" sz="2800" dirty="0"/>
              <a:t>, </a:t>
            </a:r>
            <a:r>
              <a:rPr lang="uk-UA" sz="2800" b="1" dirty="0"/>
              <a:t>які визначають загальні вимоги, яким повинна задовольняти правильно побудована математична модель деякого об’єкта (системи)</a:t>
            </a:r>
            <a:br>
              <a:rPr lang="uk-UA" sz="2800" b="1" dirty="0"/>
            </a:br>
            <a:endParaRPr lang="uk-UA" sz="28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515291"/>
            <a:ext cx="10515600" cy="466167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b="1" dirty="0"/>
              <a:t>Принцип 1. </a:t>
            </a:r>
            <a:r>
              <a:rPr lang="uk-UA" b="1" i="1" dirty="0">
                <a:solidFill>
                  <a:srgbClr val="FF0000"/>
                </a:solidFill>
              </a:rPr>
              <a:t>Полярність діалектичної пари «модель — об’єкт</a:t>
            </a:r>
            <a:r>
              <a:rPr lang="uk-UA" b="1" i="1" dirty="0"/>
              <a:t>».</a:t>
            </a:r>
            <a:r>
              <a:rPr lang="uk-UA" b="1" dirty="0"/>
              <a:t> Ця діалектична пара завжди полярна, має два полюси — «модель» і «об’єкт».</a:t>
            </a:r>
          </a:p>
          <a:p>
            <a:pPr algn="just"/>
            <a:r>
              <a:rPr lang="uk-UA" b="1" dirty="0"/>
              <a:t>Принцип 2. </a:t>
            </a:r>
            <a:r>
              <a:rPr lang="uk-UA" b="1" i="1" dirty="0">
                <a:solidFill>
                  <a:srgbClr val="FF0000"/>
                </a:solidFill>
              </a:rPr>
              <a:t>Первинність об’єкта</a:t>
            </a:r>
            <a:r>
              <a:rPr lang="uk-UA" b="1" dirty="0"/>
              <a:t>. З двох взаємно пов’язаних полюсів діалектичної пари «модель — об’єкт» один із них (об’єкт) є первинним, інший (модель) — похідним від нього.</a:t>
            </a:r>
          </a:p>
          <a:p>
            <a:pPr algn="just"/>
            <a:r>
              <a:rPr lang="uk-UA" b="1" dirty="0"/>
              <a:t>Принцип 3. </a:t>
            </a:r>
            <a:r>
              <a:rPr lang="uk-UA" b="1" i="1" dirty="0">
                <a:solidFill>
                  <a:srgbClr val="FF0000"/>
                </a:solidFill>
              </a:rPr>
              <a:t>Зумовленість моделі об’єктом</a:t>
            </a:r>
            <a:r>
              <a:rPr lang="uk-UA" b="1" dirty="0"/>
              <a:t>. Наявність полюсу «модель» зумовлює необхідність наявності полюсу «об’єкт».</a:t>
            </a:r>
          </a:p>
          <a:p>
            <a:pPr algn="just"/>
            <a:r>
              <a:rPr lang="uk-UA" b="1" dirty="0"/>
              <a:t>Принцип 4. </a:t>
            </a:r>
            <a:r>
              <a:rPr lang="uk-UA" b="1" i="1" dirty="0">
                <a:solidFill>
                  <a:srgbClr val="FF0000"/>
                </a:solidFill>
              </a:rPr>
              <a:t>Множинність моделей щодо об’єкта дослідження</a:t>
            </a:r>
            <a:r>
              <a:rPr lang="uk-UA" b="1" dirty="0"/>
              <a:t>. Як «модель» для об’єкта, так і «об’єкт» для даної «моделі» семантично та </a:t>
            </a:r>
            <a:r>
              <a:rPr lang="uk-UA" b="1" dirty="0" err="1"/>
              <a:t>інтерпретаційно</a:t>
            </a:r>
            <a:r>
              <a:rPr lang="uk-UA" b="1" dirty="0"/>
              <a:t> багатозначні: «об’єкт» описується не однією, а багатьма «моделями», «модель» віддзеркалює властивості не одного, а багатьох «об’єктів».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52651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6029"/>
          </a:xfrm>
        </p:spPr>
        <p:txBody>
          <a:bodyPr/>
          <a:lstStyle/>
          <a:p>
            <a:pPr algn="r"/>
            <a:r>
              <a:rPr lang="uk-UA" b="1" dirty="0"/>
              <a:t>Продовження слайду 5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sz="2400" b="1" dirty="0"/>
              <a:t>Принцип 5</a:t>
            </a:r>
            <a:r>
              <a:rPr lang="uk-UA" sz="2400" b="1" dirty="0">
                <a:solidFill>
                  <a:srgbClr val="FF0000"/>
                </a:solidFill>
              </a:rPr>
              <a:t>. </a:t>
            </a:r>
            <a:r>
              <a:rPr lang="uk-UA" sz="2400" b="1" i="1" dirty="0">
                <a:solidFill>
                  <a:srgbClr val="FF0000"/>
                </a:solidFill>
              </a:rPr>
              <a:t>Адекватність</a:t>
            </a:r>
            <a:r>
              <a:rPr lang="uk-UA" sz="2400" b="1" dirty="0"/>
              <a:t>. Цей принцип передбачає відповідність моделі меті дослідження, прийнятій системі гіпотез за рівнем складності й організації, а також відповідність реальній системі (об’єкту). Доки не вирішено питання, чи правильно відображає модель досліджувану систему (об’єкт), цінність моделі незначна.</a:t>
            </a:r>
          </a:p>
          <a:p>
            <a:endParaRPr lang="uk-UA" sz="2400" b="1" dirty="0"/>
          </a:p>
          <a:p>
            <a:pPr algn="just"/>
            <a:r>
              <a:rPr lang="uk-UA" sz="2400" b="1" dirty="0"/>
              <a:t>Принцип 6. </a:t>
            </a:r>
            <a:r>
              <a:rPr lang="uk-UA" sz="2400" b="1" i="1" dirty="0">
                <a:solidFill>
                  <a:srgbClr val="FF0000"/>
                </a:solidFill>
              </a:rPr>
              <a:t>Спрощення за умови збереження суттєвих (ключових) властивостей об’єкта (системи)</a:t>
            </a:r>
            <a:r>
              <a:rPr lang="uk-UA" sz="2400" b="1" dirty="0">
                <a:solidFill>
                  <a:srgbClr val="FF0000"/>
                </a:solidFill>
              </a:rPr>
              <a:t>.</a:t>
            </a:r>
            <a:r>
              <a:rPr lang="uk-UA" sz="2400" b="1" dirty="0"/>
              <a:t> Модель повинна бути в деяких аспектах суттєво простішою від прототипу — в цьому власне й полягає сенс моделювання, тобто модель ігнорує несуттєві властивості об’єкта. Цей принцип може бути названий принципом абстрагування від другорядних деталей.</a:t>
            </a:r>
          </a:p>
          <a:p>
            <a:pPr algn="just"/>
            <a:r>
              <a:rPr lang="uk-UA" sz="2400" b="1" dirty="0"/>
              <a:t>Принцип 7</a:t>
            </a:r>
            <a:r>
              <a:rPr lang="uk-UA" sz="2400" b="1" dirty="0">
                <a:solidFill>
                  <a:srgbClr val="FF0000"/>
                </a:solidFill>
              </a:rPr>
              <a:t>. </a:t>
            </a:r>
            <a:r>
              <a:rPr lang="uk-UA" sz="2400" b="1" i="1" dirty="0">
                <a:solidFill>
                  <a:srgbClr val="FF0000"/>
                </a:solidFill>
              </a:rPr>
              <a:t>Блочна побудова</a:t>
            </a:r>
            <a:r>
              <a:rPr lang="uk-UA" sz="2400" b="1" dirty="0"/>
              <a:t>. За дотримання цього принципу блочної побудови полегшується розроблення складних моделей і з’являється можливість використання накопиченого досвіду та адаптації готових блоків із мінімально необхідними зв’язками між ними. Виокремлення блоків відбувається з урахуванням розподілення моделі за етапами й режимами функціонування об’єкта (системи).</a:t>
            </a:r>
          </a:p>
          <a:p>
            <a:endParaRPr lang="uk-UA" sz="2400" b="1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57841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ЗАСТЕРЕЖЕННЯ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254034"/>
            <a:ext cx="10515600" cy="4922929"/>
          </a:xfrm>
        </p:spPr>
        <p:txBody>
          <a:bodyPr>
            <a:noAutofit/>
          </a:bodyPr>
          <a:lstStyle/>
          <a:p>
            <a:pPr algn="just"/>
            <a:r>
              <a:rPr lang="uk-UA" sz="3600" b="1" dirty="0"/>
              <a:t>використання математичних методів в економічному аналізі жодною мірою не зводиться до підбору прийнятних формул, підстановки в них певних чисел та певного чаклування, в результаті чого виходить «відповідь». Нагадаємо рекомендації відомого американського вченого </a:t>
            </a:r>
            <a:r>
              <a:rPr lang="uk-UA" sz="3600" b="1" dirty="0" err="1"/>
              <a:t>Р.Хемінга</a:t>
            </a:r>
            <a:r>
              <a:rPr lang="uk-UA" sz="3600" b="1" dirty="0"/>
              <a:t>: «Мета обчислень — розуміння, а не числа»; «перш ніж розв’язувати задачу, подумай, що робити з її </a:t>
            </a:r>
            <a:r>
              <a:rPr lang="uk-UA" sz="3600" b="1" dirty="0" err="1"/>
              <a:t>розв’язком</a:t>
            </a:r>
            <a:r>
              <a:rPr lang="uk-UA" sz="3600" b="1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1211058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/>
              <a:t>3.3. Структура та особливості побудови економіко-математичних моделей</a:t>
            </a:r>
            <a:br>
              <a:rPr lang="uk-UA" b="1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410789"/>
            <a:ext cx="10515600" cy="4766174"/>
          </a:xfrm>
        </p:spPr>
        <p:txBody>
          <a:bodyPr/>
          <a:lstStyle/>
          <a:p>
            <a:pPr algn="just"/>
            <a:r>
              <a:rPr lang="uk-UA" b="1" dirty="0"/>
              <a:t>Найпоширенішими в практиці досліджень є економіко-математичні моделі, які представлені балансовими і оптимізаційними моделями. </a:t>
            </a:r>
            <a:r>
              <a:rPr lang="uk-UA" b="1" i="1" dirty="0">
                <a:solidFill>
                  <a:srgbClr val="FF0000"/>
                </a:solidFill>
              </a:rPr>
              <a:t>Балансові</a:t>
            </a:r>
            <a:r>
              <a:rPr lang="uk-UA" b="1" dirty="0"/>
              <a:t>, як правило, характеризуються системою балансових таблиць, які мають форму шахового балансу і можуть бути записані у вигляді квадратної матриці. </a:t>
            </a:r>
            <a:r>
              <a:rPr lang="uk-UA" b="1" i="1" dirty="0">
                <a:solidFill>
                  <a:srgbClr val="FF0000"/>
                </a:solidFill>
              </a:rPr>
              <a:t>Оптимізаційні моделі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відрізняються від балансових тим, що метою їх побудови є не стільки описування структури економічної системи, скільки математичне описування умов її функціонування. Якщо перші моделі, в основному, повинні задіяти звітний матеріал, то оптимізаційні широко використовують планово-нормативну інформацію. </a:t>
            </a:r>
          </a:p>
          <a:p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692707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3.4. Класифікація економіко-математичних моделей</a:t>
            </a:r>
            <a:br>
              <a:rPr lang="uk-UA" b="1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b="1" dirty="0"/>
              <a:t>Для класифікації економіко-математичних моделей використовують різні класифікаційні ознаки.</a:t>
            </a:r>
          </a:p>
          <a:p>
            <a:pPr algn="just"/>
            <a:r>
              <a:rPr lang="uk-UA" b="1" u="sng" dirty="0">
                <a:solidFill>
                  <a:srgbClr val="FF0000"/>
                </a:solidFill>
              </a:rPr>
              <a:t>За цільовим призначенням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економіко-математичні моделі поділяються на теоретико-аналітичні, що використовуються під час дослідження загальних властивостей і закономірностей економічних процесів, і прикладні, що застосовуються у розв’язанні конкретних економічних задач (моделі економічного аналізу, прогнозування, управління).</a:t>
            </a:r>
          </a:p>
          <a:p>
            <a:pPr algn="just"/>
            <a:r>
              <a:rPr lang="uk-UA" b="1" dirty="0"/>
              <a:t>Відповідно до </a:t>
            </a:r>
            <a:r>
              <a:rPr lang="uk-UA" b="1" u="sng" dirty="0">
                <a:solidFill>
                  <a:srgbClr val="FF0000"/>
                </a:solidFill>
              </a:rPr>
              <a:t>загальної класифікації </a:t>
            </a:r>
            <a:r>
              <a:rPr lang="uk-UA" b="1" dirty="0"/>
              <a:t>математичних моделей вони поділяються на функціональні та структурні, а також проміжні форми (структурно-функціональні). Типовими структурними моделями є моделі міжгалузевих </a:t>
            </a:r>
            <a:r>
              <a:rPr lang="uk-UA" b="1" dirty="0" err="1"/>
              <a:t>зв’язків</a:t>
            </a:r>
            <a:r>
              <a:rPr lang="uk-UA" b="1" dirty="0"/>
              <a:t>. Прикладом функціональної моделі може слугувати модель поведінки споживачів в умовах товарно-грошових відносин.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687802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2336</Words>
  <Application>Microsoft Office PowerPoint</Application>
  <PresentationFormat>Широкий екран</PresentationFormat>
  <Paragraphs>106</Paragraphs>
  <Slides>23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Тема Office</vt:lpstr>
      <vt:lpstr> Тема 3. КОНЦЕПТУАЛЬНІ ЗАСАДИ МАТЕМАТИЧНОГО МОДЕЛЮВАННЯ ПРОЄКТІВ (4год.)</vt:lpstr>
      <vt:lpstr>3.1. Сутність моделювання як методу наукового пізнання </vt:lpstr>
      <vt:lpstr>Сутність методології математичного моделювання</vt:lpstr>
      <vt:lpstr>3.2. Особливості і принципи математичного моделювання </vt:lpstr>
      <vt:lpstr>Принципи, які визначають загальні вимоги, яким повинна задовольняти правильно побудована математична модель деякого об’єкта (системи) </vt:lpstr>
      <vt:lpstr>Продовження слайду 5</vt:lpstr>
      <vt:lpstr>ЗАСТЕРЕЖЕННЯ</vt:lpstr>
      <vt:lpstr>3.3. Структура та особливості побудови економіко-математичних моделей </vt:lpstr>
      <vt:lpstr>3.4. Класифікація економіко-математичних моделей </vt:lpstr>
      <vt:lpstr>Дескриптивні та нормативні моделі</vt:lpstr>
      <vt:lpstr>Продовження слайду 10</vt:lpstr>
      <vt:lpstr>Продовження слайду 10</vt:lpstr>
      <vt:lpstr>Аналітичне та комп’ютерне моделювання </vt:lpstr>
      <vt:lpstr>ВИДИ КОМП’ЮТЕРНОГО МОДЕЛЮВАННЯ</vt:lpstr>
      <vt:lpstr>3.5. Основні дефініції економіко-математичного моделювання</vt:lpstr>
      <vt:lpstr> Узагальнена схема процесу економіко-математичного моделювання</vt:lpstr>
      <vt:lpstr>3.6. Етапи економіко-математичного моделювання </vt:lpstr>
      <vt:lpstr>Продовження слайду 17</vt:lpstr>
      <vt:lpstr>ЗАУВАЖЕННЯ</vt:lpstr>
      <vt:lpstr>ПЕРЕВАГИ І НЕДОЛІКИ ОСНОВНИХ МЕТОДІВ І МОДЕЛЕЙ</vt:lpstr>
      <vt:lpstr>Продовження слайду 20</vt:lpstr>
      <vt:lpstr>Продовження слайду 20</vt:lpstr>
      <vt:lpstr>Продовження слайду 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КОНЦЕПТУАЛЬНІ ЗАСАДИ МАТЕМАТИЧНОГО МОДЕЛЮВАННЯ БІЗНЕСУ</dc:title>
  <dc:creator>User</dc:creator>
  <cp:lastModifiedBy>Василь Савчук</cp:lastModifiedBy>
  <cp:revision>45</cp:revision>
  <dcterms:created xsi:type="dcterms:W3CDTF">2021-03-02T00:23:16Z</dcterms:created>
  <dcterms:modified xsi:type="dcterms:W3CDTF">2024-10-07T13:46:31Z</dcterms:modified>
</cp:coreProperties>
</file>