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8T09:58:54.9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0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8T10:04:25.43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46.66669"/>
      <inkml:brushProperty name="anchorY" value="-846.66669"/>
      <inkml:brushProperty name="scaleFactor" value="0.5"/>
    </inkml:brush>
  </inkml:definitions>
  <inkml:trace contextRef="#ctx0" brushRef="#br0">1 0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8T10:04:27.43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93.33337"/>
      <inkml:brushProperty name="anchorY" value="-1693.33337"/>
      <inkml:brushProperty name="scaleFactor" value="0.5"/>
    </inkml:brush>
  </inkml:definitions>
  <inkml:trace contextRef="#ctx0" brushRef="#br0">0 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8T10:04:27.7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40"/>
      <inkml:brushProperty name="anchorY" value="-2540"/>
      <inkml:brushProperty name="scaleFactor" value="0.5"/>
    </inkml:brush>
  </inkml:definitions>
  <inkml:trace contextRef="#ctx0" brushRef="#br0">0 1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8T10:04:27.9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86.66675"/>
      <inkml:brushProperty name="anchorY" value="-3386.66675"/>
      <inkml:brushProperty name="scaleFactor" value="0.5"/>
    </inkml:brush>
  </inkml:definitions>
  <inkml:trace contextRef="#ctx0" brushRef="#br0">0 1 24575,'0'0'0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8T10:04:42.43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33.3335"/>
      <inkml:brushProperty name="anchorY" value="-4233.3335"/>
      <inkml:brushProperty name="scaleFactor" value="0.5"/>
    </inkml:brush>
  </inkml:definitions>
  <inkml:trace contextRef="#ctx0" brushRef="#br0">0 1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8T10:04:43.49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080"/>
      <inkml:brushProperty name="anchorY" value="-5080"/>
      <inkml:brushProperty name="scaleFactor" value="0.5"/>
    </inkml:brush>
  </inkml:definitions>
  <inkml:trace contextRef="#ctx0" brushRef="#br0">0 0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437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837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278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20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3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518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116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174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887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9439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335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2D966-24B9-4650-8949-86BC6A26D23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54730-B6A8-4ED5-B37C-AB8381214E9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683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2.png"/><Relationship Id="rId7" Type="http://schemas.openxmlformats.org/officeDocument/2006/relationships/customXml" Target="../ink/ink5.xml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customXml" Target="../ink/ink7.xml"/><Relationship Id="rId4" Type="http://schemas.openxmlformats.org/officeDocument/2006/relationships/customXml" Target="../ink/ink3.xml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2069"/>
            <a:ext cx="9144000" cy="1907177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Тема 4. ВИРОБНИЧІ ФУНКЦІЇ В БІЗНЕС-ПРОЄКТУВАННІ</a:t>
            </a:r>
            <a:r>
              <a:rPr lang="uk-UA" sz="1800" b="1" dirty="0"/>
              <a:t> (4 год.)</a:t>
            </a:r>
            <a:br>
              <a:rPr lang="uk-UA" dirty="0"/>
            </a:br>
            <a:endParaRPr lang="uk-UA" sz="27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01931" y="1789611"/>
            <a:ext cx="9144000" cy="4415245"/>
          </a:xfrm>
        </p:spPr>
        <p:txBody>
          <a:bodyPr>
            <a:noAutofit/>
          </a:bodyPr>
          <a:lstStyle/>
          <a:p>
            <a:pPr algn="l"/>
            <a:r>
              <a:rPr lang="uk-UA" sz="3200" b="1" dirty="0"/>
              <a:t>4.1. Загальне поняття виробничої функції</a:t>
            </a:r>
          </a:p>
          <a:p>
            <a:pPr algn="l"/>
            <a:r>
              <a:rPr lang="uk-UA" sz="3200" b="1" dirty="0"/>
              <a:t>4.2. Економічний зміст виробничої функції</a:t>
            </a:r>
          </a:p>
          <a:p>
            <a:pPr algn="l"/>
            <a:r>
              <a:rPr lang="uk-UA" sz="3200" b="1" dirty="0"/>
              <a:t>4.3. Загальна характеристика та етапи побудови виробничих функцій</a:t>
            </a:r>
          </a:p>
          <a:p>
            <a:pPr algn="l"/>
            <a:r>
              <a:rPr lang="uk-UA" sz="3200" b="1" dirty="0"/>
              <a:t>4.4. Види виробничих функцій</a:t>
            </a:r>
          </a:p>
          <a:p>
            <a:pPr algn="l"/>
            <a:r>
              <a:rPr lang="uk-UA" sz="3200" b="1" dirty="0"/>
              <a:t>4.5. Макроекономічні виробничі функції</a:t>
            </a:r>
          </a:p>
          <a:p>
            <a:pPr algn="l"/>
            <a:r>
              <a:rPr lang="uk-UA" sz="3200" b="1" dirty="0"/>
              <a:t>4.6. </a:t>
            </a:r>
            <a:r>
              <a:rPr lang="uk-UA" sz="3200" b="1" dirty="0" err="1"/>
              <a:t>Двохфакторні</a:t>
            </a:r>
            <a:r>
              <a:rPr lang="uk-UA" sz="3200" b="1" dirty="0"/>
              <a:t> виробничі функції</a:t>
            </a:r>
          </a:p>
          <a:p>
            <a:pPr algn="l"/>
            <a:r>
              <a:rPr lang="uk-UA" sz="3200" b="1" dirty="0"/>
              <a:t>4.7. Багатофакторні виробничі функції</a:t>
            </a:r>
          </a:p>
          <a:p>
            <a:r>
              <a:rPr lang="uk-UA" sz="3200" dirty="0"/>
              <a:t> </a:t>
            </a: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2792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4.6. </a:t>
            </a:r>
            <a:r>
              <a:rPr lang="uk-UA" b="1" dirty="0" err="1"/>
              <a:t>Двофакторні</a:t>
            </a:r>
            <a:r>
              <a:rPr lang="uk-UA" b="1" dirty="0"/>
              <a:t> виробничі функції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>
            <a:normAutofit fontScale="92500"/>
          </a:bodyPr>
          <a:lstStyle/>
          <a:p>
            <a:r>
              <a:rPr lang="uk-UA" dirty="0"/>
              <a:t>У наведеному нижче списку функцій вони розташовуються в порядку зростаючої складності їх у запису й, відповідно, збільшення кількості необхідних для цього параметрів. Усі ці функції допускають можливість їх модифікації:</a:t>
            </a:r>
          </a:p>
          <a:p>
            <a:pPr lvl="0"/>
            <a:r>
              <a:rPr lang="uk-UA" i="1" dirty="0"/>
              <a:t>Функція з фіксованими пропорціями чинників </a:t>
            </a:r>
            <a:r>
              <a:rPr lang="uk-UA" dirty="0"/>
              <a:t>(</a:t>
            </a:r>
            <a:r>
              <a:rPr lang="uk-UA" b="1" i="1" dirty="0"/>
              <a:t>функція Леонтьєва</a:t>
            </a:r>
            <a:r>
              <a:rPr lang="uk-UA" dirty="0"/>
              <a:t>)</a:t>
            </a:r>
            <a:r>
              <a:rPr lang="uk-UA" i="1" dirty="0"/>
              <a:t>.</a:t>
            </a:r>
          </a:p>
          <a:p>
            <a:r>
              <a:rPr lang="uk-UA" b="1" i="1" dirty="0"/>
              <a:t>Функція </a:t>
            </a:r>
            <a:r>
              <a:rPr lang="uk-UA" b="1" i="1" dirty="0" err="1"/>
              <a:t>Кобба</a:t>
            </a:r>
            <a:r>
              <a:rPr lang="uk-UA" b="1" i="1" dirty="0"/>
              <a:t>—Дугласа</a:t>
            </a:r>
          </a:p>
          <a:p>
            <a:pPr lvl="0"/>
            <a:r>
              <a:rPr lang="uk-UA" b="1" i="1" dirty="0"/>
              <a:t>Лінійна функція</a:t>
            </a:r>
          </a:p>
          <a:p>
            <a:r>
              <a:rPr lang="uk-UA" b="1" i="1" dirty="0"/>
              <a:t>Функція </a:t>
            </a:r>
            <a:r>
              <a:rPr lang="uk-UA" b="1" i="1" dirty="0" err="1"/>
              <a:t>Аллена</a:t>
            </a:r>
            <a:endParaRPr lang="uk-UA" dirty="0"/>
          </a:p>
          <a:p>
            <a:pPr lvl="0"/>
            <a:r>
              <a:rPr lang="uk-UA" b="1" i="1" dirty="0"/>
              <a:t>Функція постійної еластичності заміщення чинників (функція CES)</a:t>
            </a:r>
            <a:endParaRPr lang="uk-UA" i="1" dirty="0"/>
          </a:p>
          <a:p>
            <a:r>
              <a:rPr lang="uk-UA" b="1" i="1" dirty="0"/>
              <a:t>Функція </a:t>
            </a:r>
            <a:r>
              <a:rPr lang="uk-UA" b="1" i="1" dirty="0" err="1"/>
              <a:t>Солоу</a:t>
            </a:r>
            <a:endParaRPr lang="uk-UA" dirty="0"/>
          </a:p>
          <a:p>
            <a:pPr lvl="0"/>
            <a:r>
              <a:rPr lang="uk-UA" b="1" i="1" dirty="0" err="1"/>
              <a:t>Багаторежимна</a:t>
            </a:r>
            <a:r>
              <a:rPr lang="uk-UA" b="1" i="1" dirty="0"/>
              <a:t> функція</a:t>
            </a:r>
            <a:r>
              <a:rPr lang="uk-UA" i="1" dirty="0"/>
              <a:t>:</a:t>
            </a:r>
            <a:endParaRPr lang="uk-UA" dirty="0"/>
          </a:p>
          <a:p>
            <a:endParaRPr lang="uk-UA" dirty="0"/>
          </a:p>
          <a:p>
            <a:pPr lvl="0"/>
            <a:endParaRPr lang="uk-UA" dirty="0"/>
          </a:p>
          <a:p>
            <a:endParaRPr lang="uk-UA" dirty="0"/>
          </a:p>
          <a:p>
            <a:pPr lvl="0"/>
            <a:endParaRPr lang="uk-UA" dirty="0"/>
          </a:p>
          <a:p>
            <a:endParaRPr lang="uk-UA" dirty="0"/>
          </a:p>
          <a:p>
            <a:pPr lvl="0"/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8009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953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4.7. Багатофакторні виробничі функції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Для виробничих функцій від </a:t>
            </a:r>
            <a:r>
              <a:rPr lang="uk-UA" b="1" i="1" dirty="0"/>
              <a:t>n</a:t>
            </a:r>
            <a:r>
              <a:rPr lang="uk-UA" b="1" dirty="0"/>
              <a:t> змінних справедливими є твердження, які показують, що клас функцій, поданих у вигляді суперпозиції будь-яких </a:t>
            </a:r>
            <a:r>
              <a:rPr lang="uk-UA" b="1" dirty="0" err="1"/>
              <a:t>двофакторних</a:t>
            </a:r>
            <a:r>
              <a:rPr lang="uk-UA" b="1" dirty="0"/>
              <a:t> функцій, є досить широким. Строго доводиться, зокрема, що будь-яка неперервна функція </a:t>
            </a:r>
            <a:r>
              <a:rPr lang="uk-UA" b="1" i="1" dirty="0"/>
              <a:t>f</a:t>
            </a:r>
            <a:r>
              <a:rPr lang="uk-UA" b="1" dirty="0"/>
              <a:t>(</a:t>
            </a:r>
            <a:r>
              <a:rPr lang="en-US" b="1" i="1" dirty="0"/>
              <a:t>X</a:t>
            </a:r>
            <a:r>
              <a:rPr lang="uk-UA" b="1" dirty="0"/>
              <a:t>1, …, </a:t>
            </a:r>
            <a:r>
              <a:rPr lang="en-US" b="1" i="1" dirty="0"/>
              <a:t>X</a:t>
            </a:r>
            <a:r>
              <a:rPr lang="uk-UA" b="1" i="1" dirty="0"/>
              <a:t>n</a:t>
            </a:r>
            <a:r>
              <a:rPr lang="uk-UA" b="1" dirty="0"/>
              <a:t>) від </a:t>
            </a:r>
            <a:r>
              <a:rPr lang="uk-UA" b="1" i="1" dirty="0"/>
              <a:t>n</a:t>
            </a:r>
            <a:r>
              <a:rPr lang="uk-UA" b="1" dirty="0"/>
              <a:t> змінних (за умови </a:t>
            </a:r>
            <a:r>
              <a:rPr lang="uk-UA" b="1" i="1" dirty="0"/>
              <a:t>n</a:t>
            </a:r>
            <a:r>
              <a:rPr lang="uk-UA" b="1" dirty="0"/>
              <a:t> ? 4) може бути подана у вигляді суперпозиції неперервних функцій від трьох змінних. У свою чергу кожна неперервна функція від трьох змінних може бути отримана як суперпозиція функцій від двох змінних. Відомо також, що будь-яку неперервну функцію від двох змінних можна з будь-якою заданою точністю апроксимувати суперпозицією неперервних функцій від однієї змінної та функції </a:t>
            </a:r>
            <a:r>
              <a:rPr lang="en-US" b="1" i="1" dirty="0"/>
              <a:t>Y</a:t>
            </a:r>
            <a:r>
              <a:rPr lang="uk-UA" b="1" dirty="0"/>
              <a:t> = </a:t>
            </a:r>
            <a:r>
              <a:rPr lang="en-US" b="1" i="1" dirty="0"/>
              <a:t>X</a:t>
            </a:r>
            <a:r>
              <a:rPr lang="uk-UA" sz="2000" b="1" dirty="0"/>
              <a:t>1</a:t>
            </a:r>
            <a:r>
              <a:rPr lang="uk-UA" b="1" dirty="0"/>
              <a:t> + </a:t>
            </a:r>
            <a:r>
              <a:rPr lang="en-US" b="1" i="1" dirty="0"/>
              <a:t>X</a:t>
            </a:r>
            <a:r>
              <a:rPr lang="uk-UA" sz="2000" b="1" dirty="0"/>
              <a:t>2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6955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034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4.1. Загальне поняття виробничої функції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875211"/>
            <a:ext cx="10515600" cy="5603966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/>
              <a:t>Нашим завданням є виокремити з множини моделей виробничу функцію (ВФ) як особливий вид економіко-статистичних моделей. </a:t>
            </a:r>
          </a:p>
          <a:p>
            <a:pPr algn="just"/>
            <a:r>
              <a:rPr lang="uk-UA" sz="3200" b="1" i="1" dirty="0"/>
              <a:t>Об’єкт моделювання</a:t>
            </a:r>
            <a:r>
              <a:rPr lang="uk-UA" sz="3200" b="1" dirty="0"/>
              <a:t>. Безпосереднім об’єктом моделювання щодо виробничої функції є процеси виробництва продукції в реально функціонуючих протягом певного відрізку часу господарських системах на підприємстві (фірмі), в галузі, регіоні чи в національній економіці загалом. Відповідно, щодо рівня модельованої системи виробничі функції поділяються на макроекономічні, регіональні, галузеві, а також виробничі функції підприємства.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4" name="Рукописні дані 3">
                <a:extLst>
                  <a:ext uri="{FF2B5EF4-FFF2-40B4-BE49-F238E27FC236}">
                    <a16:creationId xmlns:a16="http://schemas.microsoft.com/office/drawing/2014/main" id="{DCA2590D-73E6-F8DD-6C4D-F550B5C5A6B5}"/>
                  </a:ext>
                </a:extLst>
              </p14:cNvPr>
              <p14:cNvContentPartPr/>
              <p14:nvPr/>
            </p14:nvContentPartPr>
            <p14:xfrm>
              <a:off x="11745120" y="1716800"/>
              <a:ext cx="360" cy="360"/>
            </p14:xfrm>
          </p:contentPart>
        </mc:Choice>
        <mc:Fallback xmlns="">
          <p:pic>
            <p:nvPicPr>
              <p:cNvPr id="4" name="Рукописні дані 3">
                <a:extLst>
                  <a:ext uri="{FF2B5EF4-FFF2-40B4-BE49-F238E27FC236}">
                    <a16:creationId xmlns:a16="http://schemas.microsoft.com/office/drawing/2014/main" id="{DCA2590D-73E6-F8DD-6C4D-F550B5C5A6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27120" y="1699160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544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/>
              <a:t>Системний опис об’єкта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449977"/>
            <a:ext cx="10515600" cy="4726986"/>
          </a:xfrm>
        </p:spPr>
        <p:txBody>
          <a:bodyPr>
            <a:noAutofit/>
          </a:bodyPr>
          <a:lstStyle/>
          <a:p>
            <a:pPr algn="just"/>
            <a:r>
              <a:rPr lang="uk-UA" sz="3600" b="1" dirty="0"/>
              <a:t> У теорії виробничих функцій виробничий процес аналізується з погляду перетворення ресурсів у продукт (продукцію). Входами є потоки ресурсів різноманітного виду, повністю чи частково використовувані у виробництві, виходом — готова до реалізації продукція. Функціонуючі в системі ресурси (чинники), технологія та умови організації виробництва визначають потенційні можливості та стан процесу (системи).</a:t>
            </a:r>
          </a:p>
          <a:p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73923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/>
              <a:t>Апарат моделювання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489166"/>
            <a:ext cx="10515600" cy="467650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/>
              <a:t>Основним «матеріалом» для побудови виробничої функції є залежності </a:t>
            </a:r>
            <a:r>
              <a:rPr lang="uk-UA" b="1" i="1" dirty="0">
                <a:solidFill>
                  <a:srgbClr val="FF0000"/>
                </a:solidFill>
              </a:rPr>
              <a:t>У </a:t>
            </a:r>
            <a:r>
              <a:rPr lang="uk-UA" b="1" dirty="0">
                <a:solidFill>
                  <a:srgbClr val="FF0000"/>
                </a:solidFill>
              </a:rPr>
              <a:t>= </a:t>
            </a:r>
            <a:r>
              <a:rPr lang="uk-UA" b="1" i="1" dirty="0">
                <a:solidFill>
                  <a:srgbClr val="FF0000"/>
                </a:solidFill>
              </a:rPr>
              <a:t>f </a:t>
            </a:r>
            <a:r>
              <a:rPr lang="uk-UA" b="1" dirty="0">
                <a:solidFill>
                  <a:srgbClr val="FF0000"/>
                </a:solidFill>
              </a:rPr>
              <a:t>(</a:t>
            </a:r>
            <a:r>
              <a:rPr lang="uk-UA" b="1" i="1" dirty="0">
                <a:solidFill>
                  <a:srgbClr val="FF0000"/>
                </a:solidFill>
              </a:rPr>
              <a:t>Х</a:t>
            </a:r>
            <a:r>
              <a:rPr lang="uk-UA" sz="2400" b="1" dirty="0">
                <a:solidFill>
                  <a:srgbClr val="FF0000"/>
                </a:solidFill>
              </a:rPr>
              <a:t>1</a:t>
            </a:r>
            <a:r>
              <a:rPr lang="uk-UA" b="1" dirty="0">
                <a:solidFill>
                  <a:srgbClr val="FF0000"/>
                </a:solidFill>
              </a:rPr>
              <a:t>, ..., </a:t>
            </a:r>
            <a:r>
              <a:rPr lang="uk-UA" b="1" i="1" dirty="0" err="1">
                <a:solidFill>
                  <a:srgbClr val="FF0000"/>
                </a:solidFill>
              </a:rPr>
              <a:t>Хn</a:t>
            </a:r>
            <a:r>
              <a:rPr lang="uk-UA" b="1" dirty="0">
                <a:solidFill>
                  <a:srgbClr val="FF0000"/>
                </a:solidFill>
              </a:rPr>
              <a:t>), </a:t>
            </a:r>
            <a:r>
              <a:rPr lang="uk-UA" b="1" dirty="0"/>
              <a:t>де </a:t>
            </a:r>
            <a:r>
              <a:rPr lang="uk-UA" b="1" i="1" dirty="0"/>
              <a:t>У</a:t>
            </a:r>
            <a:r>
              <a:rPr lang="uk-UA" b="1" dirty="0"/>
              <a:t> — показник випуску (обсяг), </a:t>
            </a:r>
            <a:r>
              <a:rPr lang="uk-UA" b="1" i="1" dirty="0"/>
              <a:t>Х</a:t>
            </a:r>
            <a:r>
              <a:rPr lang="uk-UA" b="1" dirty="0"/>
              <a:t>1, ..., </a:t>
            </a:r>
            <a:r>
              <a:rPr lang="uk-UA" b="1" i="1" dirty="0" err="1"/>
              <a:t>Хn</a:t>
            </a:r>
            <a:r>
              <a:rPr lang="uk-UA" b="1" dirty="0"/>
              <a:t> — обсяги виробничих ресурсів (чинників) (кількість чинників ВФ, як правило, не перевищує 10). Функція </a:t>
            </a:r>
            <a:r>
              <a:rPr lang="uk-UA" b="1" i="1" dirty="0"/>
              <a:t>f </a:t>
            </a:r>
            <a:r>
              <a:rPr lang="uk-UA" b="1" dirty="0"/>
              <a:t>(•) вважається визначеною в досить широкій області </a:t>
            </a:r>
            <a:r>
              <a:rPr lang="uk-UA" b="1" i="1" dirty="0"/>
              <a:t>n</a:t>
            </a:r>
            <a:r>
              <a:rPr lang="uk-UA" b="1" dirty="0"/>
              <a:t>-мірного евклідового простору (</a:t>
            </a:r>
            <a:r>
              <a:rPr lang="uk-UA" b="1" i="1" dirty="0" err="1"/>
              <a:t>Rn</a:t>
            </a:r>
            <a:r>
              <a:rPr lang="uk-UA" b="1" dirty="0"/>
              <a:t>) та такою, що обчислюється в області свого визначення. Останнє означає, що системний аналітик повинен мати у своєму розпорядженні алгоритм, який дозволяв би обчислювати значення </a:t>
            </a:r>
            <a:r>
              <a:rPr lang="uk-UA" b="1" i="1" dirty="0"/>
              <a:t>f </a:t>
            </a:r>
            <a:r>
              <a:rPr lang="uk-UA" b="1" dirty="0"/>
              <a:t>(•) у будь-якій точці, де вона визначена. Як правило, ВФ </a:t>
            </a:r>
            <a:r>
              <a:rPr lang="uk-UA" b="1" i="1" dirty="0"/>
              <a:t>y </a:t>
            </a:r>
            <a:r>
              <a:rPr lang="uk-UA" b="1" dirty="0"/>
              <a:t>= </a:t>
            </a:r>
            <a:r>
              <a:rPr lang="uk-UA" b="1" i="1" dirty="0"/>
              <a:t>f </a:t>
            </a:r>
            <a:r>
              <a:rPr lang="uk-UA" b="1" dirty="0"/>
              <a:t>(</a:t>
            </a:r>
            <a:r>
              <a:rPr lang="uk-UA" b="1" i="1" dirty="0"/>
              <a:t>Х</a:t>
            </a:r>
            <a:r>
              <a:rPr lang="uk-UA" b="1" dirty="0"/>
              <a:t>1, ..., </a:t>
            </a:r>
            <a:r>
              <a:rPr lang="uk-UA" b="1" i="1" dirty="0" err="1"/>
              <a:t>Хn</a:t>
            </a:r>
            <a:r>
              <a:rPr lang="uk-UA" b="1" dirty="0"/>
              <a:t>) будується шляхом підбору найбільш адекватних функцій із певного параметричного класу </a:t>
            </a:r>
            <a:r>
              <a:rPr lang="uk-UA" b="1" i="1" dirty="0"/>
              <a:t>F</a:t>
            </a:r>
            <a:r>
              <a:rPr lang="uk-UA" b="1" dirty="0"/>
              <a:t> = {</a:t>
            </a:r>
            <a:r>
              <a:rPr lang="uk-UA" b="1" i="1" dirty="0"/>
              <a:t>y</a:t>
            </a:r>
            <a:r>
              <a:rPr lang="uk-UA" b="1" dirty="0"/>
              <a:t> = </a:t>
            </a:r>
            <a:r>
              <a:rPr lang="uk-UA" b="1" i="1" dirty="0"/>
              <a:t>f </a:t>
            </a:r>
            <a:r>
              <a:rPr lang="uk-UA" b="1" dirty="0"/>
              <a:t>(</a:t>
            </a:r>
            <a:r>
              <a:rPr lang="uk-UA" b="1" i="1" dirty="0"/>
              <a:t>Х</a:t>
            </a:r>
            <a:r>
              <a:rPr lang="uk-UA" b="1" dirty="0"/>
              <a:t>1, ..., </a:t>
            </a:r>
            <a:r>
              <a:rPr lang="uk-UA" b="1" i="1" dirty="0" err="1"/>
              <a:t>Хn</a:t>
            </a:r>
            <a:r>
              <a:rPr lang="uk-UA" b="1" dirty="0"/>
              <a:t>, </a:t>
            </a:r>
            <a:r>
              <a:rPr lang="uk-UA" b="1" i="1" dirty="0"/>
              <a:t>a</a:t>
            </a:r>
            <a:r>
              <a:rPr lang="uk-UA" b="1" dirty="0"/>
              <a:t>1, ..., </a:t>
            </a:r>
            <a:r>
              <a:rPr lang="uk-UA" b="1" i="1" dirty="0" err="1"/>
              <a:t>ak</a:t>
            </a:r>
            <a:r>
              <a:rPr lang="uk-UA" b="1" dirty="0"/>
              <a:t>)} = </a:t>
            </a:r>
            <a:r>
              <a:rPr lang="uk-UA" b="1" i="1" dirty="0"/>
              <a:t>f </a:t>
            </a:r>
            <a:r>
              <a:rPr lang="uk-UA" b="1" dirty="0"/>
              <a:t>(</a:t>
            </a:r>
            <a:r>
              <a:rPr lang="uk-UA" b="1" i="1" dirty="0"/>
              <a:t>x</a:t>
            </a:r>
            <a:r>
              <a:rPr lang="uk-UA" b="1" dirty="0"/>
              <a:t>, </a:t>
            </a:r>
            <a:r>
              <a:rPr lang="uk-UA" b="1" i="1" dirty="0"/>
              <a:t>a</a:t>
            </a:r>
            <a:r>
              <a:rPr lang="uk-UA" b="1" dirty="0"/>
              <a:t>), де </a:t>
            </a:r>
            <a:r>
              <a:rPr lang="uk-UA" b="1" i="1" dirty="0"/>
              <a:t>a </a:t>
            </a:r>
            <a:r>
              <a:rPr lang="uk-UA" b="1" dirty="0"/>
              <a:t>= (</a:t>
            </a:r>
            <a:r>
              <a:rPr lang="uk-UA" b="1" i="1" dirty="0"/>
              <a:t>a</a:t>
            </a:r>
            <a:r>
              <a:rPr lang="uk-UA" b="1" dirty="0"/>
              <a:t>1, ..., </a:t>
            </a:r>
            <a:r>
              <a:rPr lang="uk-UA" b="1" i="1" dirty="0" err="1"/>
              <a:t>ak</a:t>
            </a:r>
            <a:r>
              <a:rPr lang="uk-UA" b="1" dirty="0"/>
              <a:t>) — вектор параметрів.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687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4.2. Економічний зміст виробничої функції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449977"/>
            <a:ext cx="10515600" cy="4726986"/>
          </a:xfrm>
        </p:spPr>
        <p:txBody>
          <a:bodyPr/>
          <a:lstStyle/>
          <a:p>
            <a:pPr algn="just"/>
            <a:r>
              <a:rPr lang="uk-UA" sz="3200" b="1" dirty="0"/>
              <a:t>Вважається, що ВФ є економіко-статистичною моделлю процесу виробництва продукції в даній економічній системі й виражає стійку закономірну кількісну залежність між об’ємними показниками ресурсів і випуском продукції. Основним елементом процесу виробництва є, як відомо, праця як свідома цілеспрямована діяльність людини, а також предмети й засоби праці. Кількість та якість виробленої продукції визначаються обсягом та структурою цих чинників, а також способом організації їх взаємодії.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7506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4.3. Загальна характеристика та етапи побудови виробничих функцій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476617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/>
              <a:t>Поняття ВФ певного об’єкта як функції, що разом з областю визначення найкращим чином апроксимує агреговану економічну технологію t, визначає строгу послідовність дій для побудови ВФ.</a:t>
            </a:r>
          </a:p>
          <a:p>
            <a:pPr algn="just"/>
            <a:r>
              <a:rPr lang="uk-UA" b="1" dirty="0"/>
              <a:t>Оскільки ВФ будується в результаті використання обчислювального методу та оптимізації </a:t>
            </a:r>
            <a:r>
              <a:rPr lang="uk-UA" b="1" i="1" dirty="0"/>
              <a:t>V</a:t>
            </a:r>
            <a:r>
              <a:rPr lang="uk-UA" b="1" dirty="0"/>
              <a:t>, етапом у цій побудові є використання так званих пробних функцій та областей їх визначення, тобто вибір бінарного відношення </a:t>
            </a:r>
            <a:r>
              <a:rPr lang="uk-UA" b="1" dirty="0" err="1"/>
              <a:t>rt</a:t>
            </a:r>
            <a:r>
              <a:rPr lang="uk-UA" b="1" dirty="0"/>
              <a:t> на множині обчислюваних функцій. Вибір цього відношення відіграє визначальну роль у побудові ВФ, оскільки в нього входить і визначення виду функції, і формування принципів оцінювання параметрів. Для цього потрібно зібрати, опрацювати й використати необхідну інформацію щодо виробничого процесу та впливу на нього зовнішніх умов, сформулювати цілі й завдання, для розв’язання яких будується ВФ, проаналізувати засади існування та властивості економіко-технологічної функції t; як правило, попередньо фіксується система показників оцінки ресурсів і випуску (m, n).</a:t>
            </a:r>
          </a:p>
        </p:txBody>
      </p:sp>
    </p:spTree>
    <p:extLst>
      <p:ext uri="{BB962C8B-B14F-4D97-AF65-F5344CB8AC3E}">
        <p14:creationId xmlns:p14="http://schemas.microsoft.com/office/powerpoint/2010/main" val="82914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/>
              <a:t>Етапи побудови виробничих функцій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358536"/>
            <a:ext cx="10515600" cy="4859383"/>
          </a:xfrm>
        </p:spPr>
        <p:txBody>
          <a:bodyPr>
            <a:normAutofit fontScale="70000" lnSpcReduction="20000"/>
          </a:bodyPr>
          <a:lstStyle/>
          <a:p>
            <a:r>
              <a:rPr lang="uk-UA" sz="3400" b="1" i="1" dirty="0"/>
              <a:t>Етап 1.</a:t>
            </a:r>
            <a:r>
              <a:rPr lang="uk-UA" sz="3400" b="1" dirty="0"/>
              <a:t> Формулювання цілей побудови ВФ.</a:t>
            </a:r>
          </a:p>
          <a:p>
            <a:r>
              <a:rPr lang="uk-UA" sz="3400" b="1" i="1" dirty="0"/>
              <a:t>Етап 2.</a:t>
            </a:r>
            <a:r>
              <a:rPr lang="uk-UA" sz="3400" b="1" dirty="0"/>
              <a:t> Системний аналіз об’єкта, що моделюється.</a:t>
            </a:r>
          </a:p>
          <a:p>
            <a:r>
              <a:rPr lang="uk-UA" sz="3400" b="1" i="1" dirty="0"/>
              <a:t>Етап 3.</a:t>
            </a:r>
            <a:r>
              <a:rPr lang="uk-UA" sz="3400" b="1" dirty="0"/>
              <a:t> Економічний якісний аналіз об’єкта.</a:t>
            </a:r>
          </a:p>
          <a:p>
            <a:r>
              <a:rPr lang="uk-UA" sz="3400" b="1" i="1" dirty="0"/>
              <a:t>Етап 4.</a:t>
            </a:r>
            <a:r>
              <a:rPr lang="uk-UA" sz="3400" b="1" dirty="0"/>
              <a:t> Визначення системи показників виробничої функції (m, n).</a:t>
            </a:r>
          </a:p>
          <a:p>
            <a:r>
              <a:rPr lang="uk-UA" sz="3400" b="1" i="1" dirty="0"/>
              <a:t>Етап 5.</a:t>
            </a:r>
            <a:r>
              <a:rPr lang="uk-UA" sz="3400" b="1" dirty="0"/>
              <a:t> Формування інформаційної бази для аналізу технології та для побудови ВФ.</a:t>
            </a:r>
          </a:p>
          <a:p>
            <a:r>
              <a:rPr lang="uk-UA" sz="3400" b="1" i="1" dirty="0"/>
              <a:t>Етап 6.</a:t>
            </a:r>
            <a:r>
              <a:rPr lang="uk-UA" sz="3400" b="1" dirty="0"/>
              <a:t> Аналіз існування та властивості економічної технології.</a:t>
            </a:r>
          </a:p>
          <a:p>
            <a:r>
              <a:rPr lang="uk-UA" sz="3400" b="1" i="1" dirty="0"/>
              <a:t>Етап 7.</a:t>
            </a:r>
            <a:r>
              <a:rPr lang="uk-UA" sz="3400" b="1" dirty="0"/>
              <a:t> Визначення принципів порівняння функцій щодо їх наближення до технології t (формування відношення) r = </a:t>
            </a:r>
            <a:r>
              <a:rPr lang="uk-UA" sz="3400" b="1" dirty="0" err="1"/>
              <a:t>rt</a:t>
            </a:r>
            <a:r>
              <a:rPr lang="uk-UA" sz="3400" b="1" dirty="0"/>
              <a:t>.</a:t>
            </a:r>
          </a:p>
          <a:p>
            <a:r>
              <a:rPr lang="uk-UA" sz="3400" b="1" i="1" dirty="0"/>
              <a:t>Етап 8.</a:t>
            </a:r>
            <a:r>
              <a:rPr lang="uk-UA" sz="3400" b="1" dirty="0"/>
              <a:t> Визначення обчислювального алгоритму </a:t>
            </a:r>
            <a:r>
              <a:rPr lang="uk-UA" sz="3400" b="1" i="1" dirty="0"/>
              <a:t>V</a:t>
            </a:r>
            <a:r>
              <a:rPr lang="uk-UA" sz="3400" b="1" dirty="0"/>
              <a:t> для оптимізації відношення </a:t>
            </a:r>
            <a:r>
              <a:rPr lang="uk-UA" sz="3400" b="1" dirty="0" err="1"/>
              <a:t>rt</a:t>
            </a:r>
            <a:r>
              <a:rPr lang="uk-UA" sz="3400" b="1" dirty="0"/>
              <a:t>.</a:t>
            </a:r>
          </a:p>
          <a:p>
            <a:r>
              <a:rPr lang="uk-UA" sz="3400" b="1" i="1" dirty="0"/>
              <a:t>Етап 9.</a:t>
            </a:r>
            <a:r>
              <a:rPr lang="uk-UA" sz="3400" b="1" dirty="0"/>
              <a:t> Підготовка (вибір) програмного забезпечення щодо реалізації алгоритму на комп’ютері.</a:t>
            </a:r>
          </a:p>
          <a:p>
            <a:r>
              <a:rPr lang="uk-UA" sz="3400" b="1" i="1" dirty="0"/>
              <a:t>Етап 10.</a:t>
            </a:r>
            <a:r>
              <a:rPr lang="uk-UA" sz="3400" b="1" dirty="0"/>
              <a:t> Обчислення ВФ та її використання.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849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548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4.4. Види виробничих функцій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267096"/>
            <a:ext cx="10515600" cy="4480561"/>
          </a:xfrm>
        </p:spPr>
        <p:txBody>
          <a:bodyPr>
            <a:normAutofit/>
          </a:bodyPr>
          <a:lstStyle/>
          <a:p>
            <a:pPr algn="just"/>
            <a:r>
              <a:rPr lang="uk-UA" sz="3200" b="1" dirty="0"/>
              <a:t>Види функцій визначаються: системою </a:t>
            </a:r>
            <a:r>
              <a:rPr lang="uk-UA" sz="3200" b="1" dirty="0" err="1"/>
              <a:t>розв</a:t>
            </a:r>
            <a:r>
              <a:rPr lang="en-US" sz="3200" b="1" dirty="0"/>
              <a:t>’</a:t>
            </a:r>
            <a:r>
              <a:rPr lang="uk-UA" sz="3200" b="1" dirty="0" err="1"/>
              <a:t>язку</a:t>
            </a:r>
            <a:r>
              <a:rPr lang="uk-UA" sz="3200" b="1" dirty="0"/>
              <a:t> рівнянь, середньою ефективністю чинника, еластичністю випуску за чинником, граничною нормою заміщення чинника тощо), що поєднує між собою в загальному випадку значення функції, її аргументів і характеристик (в тій самій точці, що й значення функції). Інформація, що може бути отримана на стадії якісного (вербального) економічного аналізу модельованого об’єкта, часто дозволяє прийняти чи відхилити припущення щодо існування такого зв’язку.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4" name="Рукописні дані 3">
                <a:extLst>
                  <a:ext uri="{FF2B5EF4-FFF2-40B4-BE49-F238E27FC236}">
                    <a16:creationId xmlns:a16="http://schemas.microsoft.com/office/drawing/2014/main" id="{7651AB6F-A3F2-AB98-03D5-8C7B2437915F}"/>
                  </a:ext>
                </a:extLst>
              </p14:cNvPr>
              <p14:cNvContentPartPr/>
              <p14:nvPr/>
            </p14:nvContentPartPr>
            <p14:xfrm>
              <a:off x="1086960" y="1483160"/>
              <a:ext cx="360" cy="360"/>
            </p14:xfrm>
          </p:contentPart>
        </mc:Choice>
        <mc:Fallback xmlns="">
          <p:pic>
            <p:nvPicPr>
              <p:cNvPr id="4" name="Рукописні дані 3">
                <a:extLst>
                  <a:ext uri="{FF2B5EF4-FFF2-40B4-BE49-F238E27FC236}">
                    <a16:creationId xmlns:a16="http://schemas.microsoft.com/office/drawing/2014/main" id="{7651AB6F-A3F2-AB98-03D5-8C7B243791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9320" y="1465160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Групувати 9">
            <a:extLst>
              <a:ext uri="{FF2B5EF4-FFF2-40B4-BE49-F238E27FC236}">
                <a16:creationId xmlns:a16="http://schemas.microsoft.com/office/drawing/2014/main" id="{EE521A3F-E053-FE41-D382-1665B8A81493}"/>
              </a:ext>
            </a:extLst>
          </p:cNvPr>
          <p:cNvGrpSpPr/>
          <p:nvPr/>
        </p:nvGrpSpPr>
        <p:grpSpPr>
          <a:xfrm>
            <a:off x="1036560" y="1523840"/>
            <a:ext cx="360" cy="360"/>
            <a:chOff x="1036560" y="1523840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">
              <p14:nvContentPartPr>
                <p14:cNvPr id="5" name="Рукописні дані 4">
                  <a:extLst>
                    <a:ext uri="{FF2B5EF4-FFF2-40B4-BE49-F238E27FC236}">
                      <a16:creationId xmlns:a16="http://schemas.microsoft.com/office/drawing/2014/main" id="{2A9494E5-6E3C-35AC-3AA4-769A53CDF4C2}"/>
                    </a:ext>
                  </a:extLst>
                </p14:cNvPr>
                <p14:cNvContentPartPr/>
                <p14:nvPr/>
              </p14:nvContentPartPr>
              <p14:xfrm>
                <a:off x="1036560" y="1523840"/>
                <a:ext cx="360" cy="360"/>
              </p14:xfrm>
            </p:contentPart>
          </mc:Choice>
          <mc:Fallback xmlns="">
            <p:pic>
              <p:nvPicPr>
                <p:cNvPr id="5" name="Рукописні дані 4">
                  <a:extLst>
                    <a:ext uri="{FF2B5EF4-FFF2-40B4-BE49-F238E27FC236}">
                      <a16:creationId xmlns:a16="http://schemas.microsoft.com/office/drawing/2014/main" id="{2A9494E5-6E3C-35AC-3AA4-769A53CDF4C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18560" y="150620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">
              <p14:nvContentPartPr>
                <p14:cNvPr id="6" name="Рукописні дані 5">
                  <a:extLst>
                    <a:ext uri="{FF2B5EF4-FFF2-40B4-BE49-F238E27FC236}">
                      <a16:creationId xmlns:a16="http://schemas.microsoft.com/office/drawing/2014/main" id="{74038557-B3DC-A5D6-BF75-B5040A75688D}"/>
                    </a:ext>
                  </a:extLst>
                </p14:cNvPr>
                <p14:cNvContentPartPr/>
                <p14:nvPr/>
              </p14:nvContentPartPr>
              <p14:xfrm>
                <a:off x="1036560" y="1523840"/>
                <a:ext cx="360" cy="360"/>
              </p14:xfrm>
            </p:contentPart>
          </mc:Choice>
          <mc:Fallback xmlns="">
            <p:pic>
              <p:nvPicPr>
                <p:cNvPr id="6" name="Рукописні дані 5">
                  <a:extLst>
                    <a:ext uri="{FF2B5EF4-FFF2-40B4-BE49-F238E27FC236}">
                      <a16:creationId xmlns:a16="http://schemas.microsoft.com/office/drawing/2014/main" id="{74038557-B3DC-A5D6-BF75-B5040A75688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18560" y="150620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7">
              <p14:nvContentPartPr>
                <p14:cNvPr id="7" name="Рукописні дані 6">
                  <a:extLst>
                    <a:ext uri="{FF2B5EF4-FFF2-40B4-BE49-F238E27FC236}">
                      <a16:creationId xmlns:a16="http://schemas.microsoft.com/office/drawing/2014/main" id="{3222F6D8-C35D-A2CF-181D-8987A2F6A74D}"/>
                    </a:ext>
                  </a:extLst>
                </p14:cNvPr>
                <p14:cNvContentPartPr/>
                <p14:nvPr/>
              </p14:nvContentPartPr>
              <p14:xfrm>
                <a:off x="1036560" y="1523840"/>
                <a:ext cx="360" cy="360"/>
              </p14:xfrm>
            </p:contentPart>
          </mc:Choice>
          <mc:Fallback xmlns="">
            <p:pic>
              <p:nvPicPr>
                <p:cNvPr id="7" name="Рукописні дані 6">
                  <a:extLst>
                    <a:ext uri="{FF2B5EF4-FFF2-40B4-BE49-F238E27FC236}">
                      <a16:creationId xmlns:a16="http://schemas.microsoft.com/office/drawing/2014/main" id="{3222F6D8-C35D-A2CF-181D-8987A2F6A74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18560" y="150620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8" name="Рукописні дані 7">
                <a:extLst>
                  <a:ext uri="{FF2B5EF4-FFF2-40B4-BE49-F238E27FC236}">
                    <a16:creationId xmlns:a16="http://schemas.microsoft.com/office/drawing/2014/main" id="{CE356DF2-D67F-E117-87F9-68049E779FAA}"/>
                  </a:ext>
                </a:extLst>
              </p14:cNvPr>
              <p14:cNvContentPartPr/>
              <p14:nvPr/>
            </p14:nvContentPartPr>
            <p14:xfrm>
              <a:off x="11155800" y="5252360"/>
              <a:ext cx="360" cy="360"/>
            </p14:xfrm>
          </p:contentPart>
        </mc:Choice>
        <mc:Fallback xmlns="">
          <p:pic>
            <p:nvPicPr>
              <p:cNvPr id="8" name="Рукописні дані 7">
                <a:extLst>
                  <a:ext uri="{FF2B5EF4-FFF2-40B4-BE49-F238E27FC236}">
                    <a16:creationId xmlns:a16="http://schemas.microsoft.com/office/drawing/2014/main" id="{CE356DF2-D67F-E117-87F9-68049E779FA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137800" y="523472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0">
            <p14:nvContentPartPr>
              <p14:cNvPr id="9" name="Рукописні дані 8">
                <a:extLst>
                  <a:ext uri="{FF2B5EF4-FFF2-40B4-BE49-F238E27FC236}">
                    <a16:creationId xmlns:a16="http://schemas.microsoft.com/office/drawing/2014/main" id="{C2375CD7-2F85-2414-A14D-8B986CF7A0BC}"/>
                  </a:ext>
                </a:extLst>
              </p14:cNvPr>
              <p14:cNvContentPartPr/>
              <p14:nvPr/>
            </p14:nvContentPartPr>
            <p14:xfrm>
              <a:off x="12334440" y="172760"/>
              <a:ext cx="360" cy="360"/>
            </p14:xfrm>
          </p:contentPart>
        </mc:Choice>
        <mc:Fallback xmlns="">
          <p:pic>
            <p:nvPicPr>
              <p:cNvPr id="9" name="Рукописні дані 8">
                <a:extLst>
                  <a:ext uri="{FF2B5EF4-FFF2-40B4-BE49-F238E27FC236}">
                    <a16:creationId xmlns:a16="http://schemas.microsoft.com/office/drawing/2014/main" id="{C2375CD7-2F85-2414-A14D-8B986CF7A0B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316440" y="154760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2136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4.5. Макроекономічні виробничі функції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110343"/>
            <a:ext cx="10515600" cy="506662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/>
              <a:t>Як зазначалося у попередньому матеріалі,</a:t>
            </a:r>
            <a:r>
              <a:rPr lang="ru-RU" b="1" dirty="0"/>
              <a:t> </a:t>
            </a:r>
            <a:r>
              <a:rPr lang="uk-UA" b="1" i="1" dirty="0"/>
              <a:t>виробнича функція</a:t>
            </a:r>
            <a:r>
              <a:rPr lang="ru-RU" b="1" i="1" dirty="0"/>
              <a:t> </a:t>
            </a:r>
            <a:r>
              <a:rPr lang="uk-UA" b="1" dirty="0"/>
              <a:t>(ВФ) відображає залежність результату від витрат ресурсів. У формалізованому описі економіки (точніше, її виробничої підсистеми) за допомогою ВФ ця підсистема розглядається як «чорна скринька», на вхід якої постачають ресурси</a:t>
            </a:r>
            <a:r>
              <a:rPr lang="ru-RU" b="1" dirty="0"/>
              <a:t> </a:t>
            </a:r>
            <a:r>
              <a:rPr lang="ru-RU" b="1" i="1" dirty="0"/>
              <a:t>R</a:t>
            </a:r>
            <a:r>
              <a:rPr lang="uk-UA" b="1" dirty="0"/>
              <a:t>1, …,</a:t>
            </a:r>
            <a:r>
              <a:rPr lang="ru-RU" b="1" dirty="0"/>
              <a:t> </a:t>
            </a:r>
            <a:r>
              <a:rPr lang="ru-RU" b="1" i="1" dirty="0" err="1"/>
              <a:t>Rn</a:t>
            </a:r>
            <a:r>
              <a:rPr lang="uk-UA" b="1" dirty="0"/>
              <a:t>, а на виході отримують результати у вигляді річних обсягів виробництва різних видів продукції</a:t>
            </a:r>
            <a:r>
              <a:rPr lang="ru-RU" b="1" dirty="0"/>
              <a:t> </a:t>
            </a:r>
            <a:r>
              <a:rPr lang="ru-RU" b="1" i="1" dirty="0"/>
              <a:t>X</a:t>
            </a:r>
            <a:r>
              <a:rPr lang="uk-UA" sz="2400" b="1" dirty="0"/>
              <a:t>1</a:t>
            </a:r>
            <a:r>
              <a:rPr lang="uk-UA" b="1" dirty="0"/>
              <a:t>, …,</a:t>
            </a:r>
            <a:r>
              <a:rPr lang="ru-RU" b="1" dirty="0"/>
              <a:t> </a:t>
            </a:r>
            <a:r>
              <a:rPr lang="ru-RU" b="1" i="1" dirty="0" err="1"/>
              <a:t>Xm</a:t>
            </a:r>
            <a:r>
              <a:rPr lang="uk-UA" b="1" dirty="0"/>
              <a:t>.</a:t>
            </a:r>
          </a:p>
          <a:p>
            <a:pPr algn="just"/>
            <a:r>
              <a:rPr lang="uk-UA" b="1" dirty="0"/>
              <a:t>Як ресурси (чинники виробництва) на макрорівні здебільшого розглядаються накопичена (уречевлена) праця у формі виробничих засобів (капітал) </a:t>
            </a:r>
            <a:r>
              <a:rPr lang="uk-UA" b="1" i="1" dirty="0"/>
              <a:t>K</a:t>
            </a:r>
            <a:r>
              <a:rPr lang="uk-UA" b="1" dirty="0"/>
              <a:t> і поточна (жива) праця </a:t>
            </a:r>
            <a:r>
              <a:rPr lang="uk-UA" b="1" i="1" dirty="0"/>
              <a:t>L</a:t>
            </a:r>
            <a:r>
              <a:rPr lang="uk-UA" b="1" dirty="0"/>
              <a:t>. А як результат — валовий випуск </a:t>
            </a:r>
            <a:r>
              <a:rPr lang="uk-UA" b="1" i="1" dirty="0"/>
              <a:t>X</a:t>
            </a:r>
            <a:r>
              <a:rPr lang="uk-UA" b="1" dirty="0"/>
              <a:t> (чи валовий внутрішній продукт </a:t>
            </a:r>
            <a:r>
              <a:rPr lang="uk-UA" b="1" i="1" dirty="0"/>
              <a:t>Y</a:t>
            </a:r>
            <a:r>
              <a:rPr lang="uk-UA" b="1" dirty="0"/>
              <a:t>, чи національний дохід </a:t>
            </a:r>
            <a:r>
              <a:rPr lang="uk-UA" b="1" i="1" dirty="0"/>
              <a:t>N</a:t>
            </a:r>
            <a:r>
              <a:rPr lang="uk-UA" b="1" dirty="0"/>
              <a:t>). У всіх випадках результат узагальнено називають випуском і позначають через </a:t>
            </a:r>
            <a:r>
              <a:rPr lang="en-US" b="1" dirty="0"/>
              <a:t>Y</a:t>
            </a:r>
            <a:r>
              <a:rPr lang="uk-UA" b="1" dirty="0"/>
              <a:t>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477930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1138</Words>
  <Application>Microsoft Office PowerPoint</Application>
  <PresentationFormat>Широкий екран</PresentationFormat>
  <Paragraphs>53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Тема 4. ВИРОБНИЧІ ФУНКЦІЇ В БІЗНЕС-ПРОЄКТУВАННІ (4 год.) </vt:lpstr>
      <vt:lpstr>4.1. Загальне поняття виробничої функції </vt:lpstr>
      <vt:lpstr>Системний опис об’єкта</vt:lpstr>
      <vt:lpstr>Апарат моделювання</vt:lpstr>
      <vt:lpstr>4.2. Економічний зміст виробничої функції</vt:lpstr>
      <vt:lpstr>4.3. Загальна характеристика та етапи побудови виробничих функцій </vt:lpstr>
      <vt:lpstr>Етапи побудови виробничих функцій</vt:lpstr>
      <vt:lpstr>4.4. Види виробничих функцій </vt:lpstr>
      <vt:lpstr>4.5. Макроекономічні виробничі функції </vt:lpstr>
      <vt:lpstr>4.6. Двофакторні виробничі функції </vt:lpstr>
      <vt:lpstr>4.7. Багатофакторні виробничі функції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ВИРОБНИЧІ ФУНКЦІЇ В БІЗНЕС-МОДЕЛЮВАННІ (1 год.)</dc:title>
  <dc:creator>User</dc:creator>
  <cp:lastModifiedBy>Василь Савчук</cp:lastModifiedBy>
  <cp:revision>38</cp:revision>
  <cp:lastPrinted>2021-11-24T11:35:54Z</cp:lastPrinted>
  <dcterms:created xsi:type="dcterms:W3CDTF">2021-03-03T07:56:36Z</dcterms:created>
  <dcterms:modified xsi:type="dcterms:W3CDTF">2024-04-18T13:41:44Z</dcterms:modified>
</cp:coreProperties>
</file>