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89"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5" r:id="rId23"/>
    <p:sldId id="278" r:id="rId24"/>
    <p:sldId id="277" r:id="rId25"/>
    <p:sldId id="279" r:id="rId26"/>
    <p:sldId id="280" r:id="rId27"/>
    <p:sldId id="281" r:id="rId28"/>
    <p:sldId id="282" r:id="rId29"/>
    <p:sldId id="283" r:id="rId30"/>
    <p:sldId id="284" r:id="rId31"/>
    <p:sldId id="285" r:id="rId32"/>
    <p:sldId id="286" r:id="rId33"/>
    <p:sldId id="287" r:id="rId34"/>
    <p:sldId id="288" r:id="rId3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fld id="{69928D42-540C-4D4B-B9EC-6A17A7D4B9EC}" type="datetimeFigureOut">
              <a:rPr lang="uk-UA" smtClean="0"/>
              <a:t>06.05.2024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21A311A5-B575-46FA-8971-86E4B87B2CCA}" type="slidenum">
              <a:rPr lang="uk-UA" smtClean="0"/>
              <a:t>‹№›</a:t>
            </a:fld>
            <a:endParaRPr lang="uk-UA"/>
          </a:p>
        </p:txBody>
      </p:sp>
    </p:spTree>
    <p:extLst>
      <p:ext uri="{BB962C8B-B14F-4D97-AF65-F5344CB8AC3E}">
        <p14:creationId xmlns:p14="http://schemas.microsoft.com/office/powerpoint/2010/main" val="2495505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69928D42-540C-4D4B-B9EC-6A17A7D4B9EC}" type="datetimeFigureOut">
              <a:rPr lang="uk-UA" smtClean="0"/>
              <a:t>06.05.2024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21A311A5-B575-46FA-8971-86E4B87B2CCA}" type="slidenum">
              <a:rPr lang="uk-UA" smtClean="0"/>
              <a:t>‹№›</a:t>
            </a:fld>
            <a:endParaRPr lang="uk-UA"/>
          </a:p>
        </p:txBody>
      </p:sp>
    </p:spTree>
    <p:extLst>
      <p:ext uri="{BB962C8B-B14F-4D97-AF65-F5344CB8AC3E}">
        <p14:creationId xmlns:p14="http://schemas.microsoft.com/office/powerpoint/2010/main" val="1731363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69928D42-540C-4D4B-B9EC-6A17A7D4B9EC}" type="datetimeFigureOut">
              <a:rPr lang="uk-UA" smtClean="0"/>
              <a:t>06.05.2024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21A311A5-B575-46FA-8971-86E4B87B2CCA}" type="slidenum">
              <a:rPr lang="uk-UA" smtClean="0"/>
              <a:t>‹№›</a:t>
            </a:fld>
            <a:endParaRPr lang="uk-UA"/>
          </a:p>
        </p:txBody>
      </p:sp>
    </p:spTree>
    <p:extLst>
      <p:ext uri="{BB962C8B-B14F-4D97-AF65-F5344CB8AC3E}">
        <p14:creationId xmlns:p14="http://schemas.microsoft.com/office/powerpoint/2010/main" val="1233900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69928D42-540C-4D4B-B9EC-6A17A7D4B9EC}" type="datetimeFigureOut">
              <a:rPr lang="uk-UA" smtClean="0"/>
              <a:t>06.05.2024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21A311A5-B575-46FA-8971-86E4B87B2CCA}" type="slidenum">
              <a:rPr lang="uk-UA" smtClean="0"/>
              <a:t>‹№›</a:t>
            </a:fld>
            <a:endParaRPr lang="uk-UA"/>
          </a:p>
        </p:txBody>
      </p:sp>
    </p:spTree>
    <p:extLst>
      <p:ext uri="{BB962C8B-B14F-4D97-AF65-F5344CB8AC3E}">
        <p14:creationId xmlns:p14="http://schemas.microsoft.com/office/powerpoint/2010/main" val="214336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fld id="{69928D42-540C-4D4B-B9EC-6A17A7D4B9EC}" type="datetimeFigureOut">
              <a:rPr lang="uk-UA" smtClean="0"/>
              <a:t>06.05.2024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21A311A5-B575-46FA-8971-86E4B87B2CCA}" type="slidenum">
              <a:rPr lang="uk-UA" smtClean="0"/>
              <a:t>‹№›</a:t>
            </a:fld>
            <a:endParaRPr lang="uk-UA"/>
          </a:p>
        </p:txBody>
      </p:sp>
    </p:spTree>
    <p:extLst>
      <p:ext uri="{BB962C8B-B14F-4D97-AF65-F5344CB8AC3E}">
        <p14:creationId xmlns:p14="http://schemas.microsoft.com/office/powerpoint/2010/main" val="414229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fld id="{69928D42-540C-4D4B-B9EC-6A17A7D4B9EC}" type="datetimeFigureOut">
              <a:rPr lang="uk-UA" smtClean="0"/>
              <a:t>06.05.2024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21A311A5-B575-46FA-8971-86E4B87B2CCA}" type="slidenum">
              <a:rPr lang="uk-UA" smtClean="0"/>
              <a:t>‹№›</a:t>
            </a:fld>
            <a:endParaRPr lang="uk-UA"/>
          </a:p>
        </p:txBody>
      </p:sp>
    </p:spTree>
    <p:extLst>
      <p:ext uri="{BB962C8B-B14F-4D97-AF65-F5344CB8AC3E}">
        <p14:creationId xmlns:p14="http://schemas.microsoft.com/office/powerpoint/2010/main" val="1662662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fld id="{69928D42-540C-4D4B-B9EC-6A17A7D4B9EC}" type="datetimeFigureOut">
              <a:rPr lang="uk-UA" smtClean="0"/>
              <a:t>06.05.2024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21A311A5-B575-46FA-8971-86E4B87B2CCA}" type="slidenum">
              <a:rPr lang="uk-UA" smtClean="0"/>
              <a:t>‹№›</a:t>
            </a:fld>
            <a:endParaRPr lang="uk-UA"/>
          </a:p>
        </p:txBody>
      </p:sp>
    </p:spTree>
    <p:extLst>
      <p:ext uri="{BB962C8B-B14F-4D97-AF65-F5344CB8AC3E}">
        <p14:creationId xmlns:p14="http://schemas.microsoft.com/office/powerpoint/2010/main" val="2246384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fld id="{69928D42-540C-4D4B-B9EC-6A17A7D4B9EC}" type="datetimeFigureOut">
              <a:rPr lang="uk-UA" smtClean="0"/>
              <a:t>06.05.2024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21A311A5-B575-46FA-8971-86E4B87B2CCA}" type="slidenum">
              <a:rPr lang="uk-UA" smtClean="0"/>
              <a:t>‹№›</a:t>
            </a:fld>
            <a:endParaRPr lang="uk-UA"/>
          </a:p>
        </p:txBody>
      </p:sp>
    </p:spTree>
    <p:extLst>
      <p:ext uri="{BB962C8B-B14F-4D97-AF65-F5344CB8AC3E}">
        <p14:creationId xmlns:p14="http://schemas.microsoft.com/office/powerpoint/2010/main" val="134160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69928D42-540C-4D4B-B9EC-6A17A7D4B9EC}" type="datetimeFigureOut">
              <a:rPr lang="uk-UA" smtClean="0"/>
              <a:t>06.05.2024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21A311A5-B575-46FA-8971-86E4B87B2CCA}" type="slidenum">
              <a:rPr lang="uk-UA" smtClean="0"/>
              <a:t>‹№›</a:t>
            </a:fld>
            <a:endParaRPr lang="uk-UA"/>
          </a:p>
        </p:txBody>
      </p:sp>
    </p:spTree>
    <p:extLst>
      <p:ext uri="{BB962C8B-B14F-4D97-AF65-F5344CB8AC3E}">
        <p14:creationId xmlns:p14="http://schemas.microsoft.com/office/powerpoint/2010/main" val="126917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69928D42-540C-4D4B-B9EC-6A17A7D4B9EC}" type="datetimeFigureOut">
              <a:rPr lang="uk-UA" smtClean="0"/>
              <a:t>06.05.2024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21A311A5-B575-46FA-8971-86E4B87B2CCA}" type="slidenum">
              <a:rPr lang="uk-UA" smtClean="0"/>
              <a:t>‹№›</a:t>
            </a:fld>
            <a:endParaRPr lang="uk-UA"/>
          </a:p>
        </p:txBody>
      </p:sp>
    </p:spTree>
    <p:extLst>
      <p:ext uri="{BB962C8B-B14F-4D97-AF65-F5344CB8AC3E}">
        <p14:creationId xmlns:p14="http://schemas.microsoft.com/office/powerpoint/2010/main" val="3665191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69928D42-540C-4D4B-B9EC-6A17A7D4B9EC}" type="datetimeFigureOut">
              <a:rPr lang="uk-UA" smtClean="0"/>
              <a:t>06.05.2024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21A311A5-B575-46FA-8971-86E4B87B2CCA}" type="slidenum">
              <a:rPr lang="uk-UA" smtClean="0"/>
              <a:t>‹№›</a:t>
            </a:fld>
            <a:endParaRPr lang="uk-UA"/>
          </a:p>
        </p:txBody>
      </p:sp>
    </p:spTree>
    <p:extLst>
      <p:ext uri="{BB962C8B-B14F-4D97-AF65-F5344CB8AC3E}">
        <p14:creationId xmlns:p14="http://schemas.microsoft.com/office/powerpoint/2010/main" val="449998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928D42-540C-4D4B-B9EC-6A17A7D4B9EC}" type="datetimeFigureOut">
              <a:rPr lang="uk-UA" smtClean="0"/>
              <a:t>06.05.2024</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A311A5-B575-46FA-8971-86E4B87B2CCA}" type="slidenum">
              <a:rPr lang="uk-UA" smtClean="0"/>
              <a:t>‹№›</a:t>
            </a:fld>
            <a:endParaRPr lang="uk-UA"/>
          </a:p>
        </p:txBody>
      </p:sp>
    </p:spTree>
    <p:extLst>
      <p:ext uri="{BB962C8B-B14F-4D97-AF65-F5344CB8AC3E}">
        <p14:creationId xmlns:p14="http://schemas.microsoft.com/office/powerpoint/2010/main" val="2173393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54926" y="352697"/>
            <a:ext cx="8813074" cy="1201783"/>
          </a:xfrm>
        </p:spPr>
        <p:txBody>
          <a:bodyPr>
            <a:noAutofit/>
          </a:bodyPr>
          <a:lstStyle/>
          <a:p>
            <a:r>
              <a:rPr lang="uk-UA" sz="2400" b="1" dirty="0"/>
              <a:t>Тема 5. АЛГОРИТМІЧНІ (ІМІТАЦІЙНІ) І РЕЙТИГОВІ МОДЕЛІ В  -ПРОЄКТУВАННІ</a:t>
            </a:r>
            <a:r>
              <a:rPr lang="en-US" sz="2400" b="1" dirty="0"/>
              <a:t> </a:t>
            </a:r>
            <a:r>
              <a:rPr lang="en-US" sz="1400" b="1" dirty="0"/>
              <a:t>(</a:t>
            </a:r>
            <a:r>
              <a:rPr lang="uk-UA" sz="1400" b="1" dirty="0"/>
              <a:t>4</a:t>
            </a:r>
            <a:r>
              <a:rPr lang="en-US" sz="1400" b="1" dirty="0"/>
              <a:t> </a:t>
            </a:r>
            <a:r>
              <a:rPr lang="uk-UA" sz="1400" b="1" dirty="0"/>
              <a:t>год.)</a:t>
            </a:r>
            <a:endParaRPr lang="uk-UA" sz="2400" dirty="0"/>
          </a:p>
        </p:txBody>
      </p:sp>
      <p:sp>
        <p:nvSpPr>
          <p:cNvPr id="3" name="Підзаголовок 2"/>
          <p:cNvSpPr>
            <a:spLocks noGrp="1"/>
          </p:cNvSpPr>
          <p:nvPr>
            <p:ph type="subTitle" idx="1"/>
          </p:nvPr>
        </p:nvSpPr>
        <p:spPr>
          <a:xfrm>
            <a:off x="1524000" y="1554480"/>
            <a:ext cx="9144000" cy="4767943"/>
          </a:xfrm>
        </p:spPr>
        <p:txBody>
          <a:bodyPr>
            <a:noAutofit/>
          </a:bodyPr>
          <a:lstStyle/>
          <a:p>
            <a:endParaRPr lang="uk-UA" sz="2000" dirty="0"/>
          </a:p>
          <a:p>
            <a:pPr algn="l"/>
            <a:r>
              <a:rPr lang="ru-RU" sz="2000" b="1" dirty="0"/>
              <a:t>5</a:t>
            </a:r>
            <a:r>
              <a:rPr lang="uk-UA" sz="2000" b="1" dirty="0"/>
              <a:t>.1. Основні аспекти імітаційного моделювання</a:t>
            </a:r>
          </a:p>
          <a:p>
            <a:pPr algn="l"/>
            <a:r>
              <a:rPr lang="uk-UA" sz="2000" b="1" dirty="0"/>
              <a:t>5.2. Теоретичні основи методу статистичного моделювання</a:t>
            </a:r>
          </a:p>
          <a:p>
            <a:pPr algn="l"/>
            <a:r>
              <a:rPr lang="uk-UA" sz="2000" b="1" dirty="0"/>
              <a:t>5.3. Послідовність створення математичних імітаційних моделей</a:t>
            </a:r>
          </a:p>
          <a:p>
            <a:pPr algn="l"/>
            <a:r>
              <a:rPr lang="uk-UA" sz="2000" b="1" dirty="0"/>
              <a:t>5.4. Моделювання випадкових величин імітаційного процесу </a:t>
            </a:r>
          </a:p>
          <a:p>
            <a:pPr algn="l"/>
            <a:r>
              <a:rPr lang="uk-UA" sz="2000" b="1" dirty="0"/>
              <a:t>5.5. Приклади імітаційного моделювання</a:t>
            </a:r>
          </a:p>
          <a:p>
            <a:pPr algn="l"/>
            <a:r>
              <a:rPr lang="uk-UA" sz="2000" b="1" dirty="0"/>
              <a:t>5.6.  Концепція рейтингового управління</a:t>
            </a:r>
          </a:p>
          <a:p>
            <a:pPr algn="l"/>
            <a:r>
              <a:rPr lang="uk-UA" sz="2000" b="1" dirty="0"/>
              <a:t>5.7. Моделювання системи рейтингового управління та структура процесу обчислення рейтингу</a:t>
            </a:r>
            <a:endParaRPr lang="uk-UA" sz="2000" dirty="0"/>
          </a:p>
          <a:p>
            <a:pPr algn="l"/>
            <a:r>
              <a:rPr lang="uk-UA" sz="2000" b="1" dirty="0"/>
              <a:t>5.8. Моделі й методи процесу обчислення рейтингу економічної системи</a:t>
            </a:r>
            <a:endParaRPr lang="uk-UA" sz="2000" dirty="0"/>
          </a:p>
          <a:p>
            <a:pPr algn="l"/>
            <a:r>
              <a:rPr lang="uk-UA" sz="2000" b="1" dirty="0"/>
              <a:t>5.9. Рейтингове оцінювання як інструментарій стратегічного моніторингу галузей національної економіки </a:t>
            </a:r>
          </a:p>
          <a:p>
            <a:pPr algn="l"/>
            <a:r>
              <a:rPr lang="uk-UA" sz="2000" dirty="0"/>
              <a:t> </a:t>
            </a:r>
          </a:p>
          <a:p>
            <a:endParaRPr lang="uk-UA" sz="2000" dirty="0"/>
          </a:p>
        </p:txBody>
      </p:sp>
    </p:spTree>
    <p:extLst>
      <p:ext uri="{BB962C8B-B14F-4D97-AF65-F5344CB8AC3E}">
        <p14:creationId xmlns:p14="http://schemas.microsoft.com/office/powerpoint/2010/main" val="3797846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5.3. Послідовність створення математичних імітаційних моделей</a:t>
            </a:r>
          </a:p>
        </p:txBody>
      </p:sp>
      <p:sp>
        <p:nvSpPr>
          <p:cNvPr id="3" name="Місце для вмісту 2"/>
          <p:cNvSpPr>
            <a:spLocks noGrp="1"/>
          </p:cNvSpPr>
          <p:nvPr>
            <p:ph idx="1"/>
          </p:nvPr>
        </p:nvSpPr>
        <p:spPr/>
        <p:txBody>
          <a:bodyPr>
            <a:normAutofit/>
          </a:bodyPr>
          <a:lstStyle/>
          <a:p>
            <a:pPr algn="just"/>
            <a:r>
              <a:rPr lang="uk-UA" sz="3200" b="1" dirty="0"/>
              <a:t>У процесі створення та машинної реалізації математичних імітаційних моделей здійснюють такі (узагальнені) етапи:</a:t>
            </a:r>
          </a:p>
          <a:p>
            <a:pPr marL="0" lvl="0" indent="0" algn="just">
              <a:buNone/>
            </a:pPr>
            <a:r>
              <a:rPr lang="uk-UA" sz="3200" b="1" dirty="0"/>
              <a:t>- побудова концептуальної моделі;</a:t>
            </a:r>
          </a:p>
          <a:p>
            <a:pPr marL="0" lvl="0" indent="0" algn="just">
              <a:buNone/>
            </a:pPr>
            <a:r>
              <a:rPr lang="uk-UA" sz="3200" b="1" dirty="0"/>
              <a:t>- побудова алгоритму згідно з концептуальною моделлю системи;</a:t>
            </a:r>
          </a:p>
          <a:p>
            <a:pPr marL="0" lvl="0" indent="0" algn="just">
              <a:buNone/>
            </a:pPr>
            <a:r>
              <a:rPr lang="uk-UA" sz="3200" b="1" dirty="0"/>
              <a:t>- створення комп’ютерної програми;</a:t>
            </a:r>
          </a:p>
          <a:p>
            <a:pPr marL="0" lvl="0" indent="0" algn="just">
              <a:buNone/>
            </a:pPr>
            <a:r>
              <a:rPr lang="uk-UA" sz="3200" b="1" dirty="0"/>
              <a:t>- машинні експерименти з моделлю системи.</a:t>
            </a:r>
          </a:p>
          <a:p>
            <a:endParaRPr lang="uk-UA" sz="3200" b="1" dirty="0"/>
          </a:p>
        </p:txBody>
      </p:sp>
    </p:spTree>
    <p:extLst>
      <p:ext uri="{BB962C8B-B14F-4D97-AF65-F5344CB8AC3E}">
        <p14:creationId xmlns:p14="http://schemas.microsoft.com/office/powerpoint/2010/main" val="3504293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75846"/>
          </a:xfrm>
        </p:spPr>
        <p:txBody>
          <a:bodyPr/>
          <a:lstStyle/>
          <a:p>
            <a:pPr algn="ctr"/>
            <a:r>
              <a:rPr lang="uk-UA" b="1" dirty="0"/>
              <a:t>Побудова концептуальної моделі</a:t>
            </a:r>
            <a:endParaRPr lang="uk-UA" dirty="0"/>
          </a:p>
        </p:txBody>
      </p:sp>
      <p:sp>
        <p:nvSpPr>
          <p:cNvPr id="3" name="Місце для вмісту 2"/>
          <p:cNvSpPr>
            <a:spLocks noGrp="1"/>
          </p:cNvSpPr>
          <p:nvPr>
            <p:ph idx="1"/>
          </p:nvPr>
        </p:nvSpPr>
        <p:spPr>
          <a:xfrm>
            <a:off x="838200" y="1123406"/>
            <a:ext cx="10515600" cy="5303520"/>
          </a:xfrm>
        </p:spPr>
        <p:txBody>
          <a:bodyPr>
            <a:noAutofit/>
          </a:bodyPr>
          <a:lstStyle/>
          <a:p>
            <a:pPr algn="just"/>
            <a:r>
              <a:rPr lang="uk-UA" sz="3200" b="1" dirty="0"/>
              <a:t>Побудова концептуальної моделі складається з таких кроків:</a:t>
            </a:r>
          </a:p>
          <a:p>
            <a:pPr lvl="0" algn="just">
              <a:buFontTx/>
              <a:buChar char="-"/>
            </a:pPr>
            <a:r>
              <a:rPr lang="uk-UA" sz="3200" b="1" dirty="0"/>
              <a:t>постановка задачі моделювання;</a:t>
            </a:r>
          </a:p>
          <a:p>
            <a:pPr lvl="0" algn="just">
              <a:buFontTx/>
              <a:buChar char="-"/>
            </a:pPr>
            <a:r>
              <a:rPr lang="uk-UA" sz="3200" b="1" dirty="0"/>
              <a:t>визначення вимог щодо первісної інформації та способів її отримання;</a:t>
            </a:r>
          </a:p>
          <a:p>
            <a:pPr marL="0" lvl="0" indent="0" algn="just">
              <a:buNone/>
            </a:pPr>
            <a:r>
              <a:rPr lang="uk-UA" sz="3200" b="1" dirty="0"/>
              <a:t>- формування гіпотез і припущень;</a:t>
            </a:r>
          </a:p>
          <a:p>
            <a:pPr marL="0" lvl="0" indent="0" algn="just">
              <a:buNone/>
            </a:pPr>
            <a:r>
              <a:rPr lang="uk-UA" sz="3200" b="1" dirty="0"/>
              <a:t>- визначення параметрів та змінних моделі;</a:t>
            </a:r>
          </a:p>
          <a:p>
            <a:pPr marL="0" lvl="0" indent="0" algn="just">
              <a:buNone/>
            </a:pPr>
            <a:r>
              <a:rPr lang="uk-UA" sz="3200" b="1" dirty="0"/>
              <a:t>- обґрунтування вибору показників і критеріїв   ефективності системи;</a:t>
            </a:r>
          </a:p>
          <a:p>
            <a:pPr marL="0" lvl="0" indent="0" algn="just">
              <a:buNone/>
            </a:pPr>
            <a:r>
              <a:rPr lang="uk-UA" sz="3200" b="1" dirty="0"/>
              <a:t>- складання змістовного опису моделі.</a:t>
            </a:r>
          </a:p>
          <a:p>
            <a:endParaRPr lang="uk-UA" sz="3200" b="1" dirty="0"/>
          </a:p>
        </p:txBody>
      </p:sp>
    </p:spTree>
    <p:extLst>
      <p:ext uri="{BB962C8B-B14F-4D97-AF65-F5344CB8AC3E}">
        <p14:creationId xmlns:p14="http://schemas.microsoft.com/office/powerpoint/2010/main" val="13904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1080" y="500062"/>
            <a:ext cx="10515600" cy="1325563"/>
          </a:xfrm>
        </p:spPr>
        <p:txBody>
          <a:bodyPr/>
          <a:lstStyle/>
          <a:p>
            <a:pPr algn="ctr"/>
            <a:r>
              <a:rPr lang="uk-UA" b="1" dirty="0"/>
              <a:t>Побудова алгоритму згідно з концептуальною моделлю системи</a:t>
            </a:r>
            <a:endParaRPr lang="uk-UA" dirty="0"/>
          </a:p>
        </p:txBody>
      </p:sp>
      <p:sp>
        <p:nvSpPr>
          <p:cNvPr id="3" name="Місце для вмісту 2"/>
          <p:cNvSpPr>
            <a:spLocks noGrp="1"/>
          </p:cNvSpPr>
          <p:nvPr>
            <p:ph idx="1"/>
          </p:nvPr>
        </p:nvSpPr>
        <p:spPr/>
        <p:txBody>
          <a:bodyPr>
            <a:normAutofit fontScale="92500" lnSpcReduction="20000"/>
          </a:bodyPr>
          <a:lstStyle/>
          <a:p>
            <a:pPr algn="just"/>
            <a:r>
              <a:rPr lang="uk-UA" b="1" dirty="0"/>
              <a:t>Побудова алгоритму містить такі складові:</a:t>
            </a:r>
          </a:p>
          <a:p>
            <a:pPr marL="0" lvl="0" indent="0" algn="just">
              <a:buNone/>
            </a:pPr>
            <a:r>
              <a:rPr lang="uk-UA" b="1" dirty="0"/>
              <a:t>- побудова логічної схеми алгоритму;</a:t>
            </a:r>
          </a:p>
          <a:p>
            <a:pPr marL="0" lvl="0" indent="0" algn="just">
              <a:buNone/>
            </a:pPr>
            <a:r>
              <a:rPr lang="uk-UA" b="1" dirty="0"/>
              <a:t>- формування математичних співвідношень (аналітичних моделей);</a:t>
            </a:r>
          </a:p>
          <a:p>
            <a:pPr marL="0" lvl="0" indent="0" algn="just">
              <a:buNone/>
            </a:pPr>
            <a:r>
              <a:rPr lang="uk-UA" b="1" dirty="0"/>
              <a:t>- перевірка достовірності алгоритму.</a:t>
            </a:r>
          </a:p>
          <a:p>
            <a:pPr algn="just"/>
            <a:r>
              <a:rPr lang="uk-UA" b="1" dirty="0"/>
              <a:t>Спочатку, як правило, створюють узагальнену схему моделюючого алгоритму, котра задає загальний порядок (хід) дій в імітаційному моделюванні досліджуваного процесу. Після цього розробляється детальна схема, кожний елемент якої перетворюється в оператор (групу операторів) програми.</a:t>
            </a:r>
          </a:p>
          <a:p>
            <a:pPr algn="just"/>
            <a:r>
              <a:rPr lang="uk-UA" b="1" dirty="0"/>
              <a:t>Перевірка достовірності алгоритму повинна дати відповідь на запитання, наскільки адекватно і точно він відображає сутність модельованого процесу (у конкретній ситуації) та побудованої концептуальної моделі.</a:t>
            </a:r>
          </a:p>
          <a:p>
            <a:endParaRPr lang="uk-UA" dirty="0"/>
          </a:p>
        </p:txBody>
      </p:sp>
    </p:spTree>
    <p:extLst>
      <p:ext uri="{BB962C8B-B14F-4D97-AF65-F5344CB8AC3E}">
        <p14:creationId xmlns:p14="http://schemas.microsoft.com/office/powerpoint/2010/main" val="1533988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Створення комп’ютерної програми</a:t>
            </a:r>
            <a:endParaRPr lang="uk-UA" dirty="0"/>
          </a:p>
        </p:txBody>
      </p:sp>
      <p:sp>
        <p:nvSpPr>
          <p:cNvPr id="3" name="Місце для вмісту 2"/>
          <p:cNvSpPr>
            <a:spLocks noGrp="1"/>
          </p:cNvSpPr>
          <p:nvPr>
            <p:ph idx="1"/>
          </p:nvPr>
        </p:nvSpPr>
        <p:spPr>
          <a:xfrm>
            <a:off x="838200" y="1489166"/>
            <a:ext cx="10515600" cy="4687797"/>
          </a:xfrm>
        </p:spPr>
        <p:txBody>
          <a:bodyPr>
            <a:normAutofit lnSpcReduction="10000"/>
          </a:bodyPr>
          <a:lstStyle/>
          <a:p>
            <a:pPr algn="just"/>
            <a:r>
              <a:rPr lang="uk-UA" b="1" dirty="0"/>
              <a:t>Розроблення програми для ПК включає такі кроки:</a:t>
            </a:r>
          </a:p>
          <a:p>
            <a:pPr marL="0" lvl="0" indent="0" algn="just">
              <a:buNone/>
            </a:pPr>
            <a:r>
              <a:rPr lang="uk-UA" b="1" dirty="0"/>
              <a:t>- вибір обчислювальних засобів;</a:t>
            </a:r>
          </a:p>
          <a:p>
            <a:pPr marL="0" lvl="0" indent="0" algn="just">
              <a:buNone/>
            </a:pPr>
            <a:r>
              <a:rPr lang="uk-UA" b="1" dirty="0"/>
              <a:t>- програмування (чи налаштування відповідних параметрів існуючих програмно-методичних комплексів);</a:t>
            </a:r>
          </a:p>
          <a:p>
            <a:pPr marL="0" lvl="0" indent="0" algn="just">
              <a:buNone/>
            </a:pPr>
            <a:r>
              <a:rPr lang="uk-UA" b="1" dirty="0"/>
              <a:t>- тестування програмних засобів.</a:t>
            </a:r>
          </a:p>
          <a:p>
            <a:pPr algn="just"/>
            <a:r>
              <a:rPr lang="uk-UA" b="1" dirty="0"/>
              <a:t>На останньому кроці необхідно, зокрема, оцінити тривалість виконання програми на комп’ютері (витрати часу) для здійснення однієї реалізації (прогону) модельованого процесу, що дасть змогу системному аналітикові правильно сформулювати вимоги щодо точності й достовірності результатів моделювання.</a:t>
            </a:r>
          </a:p>
          <a:p>
            <a:endParaRPr lang="uk-UA" b="1" dirty="0"/>
          </a:p>
        </p:txBody>
      </p:sp>
    </p:spTree>
    <p:extLst>
      <p:ext uri="{BB962C8B-B14F-4D97-AF65-F5344CB8AC3E}">
        <p14:creationId xmlns:p14="http://schemas.microsoft.com/office/powerpoint/2010/main" val="3358805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Проведення машинних експериментів з моделлю системи</a:t>
            </a:r>
            <a:endParaRPr lang="uk-UA" dirty="0"/>
          </a:p>
        </p:txBody>
      </p:sp>
      <p:sp>
        <p:nvSpPr>
          <p:cNvPr id="3" name="Місце для вмісту 2"/>
          <p:cNvSpPr>
            <a:spLocks noGrp="1"/>
          </p:cNvSpPr>
          <p:nvPr>
            <p:ph idx="1"/>
          </p:nvPr>
        </p:nvSpPr>
        <p:spPr/>
        <p:txBody>
          <a:bodyPr>
            <a:normAutofit/>
          </a:bodyPr>
          <a:lstStyle/>
          <a:p>
            <a:pPr algn="just"/>
            <a:r>
              <a:rPr lang="uk-UA" sz="3200" b="1" dirty="0"/>
              <a:t>На цьому етапі провадяться серійні обчислення за допомогою програми. Етап складається з таких кроків:</a:t>
            </a:r>
          </a:p>
          <a:p>
            <a:pPr marL="0" lvl="0" indent="0" algn="just">
              <a:buNone/>
            </a:pPr>
            <a:r>
              <a:rPr lang="uk-UA" sz="3200" b="1" dirty="0"/>
              <a:t>- планування машинного експерименту;</a:t>
            </a:r>
          </a:p>
          <a:p>
            <a:pPr marL="0" lvl="0" indent="0" algn="just">
              <a:buNone/>
            </a:pPr>
            <a:r>
              <a:rPr lang="uk-UA" sz="3200" b="1" dirty="0"/>
              <a:t>- проведення робочих обчислень;</a:t>
            </a:r>
          </a:p>
          <a:p>
            <a:pPr marL="0" lvl="0" indent="0" algn="just">
              <a:buNone/>
            </a:pPr>
            <a:r>
              <a:rPr lang="uk-UA" sz="3200" b="1" dirty="0"/>
              <a:t>- відповідне подання результатів моделювання (у табличній та графічній формах);</a:t>
            </a:r>
          </a:p>
          <a:p>
            <a:pPr marL="0" lvl="0" indent="0" algn="just">
              <a:buNone/>
            </a:pPr>
            <a:r>
              <a:rPr lang="uk-UA" sz="3200" b="1" dirty="0"/>
              <a:t>- подання рекомендацій щодо оптимізації режиму функціонування реальної системи.</a:t>
            </a:r>
          </a:p>
          <a:p>
            <a:endParaRPr lang="uk-UA" sz="3200" b="1" dirty="0"/>
          </a:p>
        </p:txBody>
      </p:sp>
    </p:spTree>
    <p:extLst>
      <p:ext uri="{BB962C8B-B14F-4D97-AF65-F5344CB8AC3E}">
        <p14:creationId xmlns:p14="http://schemas.microsoft.com/office/powerpoint/2010/main" val="32401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a:t>5.4. Моделювання випадкових величин імітаційного процесу </a:t>
            </a:r>
            <a:br>
              <a:rPr lang="uk-UA" b="1" dirty="0"/>
            </a:br>
            <a:endParaRPr lang="uk-UA" dirty="0"/>
          </a:p>
        </p:txBody>
      </p:sp>
      <p:sp>
        <p:nvSpPr>
          <p:cNvPr id="3" name="Місце для вмісту 2"/>
          <p:cNvSpPr>
            <a:spLocks noGrp="1"/>
          </p:cNvSpPr>
          <p:nvPr>
            <p:ph idx="1"/>
          </p:nvPr>
        </p:nvSpPr>
        <p:spPr>
          <a:xfrm>
            <a:off x="838200" y="1384663"/>
            <a:ext cx="10515600" cy="4792300"/>
          </a:xfrm>
        </p:spPr>
        <p:txBody>
          <a:bodyPr>
            <a:normAutofit fontScale="77500" lnSpcReduction="20000"/>
          </a:bodyPr>
          <a:lstStyle/>
          <a:p>
            <a:pPr marL="0" indent="0">
              <a:buNone/>
            </a:pPr>
            <a:r>
              <a:rPr lang="uk-UA" dirty="0"/>
              <a:t> </a:t>
            </a:r>
          </a:p>
          <a:p>
            <a:pPr algn="just"/>
            <a:r>
              <a:rPr lang="uk-UA" sz="3300" b="1" i="1" dirty="0"/>
              <a:t>Алгоритмічне (імітаційне) моделювання — це числовий метод дослідження систем і процесів за допомогою моделюючого алгоритму.</a:t>
            </a:r>
            <a:endParaRPr lang="uk-UA" sz="3300" b="1" dirty="0"/>
          </a:p>
          <a:p>
            <a:pPr algn="just"/>
            <a:r>
              <a:rPr lang="uk-UA" sz="3300" b="1" dirty="0"/>
              <a:t>Кожного разу, коли на хід модельованого процесу впливає випадковий чинник, його вплив імітується за допомогою спеціально організованого розіграшу (жеребкування). Таким способом будується випадкова реалізація модельованого явища, яка є одним із результатів дослідження. За результатами окремого досліду, звичайно, не можна робити висновок щодо закономірностей досліджуваного процесу. Але за великої кількості реалізацій середні характеристики (математичне сподівання, мода, медіана), що їх виробляє (генерує) модель, набувають стійких властивостей, котрі посилюються зі зростанням кількості реалізацій (прогонів). Звісно, залишається певний ризик, який характеризується тим, що модель є гомогенною, існує неповнота даних тощо.</a:t>
            </a:r>
          </a:p>
          <a:p>
            <a:endParaRPr lang="uk-UA" dirty="0"/>
          </a:p>
        </p:txBody>
      </p:sp>
    </p:spTree>
    <p:extLst>
      <p:ext uri="{BB962C8B-B14F-4D97-AF65-F5344CB8AC3E}">
        <p14:creationId xmlns:p14="http://schemas.microsoft.com/office/powerpoint/2010/main" val="886803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p:spPr>
        <p:txBody>
          <a:bodyPr/>
          <a:lstStyle/>
          <a:p>
            <a:r>
              <a:rPr lang="uk-UA" b="1" dirty="0"/>
              <a:t>5.5. Приклади імітаційного моделювання</a:t>
            </a:r>
            <a:br>
              <a:rPr lang="uk-UA" b="1" dirty="0"/>
            </a:br>
            <a:endParaRPr lang="uk-UA" dirty="0"/>
          </a:p>
        </p:txBody>
      </p:sp>
      <p:sp>
        <p:nvSpPr>
          <p:cNvPr id="3" name="Місце для вмісту 2"/>
          <p:cNvSpPr>
            <a:spLocks noGrp="1"/>
          </p:cNvSpPr>
          <p:nvPr>
            <p:ph idx="1"/>
          </p:nvPr>
        </p:nvSpPr>
        <p:spPr>
          <a:xfrm>
            <a:off x="838200" y="1198880"/>
            <a:ext cx="10515600" cy="5293995"/>
          </a:xfrm>
        </p:spPr>
        <p:txBody>
          <a:bodyPr>
            <a:normAutofit/>
          </a:bodyPr>
          <a:lstStyle/>
          <a:p>
            <a:pPr algn="just"/>
            <a:r>
              <a:rPr lang="uk-UA" sz="2000" b="1" dirty="0"/>
              <a:t>Імітаційне моделювання – один із методів дослідження складних систем, який ґрунтується на формалізації емпіричних знань про об’єкт дослідження на основі використання сучасних комп’ютерних технологій. Сутність імітаційного моделювання полягає у відтворенні за допомогою ПК розгорнутого в часі процесу функціонування системи з урахуванням взаємодії із зовнішнім середовищем.</a:t>
            </a:r>
          </a:p>
          <a:p>
            <a:pPr marL="0" indent="0" algn="just">
              <a:buNone/>
            </a:pPr>
            <a:r>
              <a:rPr lang="uk-UA" sz="2000" b="1" dirty="0"/>
              <a:t> </a:t>
            </a:r>
          </a:p>
          <a:p>
            <a:pPr algn="just"/>
            <a:r>
              <a:rPr lang="uk-UA" sz="2000" b="1" dirty="0"/>
              <a:t>Під час імітаційного моделювання можна відтворити не лише статистичний взаємозв’язок між об’єктами системи, але й зімітувати розвиток системи в часі, що є дуже важливим для сільськогосподарських підприємств, дослідження галузевої структури яких потребує системного підходу і вимагає комплексного аналізу економічних, статистичних, картографічних та інших джерел інформації як на рівні окремого сільськогосподарського підприємства, так і на рівні адміністративних районів, областей та країни в цілому. Застосування імітаційного моделювання дасть змогу зробити об’єктивні висновки щодо тенденцій розвитку галузі, обґрунтувати доцільність виробництва того чи іншого виду продукції, стане основою для ефективного та раціонального використання існуючих ресурсів, що в кінцевому випадку призведе до гармонізації галузевої структури сільськогосподарських підприємств (</a:t>
            </a:r>
            <a:r>
              <a:rPr lang="uk-UA" sz="2000" b="1" dirty="0" err="1"/>
              <a:t>суб</a:t>
            </a:r>
            <a:r>
              <a:rPr lang="en-US" sz="2000" b="1" dirty="0"/>
              <a:t>’</a:t>
            </a:r>
            <a:r>
              <a:rPr lang="uk-UA" sz="2000" b="1" dirty="0" err="1"/>
              <a:t>єктів</a:t>
            </a:r>
            <a:r>
              <a:rPr lang="uk-UA" sz="2000" b="1" dirty="0"/>
              <a:t> господарювання).</a:t>
            </a:r>
          </a:p>
        </p:txBody>
      </p:sp>
    </p:spTree>
    <p:extLst>
      <p:ext uri="{BB962C8B-B14F-4D97-AF65-F5344CB8AC3E}">
        <p14:creationId xmlns:p14="http://schemas.microsoft.com/office/powerpoint/2010/main" val="3162546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32155"/>
          </a:xfrm>
        </p:spPr>
        <p:txBody>
          <a:bodyPr>
            <a:normAutofit/>
          </a:bodyPr>
          <a:lstStyle/>
          <a:p>
            <a:pPr algn="r"/>
            <a:r>
              <a:rPr lang="uk-UA" sz="3200" b="1" dirty="0"/>
              <a:t>Продовження слайду 16</a:t>
            </a:r>
          </a:p>
        </p:txBody>
      </p:sp>
      <p:sp>
        <p:nvSpPr>
          <p:cNvPr id="3" name="Місце для вмісту 2"/>
          <p:cNvSpPr>
            <a:spLocks noGrp="1"/>
          </p:cNvSpPr>
          <p:nvPr>
            <p:ph idx="1"/>
          </p:nvPr>
        </p:nvSpPr>
        <p:spPr>
          <a:xfrm>
            <a:off x="838200" y="1306286"/>
            <a:ext cx="10515600" cy="5118872"/>
          </a:xfrm>
        </p:spPr>
        <p:txBody>
          <a:bodyPr>
            <a:normAutofit/>
          </a:bodyPr>
          <a:lstStyle/>
          <a:p>
            <a:pPr algn="just"/>
            <a:r>
              <a:rPr lang="uk-UA" sz="3200" b="1" dirty="0"/>
              <a:t>В управлінні сільськогосподарським виробництвом застосовуються системні імітаційні моделі, під час розробки яких установлюються взаємозв’язки між задачами, які описують технологічні та виробничі процеси. У даному виді моделей виділяються структурні (імітують внутрішню організацію об’єкту, процесу, явища), функціональні (описують спосіб поведінки оригіналу, його функцію) та структурно-функціональні моделі (синтез структурних та функціональних моделей). </a:t>
            </a:r>
          </a:p>
          <a:p>
            <a:endParaRPr lang="uk-UA" sz="3200" b="1" dirty="0"/>
          </a:p>
        </p:txBody>
      </p:sp>
    </p:spTree>
    <p:extLst>
      <p:ext uri="{BB962C8B-B14F-4D97-AF65-F5344CB8AC3E}">
        <p14:creationId xmlns:p14="http://schemas.microsoft.com/office/powerpoint/2010/main" val="1125472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5.6. Концепція рейтингового управління</a:t>
            </a:r>
            <a:br>
              <a:rPr lang="uk-UA" sz="3600" b="1" dirty="0"/>
            </a:br>
            <a:endParaRPr lang="uk-UA" sz="3600" dirty="0"/>
          </a:p>
        </p:txBody>
      </p:sp>
      <p:sp>
        <p:nvSpPr>
          <p:cNvPr id="3" name="Місце для вмісту 2"/>
          <p:cNvSpPr>
            <a:spLocks noGrp="1"/>
          </p:cNvSpPr>
          <p:nvPr>
            <p:ph idx="1"/>
          </p:nvPr>
        </p:nvSpPr>
        <p:spPr>
          <a:xfrm>
            <a:off x="838200" y="1293223"/>
            <a:ext cx="10515600" cy="4883740"/>
          </a:xfrm>
        </p:spPr>
        <p:txBody>
          <a:bodyPr>
            <a:normAutofit fontScale="92500"/>
          </a:bodyPr>
          <a:lstStyle/>
          <a:p>
            <a:pPr algn="just"/>
            <a:r>
              <a:rPr lang="uk-UA" sz="3200" b="1"/>
              <a:t>Перевіреним </a:t>
            </a:r>
            <a:r>
              <a:rPr lang="uk-UA" sz="3200" b="1" dirty="0"/>
              <a:t>способом зниження складності й трудомісткості управління, а отже, і зниження ступеня ризику щодо прийняття некоректних рішень, є </a:t>
            </a:r>
            <a:r>
              <a:rPr lang="uk-UA" sz="3200" b="1" dirty="0" err="1"/>
              <a:t>факторизація</a:t>
            </a:r>
            <a:r>
              <a:rPr lang="uk-UA" sz="3200" b="1" dirty="0"/>
              <a:t> набору показників, що дає змогу суттєво скоротити їх кількість. Така </a:t>
            </a:r>
            <a:r>
              <a:rPr lang="uk-UA" sz="3200" b="1" dirty="0" err="1"/>
              <a:t>факторизація</a:t>
            </a:r>
            <a:r>
              <a:rPr lang="uk-UA" sz="3200" b="1" dirty="0"/>
              <a:t> (декомпозиція) може бути здійснена в результаті заміни тієї чи іншої групи показників їх інтегрованою комплексною оцінкою. Основні </a:t>
            </a:r>
            <a:r>
              <a:rPr lang="uk-UA" sz="3200" b="1" i="1" u="sng" dirty="0"/>
              <a:t>критерії</a:t>
            </a:r>
            <a:r>
              <a:rPr lang="uk-UA" sz="3200" b="1" dirty="0"/>
              <a:t>, що висуваються до такої оцінки:</a:t>
            </a:r>
          </a:p>
          <a:p>
            <a:pPr marL="0" indent="0" algn="just">
              <a:buNone/>
            </a:pPr>
            <a:r>
              <a:rPr lang="uk-UA" sz="3200" b="1" dirty="0"/>
              <a:t>-1) загальне визнання;</a:t>
            </a:r>
          </a:p>
          <a:p>
            <a:pPr marL="0" indent="0" algn="just">
              <a:buNone/>
            </a:pPr>
            <a:r>
              <a:rPr lang="uk-UA" sz="3200" b="1" dirty="0"/>
              <a:t>-2) зрозумілість, тобто повинно бути ясно, які </a:t>
            </a:r>
            <a:r>
              <a:rPr lang="uk-UA" sz="3200" b="1" dirty="0" err="1"/>
              <a:t>характерис</a:t>
            </a:r>
            <a:r>
              <a:rPr lang="uk-UA" sz="3200" b="1" dirty="0"/>
              <a:t>- тики та в яких саме пропорціях зосереджені в ній (оцінці).</a:t>
            </a:r>
          </a:p>
          <a:p>
            <a:endParaRPr lang="uk-UA" dirty="0"/>
          </a:p>
        </p:txBody>
      </p:sp>
    </p:spTree>
    <p:extLst>
      <p:ext uri="{BB962C8B-B14F-4D97-AF65-F5344CB8AC3E}">
        <p14:creationId xmlns:p14="http://schemas.microsoft.com/office/powerpoint/2010/main" val="3789882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r"/>
            <a:r>
              <a:rPr lang="uk-UA" sz="3600" b="1" dirty="0"/>
              <a:t>Продовження слайду 18</a:t>
            </a:r>
          </a:p>
        </p:txBody>
      </p:sp>
      <p:sp>
        <p:nvSpPr>
          <p:cNvPr id="3" name="Місце для вмісту 2"/>
          <p:cNvSpPr>
            <a:spLocks noGrp="1"/>
          </p:cNvSpPr>
          <p:nvPr>
            <p:ph idx="1"/>
          </p:nvPr>
        </p:nvSpPr>
        <p:spPr>
          <a:xfrm>
            <a:off x="838200" y="1371600"/>
            <a:ext cx="10515600" cy="4805363"/>
          </a:xfrm>
        </p:spPr>
        <p:txBody>
          <a:bodyPr>
            <a:normAutofit/>
          </a:bodyPr>
          <a:lstStyle/>
          <a:p>
            <a:pPr algn="just"/>
            <a:r>
              <a:rPr lang="uk-UA" b="1" dirty="0"/>
              <a:t>У зв’язку зі складністю одночасного контролю великої кількості різноманітних показників у виробничо-фінансовому аналізі значного поширення набули процедури комплексної оцінки, на підставі яких може обчислюватися рейтинг як узагальнена оцінка діяльності економічної системи (ЕС).</a:t>
            </a:r>
          </a:p>
          <a:p>
            <a:pPr algn="just"/>
            <a:r>
              <a:rPr lang="uk-UA" b="1" dirty="0"/>
              <a:t> </a:t>
            </a:r>
            <a:r>
              <a:rPr lang="uk-UA" b="1" i="1" u="sng" dirty="0"/>
              <a:t>Під </a:t>
            </a:r>
            <a:r>
              <a:rPr lang="uk-UA" b="1" i="1" u="sng" dirty="0">
                <a:solidFill>
                  <a:srgbClr val="FF0000"/>
                </a:solidFill>
              </a:rPr>
              <a:t>рейтингом</a:t>
            </a:r>
            <a:r>
              <a:rPr lang="uk-UA" b="1" i="1" u="sng" dirty="0"/>
              <a:t> розуміють комплексну характеристику ЕС згідно з певною шкалою, де значення рейтингу — це елемент лінійно </a:t>
            </a:r>
            <a:r>
              <a:rPr lang="uk-UA" b="1" i="1" u="sng" dirty="0" err="1"/>
              <a:t>напівупорядкованої</a:t>
            </a:r>
            <a:r>
              <a:rPr lang="uk-UA" b="1" i="1" u="sng" dirty="0"/>
              <a:t> множини.</a:t>
            </a:r>
          </a:p>
          <a:p>
            <a:pPr algn="just"/>
            <a:r>
              <a:rPr lang="uk-UA" b="1" i="1" u="sng" dirty="0">
                <a:solidFill>
                  <a:srgbClr val="FF0000"/>
                </a:solidFill>
              </a:rPr>
              <a:t>Рейтингове управління</a:t>
            </a:r>
            <a:r>
              <a:rPr lang="uk-UA" dirty="0">
                <a:solidFill>
                  <a:srgbClr val="FF0000"/>
                </a:solidFill>
              </a:rPr>
              <a:t>  </a:t>
            </a:r>
            <a:r>
              <a:rPr lang="uk-UA" dirty="0"/>
              <a:t>- </a:t>
            </a:r>
            <a:r>
              <a:rPr lang="uk-UA" b="1" i="1" dirty="0"/>
              <a:t>концепція прийняття рішень потенційними користувачами на підставі використання результатів рейтингу в процесі реалізації функцій управління.</a:t>
            </a:r>
            <a:endParaRPr lang="uk-UA" sz="3200" b="1" dirty="0"/>
          </a:p>
          <a:p>
            <a:endParaRPr lang="uk-UA" dirty="0"/>
          </a:p>
        </p:txBody>
      </p:sp>
    </p:spTree>
    <p:extLst>
      <p:ext uri="{BB962C8B-B14F-4D97-AF65-F5344CB8AC3E}">
        <p14:creationId xmlns:p14="http://schemas.microsoft.com/office/powerpoint/2010/main" val="647631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5.1. Основні аспекти імітаційного моделювання</a:t>
            </a:r>
            <a:br>
              <a:rPr lang="uk-UA" b="1" dirty="0"/>
            </a:br>
            <a:endParaRPr lang="uk-UA" dirty="0"/>
          </a:p>
        </p:txBody>
      </p:sp>
      <p:sp>
        <p:nvSpPr>
          <p:cNvPr id="3" name="Місце для вмісту 2"/>
          <p:cNvSpPr>
            <a:spLocks noGrp="1"/>
          </p:cNvSpPr>
          <p:nvPr>
            <p:ph idx="1"/>
          </p:nvPr>
        </p:nvSpPr>
        <p:spPr>
          <a:xfrm>
            <a:off x="838200" y="1201783"/>
            <a:ext cx="10515600" cy="4975180"/>
          </a:xfrm>
        </p:spPr>
        <p:txBody>
          <a:bodyPr>
            <a:normAutofit fontScale="92500" lnSpcReduction="10000"/>
          </a:bodyPr>
          <a:lstStyle/>
          <a:p>
            <a:pPr algn="just"/>
            <a:r>
              <a:rPr lang="uk-UA" dirty="0"/>
              <a:t>Як зазначалося в попередньому матеріалі, за однією з класифікаційних ознак математичні моделі можна класифікувати як </a:t>
            </a:r>
            <a:r>
              <a:rPr lang="uk-UA" b="1" dirty="0"/>
              <a:t>аналітичні, імітаційні (алгоритмічні) та комбіновані.</a:t>
            </a:r>
          </a:p>
          <a:p>
            <a:pPr algn="just"/>
            <a:r>
              <a:rPr lang="uk-UA" b="1" dirty="0"/>
              <a:t>З розвитком обчислювальної техніки і дискретного аналізу дедалі ширшого розвитку та використання набувають алгоритмічні (імітаційні) моделі. Серед основних етапів процесу імітаційного моделювання можна виокремити такі:</a:t>
            </a:r>
          </a:p>
          <a:p>
            <a:pPr lvl="0" algn="just"/>
            <a:r>
              <a:rPr lang="uk-UA" b="1" dirty="0"/>
              <a:t>аналіз характеристик і закономірностей функціонування керованого (досліджуваного) об’єкта: виокремлення на змістовному (вербальному, концептуальному) рівні системи обмежень (ресурсних, фізичних, правових, соціальних, екологічних тощо); визначення показників вимірювання та оцінки результатів; формулювання цілей, гіпотез та проблем розвитку та ін.</a:t>
            </a:r>
          </a:p>
          <a:p>
            <a:endParaRPr lang="uk-UA" dirty="0"/>
          </a:p>
        </p:txBody>
      </p:sp>
    </p:spTree>
    <p:extLst>
      <p:ext uri="{BB962C8B-B14F-4D97-AF65-F5344CB8AC3E}">
        <p14:creationId xmlns:p14="http://schemas.microsoft.com/office/powerpoint/2010/main" val="3139752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61257"/>
            <a:ext cx="10515600" cy="1951945"/>
          </a:xfrm>
        </p:spPr>
        <p:txBody>
          <a:bodyPr>
            <a:normAutofit/>
          </a:bodyPr>
          <a:lstStyle/>
          <a:p>
            <a:pPr algn="ctr"/>
            <a:r>
              <a:rPr lang="uk-UA" sz="3600" b="1" dirty="0"/>
              <a:t>Недоліки рейтингової оцінки</a:t>
            </a:r>
          </a:p>
        </p:txBody>
      </p:sp>
      <p:sp>
        <p:nvSpPr>
          <p:cNvPr id="3" name="Місце для вмісту 2"/>
          <p:cNvSpPr>
            <a:spLocks noGrp="1"/>
          </p:cNvSpPr>
          <p:nvPr>
            <p:ph idx="1"/>
          </p:nvPr>
        </p:nvSpPr>
        <p:spPr>
          <a:xfrm>
            <a:off x="838200" y="1293223"/>
            <a:ext cx="10515600" cy="4883740"/>
          </a:xfrm>
        </p:spPr>
        <p:txBody>
          <a:bodyPr>
            <a:normAutofit fontScale="92500" lnSpcReduction="20000"/>
          </a:bodyPr>
          <a:lstStyle/>
          <a:p>
            <a:pPr algn="just"/>
            <a:r>
              <a:rPr lang="uk-UA" b="1" dirty="0"/>
              <a:t>1. Непрозорість більшості рейтингових </a:t>
            </a:r>
            <a:r>
              <a:rPr lang="uk-UA" b="1" dirty="0" err="1"/>
              <a:t>методик</a:t>
            </a:r>
            <a:r>
              <a:rPr lang="uk-UA" b="1" dirty="0"/>
              <a:t> оцінки економічної системи, відсутність чітких критеріїв використання їх на практиці.</a:t>
            </a:r>
          </a:p>
          <a:p>
            <a:pPr algn="just"/>
            <a:r>
              <a:rPr lang="uk-UA" b="1" dirty="0"/>
              <a:t>2. Спотворення економічного сенсу деяких показників (що є вихідним матеріалом для обчислення рейтингів) через недосконалість існуючої системи обліку та моніторингу.</a:t>
            </a:r>
          </a:p>
          <a:p>
            <a:pPr algn="just"/>
            <a:r>
              <a:rPr lang="uk-UA" b="1" dirty="0"/>
              <a:t>3. Орієнтація розробників </a:t>
            </a:r>
            <a:r>
              <a:rPr lang="uk-UA" b="1" dirty="0" err="1"/>
              <a:t>методик</a:t>
            </a:r>
            <a:r>
              <a:rPr lang="uk-UA" b="1" dirty="0"/>
              <a:t> обчислення рейтингів економічної системи на лінійні моделі взаємозв’язку показників без обґрунтування умов, у яких допускається їх застосування.</a:t>
            </a:r>
          </a:p>
          <a:p>
            <a:pPr algn="just"/>
            <a:r>
              <a:rPr lang="uk-UA" b="1" dirty="0"/>
              <a:t>4. Обмеженість і неповнота інформаційної бази в обчисленні рейтингів через небажання керівників достатньо повною мірою та об’єктивно надавати інформацію щодо стану економічної системи.</a:t>
            </a:r>
          </a:p>
          <a:p>
            <a:pPr algn="just"/>
            <a:r>
              <a:rPr lang="uk-UA" b="1" dirty="0"/>
              <a:t>5. У методиках, як правило, ігноруються показники, що характеризують динаміку функціонування економічної системи, а також слабоформалізовані показники (у зв’язку зі складністю їх опрацювання).</a:t>
            </a:r>
          </a:p>
          <a:p>
            <a:endParaRPr lang="uk-UA" dirty="0"/>
          </a:p>
        </p:txBody>
      </p:sp>
    </p:spTree>
    <p:extLst>
      <p:ext uri="{BB962C8B-B14F-4D97-AF65-F5344CB8AC3E}">
        <p14:creationId xmlns:p14="http://schemas.microsoft.com/office/powerpoint/2010/main" val="3959914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ТИПИ МЕТОДИК ОБЧИСЛЕННЯ РЕЙТИНГУ</a:t>
            </a:r>
          </a:p>
        </p:txBody>
      </p:sp>
      <p:sp>
        <p:nvSpPr>
          <p:cNvPr id="3" name="Місце для вмісту 2"/>
          <p:cNvSpPr>
            <a:spLocks noGrp="1"/>
          </p:cNvSpPr>
          <p:nvPr>
            <p:ph idx="1"/>
          </p:nvPr>
        </p:nvSpPr>
        <p:spPr>
          <a:xfrm>
            <a:off x="838200" y="1423851"/>
            <a:ext cx="10515600" cy="4753112"/>
          </a:xfrm>
        </p:spPr>
        <p:txBody>
          <a:bodyPr>
            <a:normAutofit/>
          </a:bodyPr>
          <a:lstStyle/>
          <a:p>
            <a:pPr marL="0" indent="0" algn="just">
              <a:buNone/>
            </a:pPr>
            <a:r>
              <a:rPr lang="uk-UA" sz="3200" b="1" dirty="0"/>
              <a:t>1</a:t>
            </a:r>
            <a:r>
              <a:rPr lang="uk-UA" sz="3200" b="1" i="1" dirty="0"/>
              <a:t>) вибір </a:t>
            </a:r>
            <a:r>
              <a:rPr lang="uk-UA" sz="3200" b="1" i="1" dirty="0">
                <a:solidFill>
                  <a:srgbClr val="FF0000"/>
                </a:solidFill>
              </a:rPr>
              <a:t>функції корисності </a:t>
            </a:r>
            <a:r>
              <a:rPr lang="uk-UA" sz="3200" b="1" i="1" dirty="0"/>
              <a:t>та обчислення її значення на підставі даної комплексної оцінки</a:t>
            </a:r>
            <a:r>
              <a:rPr lang="uk-UA" sz="3200" b="1" dirty="0"/>
              <a:t>; </a:t>
            </a:r>
          </a:p>
          <a:p>
            <a:pPr marL="0" indent="0" algn="just">
              <a:buNone/>
            </a:pPr>
            <a:r>
              <a:rPr lang="uk-UA" sz="3200" b="1" dirty="0"/>
              <a:t>2) </a:t>
            </a:r>
            <a:r>
              <a:rPr lang="uk-UA" sz="3200" b="1" i="1" dirty="0"/>
              <a:t>обчислення рейтингу економічної системи на основі </a:t>
            </a:r>
            <a:r>
              <a:rPr lang="uk-UA" sz="3200" b="1" i="1" dirty="0">
                <a:solidFill>
                  <a:srgbClr val="FF0000"/>
                </a:solidFill>
              </a:rPr>
              <a:t>експертних процедур</a:t>
            </a:r>
            <a:r>
              <a:rPr lang="uk-UA" sz="3200" b="1" dirty="0"/>
              <a:t>. </a:t>
            </a:r>
          </a:p>
          <a:p>
            <a:pPr algn="just"/>
            <a:r>
              <a:rPr lang="uk-UA" sz="3200" b="1" dirty="0"/>
              <a:t>Основним недоліком методики першого типу є відносно жорстка регламентація процесу обчислення рейтингу типу функції корисності;</a:t>
            </a:r>
          </a:p>
          <a:p>
            <a:pPr marL="0" indent="0" algn="just">
              <a:buNone/>
            </a:pPr>
            <a:r>
              <a:rPr lang="uk-UA" sz="3200" b="1" dirty="0"/>
              <a:t> другого типу — складність і великі витрати ресурсів у процесі обчислень.  Існують також змішані методики.</a:t>
            </a:r>
          </a:p>
          <a:p>
            <a:pPr marL="0" indent="0">
              <a:buNone/>
            </a:pPr>
            <a:endParaRPr lang="uk-UA" sz="3200" b="1" dirty="0"/>
          </a:p>
        </p:txBody>
      </p:sp>
    </p:spTree>
    <p:extLst>
      <p:ext uri="{BB962C8B-B14F-4D97-AF65-F5344CB8AC3E}">
        <p14:creationId xmlns:p14="http://schemas.microsoft.com/office/powerpoint/2010/main" val="3570772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5.7. Моделювання системи рейтингового управління та структура процесу обчислення рейтингу</a:t>
            </a:r>
          </a:p>
        </p:txBody>
      </p:sp>
      <p:sp>
        <p:nvSpPr>
          <p:cNvPr id="3" name="Місце для вмісту 2"/>
          <p:cNvSpPr>
            <a:spLocks noGrp="1"/>
          </p:cNvSpPr>
          <p:nvPr>
            <p:ph idx="1"/>
          </p:nvPr>
        </p:nvSpPr>
        <p:spPr/>
        <p:txBody>
          <a:bodyPr/>
          <a:lstStyle/>
          <a:p>
            <a:r>
              <a:rPr lang="uk-UA" sz="3200" b="1" dirty="0"/>
              <a:t>Можна виокремити п’ять основних етапів процесу обчислення рейтингу</a:t>
            </a:r>
            <a:r>
              <a:rPr lang="uk-UA" b="1" dirty="0"/>
              <a:t>:</a:t>
            </a:r>
          </a:p>
          <a:p>
            <a:pPr marL="0" indent="0">
              <a:buNone/>
            </a:pPr>
            <a:endParaRPr lang="uk-UA" dirty="0"/>
          </a:p>
          <a:p>
            <a:pPr marL="0" indent="0">
              <a:buNone/>
            </a:pPr>
            <a:r>
              <a:rPr lang="uk-UA" sz="3200" b="1" i="1" dirty="0"/>
              <a:t>- Етап 1. Підготовка первинних даних.</a:t>
            </a:r>
          </a:p>
          <a:p>
            <a:pPr marL="0" indent="0">
              <a:buNone/>
            </a:pPr>
            <a:r>
              <a:rPr lang="uk-UA" sz="3200" b="1" i="1" dirty="0"/>
              <a:t>- Етап 2. Опрацювання зібраних даних.</a:t>
            </a:r>
          </a:p>
          <a:p>
            <a:pPr marL="0" indent="0">
              <a:buNone/>
            </a:pPr>
            <a:r>
              <a:rPr lang="uk-UA" sz="3200" b="1" i="1" dirty="0"/>
              <a:t>- Етап 3. Статистичний аналіз.</a:t>
            </a:r>
          </a:p>
          <a:p>
            <a:pPr marL="0" indent="0">
              <a:buNone/>
            </a:pPr>
            <a:r>
              <a:rPr lang="uk-UA" sz="3200" b="1" i="1" dirty="0"/>
              <a:t>- Етап 4.Трендовий аналіз.</a:t>
            </a:r>
          </a:p>
          <a:p>
            <a:pPr marL="0" indent="0">
              <a:buNone/>
            </a:pPr>
            <a:r>
              <a:rPr lang="uk-UA" sz="3200" b="1" i="1" dirty="0"/>
              <a:t>- Етап 5. Обчислення рейтингу.</a:t>
            </a:r>
            <a:endParaRPr lang="uk-UA" sz="3200" b="1" dirty="0"/>
          </a:p>
          <a:p>
            <a:endParaRPr lang="uk-UA" b="1" i="1" dirty="0"/>
          </a:p>
        </p:txBody>
      </p:sp>
    </p:spTree>
    <p:extLst>
      <p:ext uri="{BB962C8B-B14F-4D97-AF65-F5344CB8AC3E}">
        <p14:creationId xmlns:p14="http://schemas.microsoft.com/office/powerpoint/2010/main" val="1741935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Рейтинг як засіб класифікації економічних об’єктів</a:t>
            </a:r>
          </a:p>
        </p:txBody>
      </p:sp>
      <p:sp>
        <p:nvSpPr>
          <p:cNvPr id="3" name="Місце для вмісту 2"/>
          <p:cNvSpPr>
            <a:spLocks noGrp="1"/>
          </p:cNvSpPr>
          <p:nvPr>
            <p:ph idx="1"/>
          </p:nvPr>
        </p:nvSpPr>
        <p:spPr/>
        <p:txBody>
          <a:bodyPr>
            <a:normAutofit/>
          </a:bodyPr>
          <a:lstStyle/>
          <a:p>
            <a:pPr algn="just"/>
            <a:r>
              <a:rPr lang="uk-UA" sz="4000" b="1" dirty="0"/>
              <a:t>Сутність рейтингу полягає в оцінюванні позиції аналізованого об’єкта на обраній шкалі. Ця обставина однозначно визначає обчислення рейтингу як спеціальним чином деталізованого варіанта загальної проблеми класифікації економічних (соціально-економічних) об’єктів.</a:t>
            </a:r>
          </a:p>
        </p:txBody>
      </p:sp>
    </p:spTree>
    <p:extLst>
      <p:ext uri="{BB962C8B-B14F-4D97-AF65-F5344CB8AC3E}">
        <p14:creationId xmlns:p14="http://schemas.microsoft.com/office/powerpoint/2010/main" val="1891401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3600" b="1" dirty="0"/>
              <a:t>5.8. Моделі й методи процесу обчислення рейтингу економічної системи</a:t>
            </a:r>
            <a:br>
              <a:rPr lang="uk-UA" sz="3600" b="1" dirty="0"/>
            </a:br>
            <a:endParaRPr lang="uk-UA" sz="3600" dirty="0"/>
          </a:p>
        </p:txBody>
      </p:sp>
      <p:sp>
        <p:nvSpPr>
          <p:cNvPr id="3" name="Місце для вмісту 2"/>
          <p:cNvSpPr>
            <a:spLocks noGrp="1"/>
          </p:cNvSpPr>
          <p:nvPr>
            <p:ph idx="1"/>
          </p:nvPr>
        </p:nvSpPr>
        <p:spPr>
          <a:xfrm>
            <a:off x="838200" y="1319350"/>
            <a:ext cx="10515600" cy="5042262"/>
          </a:xfrm>
        </p:spPr>
        <p:txBody>
          <a:bodyPr>
            <a:normAutofit/>
          </a:bodyPr>
          <a:lstStyle/>
          <a:p>
            <a:pPr marL="0" indent="0">
              <a:buNone/>
            </a:pPr>
            <a:r>
              <a:rPr lang="uk-UA" dirty="0"/>
              <a:t> </a:t>
            </a:r>
          </a:p>
          <a:p>
            <a:pPr algn="just"/>
            <a:r>
              <a:rPr lang="uk-UA" b="1" dirty="0"/>
              <a:t>Адекватною математичною моделлю для аналізу набору показників є система </a:t>
            </a:r>
            <a:r>
              <a:rPr lang="uk-UA" b="1" i="1" dirty="0"/>
              <a:t>S</a:t>
            </a:r>
            <a:r>
              <a:rPr lang="uk-UA" b="1" dirty="0"/>
              <a:t>, що визначається як </a:t>
            </a:r>
            <a:r>
              <a:rPr lang="uk-UA" b="1" i="1" dirty="0"/>
              <a:t>n</a:t>
            </a:r>
            <a:r>
              <a:rPr lang="uk-UA" b="1" dirty="0"/>
              <a:t>-</a:t>
            </a:r>
            <a:r>
              <a:rPr lang="uk-UA" b="1" dirty="0" err="1"/>
              <a:t>арне</a:t>
            </a:r>
            <a:r>
              <a:rPr lang="uk-UA" b="1" dirty="0"/>
              <a:t> відношення. Будь-яка методика обчислення рейтингу зводиться до послідовної </a:t>
            </a:r>
            <a:r>
              <a:rPr lang="uk-UA" b="1" dirty="0" err="1"/>
              <a:t>факторизації</a:t>
            </a:r>
            <a:r>
              <a:rPr lang="uk-UA" b="1" dirty="0"/>
              <a:t> набору з </a:t>
            </a:r>
            <a:r>
              <a:rPr lang="uk-UA" b="1" i="1" dirty="0"/>
              <a:t>n</a:t>
            </a:r>
            <a:r>
              <a:rPr lang="uk-UA" b="1" dirty="0"/>
              <a:t> вихідних показників, результатом якої є елемент лінійно впорядкованої (</a:t>
            </a:r>
            <a:r>
              <a:rPr lang="uk-UA" b="1" dirty="0" err="1"/>
              <a:t>напівупорядкованої</a:t>
            </a:r>
            <a:r>
              <a:rPr lang="uk-UA" b="1" dirty="0"/>
              <a:t>) множини. Уніфікованим засобом опису процесу обчислення рейтингу на підставі аналізу комплексних оцінок (незалежно від конкретної методики) може бути його подання у вигляді дискретного перетворення </a:t>
            </a:r>
            <a:r>
              <a:rPr lang="uk-UA" b="1" i="1" dirty="0"/>
              <a:t>М</a:t>
            </a:r>
            <a:r>
              <a:rPr lang="uk-UA" b="1" dirty="0"/>
              <a:t>. Областю дії такого перетворення є </a:t>
            </a:r>
            <a:r>
              <a:rPr lang="en-US" b="1" i="1" dirty="0"/>
              <a:t>n</a:t>
            </a:r>
            <a:r>
              <a:rPr lang="uk-UA" b="1" dirty="0"/>
              <a:t>-мірний масив </a:t>
            </a:r>
            <a:r>
              <a:rPr lang="uk-UA" b="1" i="1" dirty="0"/>
              <a:t>А</a:t>
            </a:r>
            <a:r>
              <a:rPr lang="uk-UA" b="1" dirty="0"/>
              <a:t>, де </a:t>
            </a:r>
            <a:r>
              <a:rPr lang="en-US" b="1" i="1" dirty="0"/>
              <a:t>n</a:t>
            </a:r>
            <a:r>
              <a:rPr lang="uk-UA" b="1" dirty="0"/>
              <a:t> — кількість використаних комплексних характеристик.</a:t>
            </a:r>
          </a:p>
          <a:p>
            <a:endParaRPr lang="uk-UA" dirty="0"/>
          </a:p>
        </p:txBody>
      </p:sp>
    </p:spTree>
    <p:extLst>
      <p:ext uri="{BB962C8B-B14F-4D97-AF65-F5344CB8AC3E}">
        <p14:creationId xmlns:p14="http://schemas.microsoft.com/office/powerpoint/2010/main" val="3612888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3600" b="1" dirty="0"/>
              <a:t>5.9. Рейтингове оцінювання як інструментарій стратегічного моніторингу галузей національної економіки </a:t>
            </a:r>
          </a:p>
        </p:txBody>
      </p:sp>
      <p:sp>
        <p:nvSpPr>
          <p:cNvPr id="3" name="Місце для вмісту 2"/>
          <p:cNvSpPr>
            <a:spLocks noGrp="1"/>
          </p:cNvSpPr>
          <p:nvPr>
            <p:ph idx="1"/>
          </p:nvPr>
        </p:nvSpPr>
        <p:spPr>
          <a:xfrm>
            <a:off x="838200" y="1580606"/>
            <a:ext cx="10515600" cy="4596357"/>
          </a:xfrm>
        </p:spPr>
        <p:txBody>
          <a:bodyPr>
            <a:normAutofit fontScale="92500" lnSpcReduction="10000"/>
          </a:bodyPr>
          <a:lstStyle/>
          <a:p>
            <a:pPr algn="just"/>
            <a:r>
              <a:rPr lang="uk-UA" b="1" dirty="0"/>
              <a:t>На сьогодні у світі спостерігається зростання рівня недовіри до оприлюднених спеціалізованими установами рейтингів країн, підприємств, організацій, брендів, товарних марок тощо. Варто констатувати, що значною мірою рейтинги перетворились на об'єкти маніпуляцій, вони все частіше мають замовний характер, формуються під впливом зацікавлених суб'єктів (власників і менеджерів підприємств, державних органів влади, лобістів тощо). Вказані проблеми найбільш яскраво окреслились у період світової фінансово-економічної кризи, коли необ'єктивними виявились високі результати </a:t>
            </a:r>
            <a:r>
              <a:rPr lang="uk-UA" b="1" dirty="0" err="1"/>
              <a:t>рейтингування</a:t>
            </a:r>
            <a:r>
              <a:rPr lang="uk-UA" b="1" dirty="0"/>
              <a:t> низки світових промислових гігантів, що, з одного боку, не дало змоги передбачити загрозу банкрутства цих підприємств, а з іншого – поставило під сумнів доцільність проведення рейтингового оцінювання спеціалізованими агентствами в умовах сьогодення. </a:t>
            </a:r>
          </a:p>
        </p:txBody>
      </p:sp>
    </p:spTree>
    <p:extLst>
      <p:ext uri="{BB962C8B-B14F-4D97-AF65-F5344CB8AC3E}">
        <p14:creationId xmlns:p14="http://schemas.microsoft.com/office/powerpoint/2010/main" val="228127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0235"/>
          </a:xfrm>
        </p:spPr>
        <p:txBody>
          <a:bodyPr>
            <a:normAutofit/>
          </a:bodyPr>
          <a:lstStyle/>
          <a:p>
            <a:pPr algn="r"/>
            <a:r>
              <a:rPr lang="uk-UA" sz="3200" b="1" dirty="0"/>
              <a:t>Продовження слайду 24</a:t>
            </a:r>
          </a:p>
        </p:txBody>
      </p:sp>
      <p:sp>
        <p:nvSpPr>
          <p:cNvPr id="3" name="Місце для вмісту 2"/>
          <p:cNvSpPr>
            <a:spLocks noGrp="1"/>
          </p:cNvSpPr>
          <p:nvPr>
            <p:ph idx="1"/>
          </p:nvPr>
        </p:nvSpPr>
        <p:spPr>
          <a:xfrm>
            <a:off x="838200" y="1412240"/>
            <a:ext cx="10515600" cy="5080635"/>
          </a:xfrm>
        </p:spPr>
        <p:txBody>
          <a:bodyPr/>
          <a:lstStyle/>
          <a:p>
            <a:pPr algn="just"/>
            <a:r>
              <a:rPr lang="uk-UA" b="1" dirty="0"/>
              <a:t>Така ситуація зумовлюється насамперед непрозорістю та незрозумілістю методичного забезпечення процедур </a:t>
            </a:r>
            <a:r>
              <a:rPr lang="uk-UA" b="1" dirty="0" err="1"/>
              <a:t>рейтингування</a:t>
            </a:r>
            <a:r>
              <a:rPr lang="uk-UA" b="1" dirty="0"/>
              <a:t>, що не дає змоги відстежити параметри та інструментарій, взяті за основу для формування рейтингових списків. В таких умовах важливим завданням стає формування обґрунтованого та уніфікованого науково-теоретичного підґрунтя з метою удосконалення та розвитку методико-прикладних засад рейтингування, зокрема в напрямку систематизації й структуризації способів рейтингового оцінювання залежно від зовнішніх і внутрішніх умов функціонування досліджуваних суб'єктів господарювання.</a:t>
            </a:r>
            <a:endParaRPr lang="en-US" b="1" dirty="0"/>
          </a:p>
          <a:p>
            <a:pPr algn="ctr"/>
            <a:r>
              <a:rPr lang="en-US" b="1" i="1" dirty="0">
                <a:highlight>
                  <a:srgbClr val="FFFF00"/>
                </a:highlight>
              </a:rPr>
              <a:t>(</a:t>
            </a:r>
            <a:r>
              <a:rPr lang="uk-UA" b="1" i="1" dirty="0">
                <a:highlight>
                  <a:srgbClr val="FFFF00"/>
                </a:highlight>
              </a:rPr>
              <a:t>Вищесказане є важливим об</a:t>
            </a:r>
            <a:r>
              <a:rPr lang="en-US" b="1" i="1" dirty="0">
                <a:highlight>
                  <a:srgbClr val="FFFF00"/>
                </a:highlight>
              </a:rPr>
              <a:t>’</a:t>
            </a:r>
            <a:r>
              <a:rPr lang="uk-UA" b="1" i="1" dirty="0" err="1">
                <a:highlight>
                  <a:srgbClr val="FFFF00"/>
                </a:highlight>
              </a:rPr>
              <a:t>єктом</a:t>
            </a:r>
            <a:r>
              <a:rPr lang="uk-UA" b="1" i="1" dirty="0">
                <a:highlight>
                  <a:srgbClr val="FFFF00"/>
                </a:highlight>
              </a:rPr>
              <a:t> для роботи дослідників</a:t>
            </a:r>
            <a:r>
              <a:rPr lang="uk-UA" b="1" i="1" dirty="0"/>
              <a:t>)</a:t>
            </a:r>
          </a:p>
        </p:txBody>
      </p:sp>
    </p:spTree>
    <p:extLst>
      <p:ext uri="{BB962C8B-B14F-4D97-AF65-F5344CB8AC3E}">
        <p14:creationId xmlns:p14="http://schemas.microsoft.com/office/powerpoint/2010/main" val="713895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Сутність стратегічного моніторингу</a:t>
            </a:r>
          </a:p>
        </p:txBody>
      </p:sp>
      <p:sp>
        <p:nvSpPr>
          <p:cNvPr id="3" name="Місце для вмісту 2"/>
          <p:cNvSpPr>
            <a:spLocks noGrp="1"/>
          </p:cNvSpPr>
          <p:nvPr>
            <p:ph idx="1"/>
          </p:nvPr>
        </p:nvSpPr>
        <p:spPr>
          <a:xfrm>
            <a:off x="838200" y="1489166"/>
            <a:ext cx="10515600" cy="4687797"/>
          </a:xfrm>
        </p:spPr>
        <p:txBody>
          <a:bodyPr>
            <a:noAutofit/>
          </a:bodyPr>
          <a:lstStyle/>
          <a:p>
            <a:pPr algn="just"/>
            <a:r>
              <a:rPr lang="uk-UA" sz="3600" b="1" dirty="0"/>
              <a:t>Стратегічний моніторинг визначається як комплексна система стратегічних досліджень, що призначена для спостереження, аналізу та оцінки середовища у реальному масштабі часу, прогнозування тенденцій розвитку окремих складових середовища, діагностики стану середовища та вибору засобів урегулювання відхилень фактичного стану середовища від прогнозованого.</a:t>
            </a:r>
          </a:p>
          <a:p>
            <a:endParaRPr lang="uk-UA" sz="3600" b="1" dirty="0"/>
          </a:p>
        </p:txBody>
      </p:sp>
    </p:spTree>
    <p:extLst>
      <p:ext uri="{BB962C8B-B14F-4D97-AF65-F5344CB8AC3E}">
        <p14:creationId xmlns:p14="http://schemas.microsoft.com/office/powerpoint/2010/main" val="1666385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Алгоритм кластерного аналізу впливу чинників</a:t>
            </a:r>
          </a:p>
        </p:txBody>
      </p:sp>
      <p:sp>
        <p:nvSpPr>
          <p:cNvPr id="3" name="Місце для вмісту 2"/>
          <p:cNvSpPr>
            <a:spLocks noGrp="1"/>
          </p:cNvSpPr>
          <p:nvPr>
            <p:ph idx="1"/>
          </p:nvPr>
        </p:nvSpPr>
        <p:spPr/>
        <p:txBody>
          <a:bodyPr>
            <a:normAutofit/>
          </a:bodyPr>
          <a:lstStyle/>
          <a:p>
            <a:pPr algn="just"/>
            <a:r>
              <a:rPr lang="uk-UA" b="1" dirty="0"/>
              <a:t>Рейтингова оцінка проводиться на основі кластерного аналізу впливу різних чинників. За загальновідомими джерелами, кластерний аналіз проводиться за таким алгоритмом:</a:t>
            </a:r>
          </a:p>
          <a:p>
            <a:pPr marL="0" indent="0">
              <a:buNone/>
            </a:pPr>
            <a:r>
              <a:rPr lang="en-US" b="1" dirty="0"/>
              <a:t>- </a:t>
            </a:r>
            <a:r>
              <a:rPr lang="uk-UA" b="1" dirty="0"/>
              <a:t>1. Формулювання проблеми.</a:t>
            </a:r>
          </a:p>
          <a:p>
            <a:pPr marL="0" indent="0">
              <a:buNone/>
            </a:pPr>
            <a:r>
              <a:rPr lang="en-US" b="1" dirty="0"/>
              <a:t>- </a:t>
            </a:r>
            <a:r>
              <a:rPr lang="uk-UA" b="1" dirty="0"/>
              <a:t>2. Вибір міри відстані.</a:t>
            </a:r>
          </a:p>
          <a:p>
            <a:pPr marL="0" indent="0">
              <a:buNone/>
            </a:pPr>
            <a:r>
              <a:rPr lang="en-US" b="1" dirty="0"/>
              <a:t>- </a:t>
            </a:r>
            <a:r>
              <a:rPr lang="uk-UA" b="1" dirty="0"/>
              <a:t>3. Вибір методу </a:t>
            </a:r>
            <a:r>
              <a:rPr lang="uk-UA" b="1" dirty="0" err="1"/>
              <a:t>кластеризації</a:t>
            </a:r>
            <a:r>
              <a:rPr lang="uk-UA" b="1" dirty="0"/>
              <a:t>.</a:t>
            </a:r>
          </a:p>
          <a:p>
            <a:pPr marL="0" indent="0">
              <a:buNone/>
            </a:pPr>
            <a:r>
              <a:rPr lang="en-US" b="1" dirty="0"/>
              <a:t>- </a:t>
            </a:r>
            <a:r>
              <a:rPr lang="uk-UA" b="1" dirty="0"/>
              <a:t>4. Прийняття рішення про якість кластерів.</a:t>
            </a:r>
          </a:p>
          <a:p>
            <a:pPr marL="0" indent="0">
              <a:buNone/>
            </a:pPr>
            <a:r>
              <a:rPr lang="en-US" b="1" dirty="0"/>
              <a:t>- </a:t>
            </a:r>
            <a:r>
              <a:rPr lang="uk-UA" b="1" dirty="0"/>
              <a:t>5. Інтерпретація і профілювання кластерів.</a:t>
            </a:r>
          </a:p>
          <a:p>
            <a:pPr marL="0" indent="0">
              <a:buNone/>
            </a:pPr>
            <a:r>
              <a:rPr lang="en-US" b="1" dirty="0"/>
              <a:t>- </a:t>
            </a:r>
            <a:r>
              <a:rPr lang="uk-UA" b="1" dirty="0"/>
              <a:t>6. Оцінка достовірності кластерів.</a:t>
            </a:r>
          </a:p>
          <a:p>
            <a:endParaRPr lang="uk-UA" dirty="0"/>
          </a:p>
        </p:txBody>
      </p:sp>
    </p:spTree>
    <p:extLst>
      <p:ext uri="{BB962C8B-B14F-4D97-AF65-F5344CB8AC3E}">
        <p14:creationId xmlns:p14="http://schemas.microsoft.com/office/powerpoint/2010/main" val="2990214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r"/>
            <a:r>
              <a:rPr lang="uk-UA" sz="3600" b="1" dirty="0"/>
              <a:t>Продовження слайду 27</a:t>
            </a:r>
          </a:p>
        </p:txBody>
      </p:sp>
      <p:sp>
        <p:nvSpPr>
          <p:cNvPr id="3" name="Місце для вмісту 2"/>
          <p:cNvSpPr>
            <a:spLocks noGrp="1"/>
          </p:cNvSpPr>
          <p:nvPr>
            <p:ph idx="1"/>
          </p:nvPr>
        </p:nvSpPr>
        <p:spPr>
          <a:xfrm>
            <a:off x="838200" y="1358537"/>
            <a:ext cx="10515600" cy="4818426"/>
          </a:xfrm>
        </p:spPr>
        <p:txBody>
          <a:bodyPr>
            <a:normAutofit/>
          </a:bodyPr>
          <a:lstStyle/>
          <a:p>
            <a:pPr algn="just"/>
            <a:r>
              <a:rPr lang="uk-UA" sz="3200" b="1" dirty="0"/>
              <a:t>Найважливіший аспект вирішення проблеми </a:t>
            </a:r>
            <a:r>
              <a:rPr lang="uk-UA" sz="3200" b="1" dirty="0" err="1"/>
              <a:t>кластеризації</a:t>
            </a:r>
            <a:r>
              <a:rPr lang="uk-UA" sz="3200" b="1" dirty="0"/>
              <a:t> – це адекватний вибір змінних, які служать для проведення </a:t>
            </a:r>
            <a:r>
              <a:rPr lang="uk-UA" sz="3200" b="1" dirty="0" err="1"/>
              <a:t>кластеризації</a:t>
            </a:r>
            <a:r>
              <a:rPr lang="uk-UA" sz="3200" b="1" dirty="0"/>
              <a:t>. Включення однієї або декількох некоректно вибраних змінних спотворює результати проведеної </a:t>
            </a:r>
            <a:r>
              <a:rPr lang="uk-UA" sz="3200" b="1" dirty="0" err="1"/>
              <a:t>кластеризації</a:t>
            </a:r>
            <a:r>
              <a:rPr lang="uk-UA" sz="3200" b="1" dirty="0"/>
              <a:t>. Завдання полягає в тому, щоб відповідний набір змінних описував подібність об'єктів з точки зору найбільш впливових ознак. Змінні вибираються, виходячи з прогнозних значень на основі минулих досліджень, гіпотези або теоретичних положень</a:t>
            </a:r>
            <a:r>
              <a:rPr lang="uk-UA" sz="3200" dirty="0"/>
              <a:t>.</a:t>
            </a:r>
          </a:p>
          <a:p>
            <a:endParaRPr lang="uk-UA" sz="3200" dirty="0"/>
          </a:p>
        </p:txBody>
      </p:sp>
    </p:spTree>
    <p:extLst>
      <p:ext uri="{BB962C8B-B14F-4D97-AF65-F5344CB8AC3E}">
        <p14:creationId xmlns:p14="http://schemas.microsoft.com/office/powerpoint/2010/main" val="2736098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71344"/>
          </a:xfrm>
        </p:spPr>
        <p:txBody>
          <a:bodyPr/>
          <a:lstStyle/>
          <a:p>
            <a:pPr algn="ctr"/>
            <a:r>
              <a:rPr lang="uk-UA" b="1" dirty="0"/>
              <a:t>Конструювання імітаційної моделі</a:t>
            </a:r>
            <a:endParaRPr lang="uk-UA" dirty="0"/>
          </a:p>
        </p:txBody>
      </p:sp>
      <p:sp>
        <p:nvSpPr>
          <p:cNvPr id="3" name="Місце для вмісту 2"/>
          <p:cNvSpPr>
            <a:spLocks noGrp="1"/>
          </p:cNvSpPr>
          <p:nvPr>
            <p:ph idx="1"/>
          </p:nvPr>
        </p:nvSpPr>
        <p:spPr>
          <a:xfrm>
            <a:off x="838200" y="1384663"/>
            <a:ext cx="10515600" cy="4792300"/>
          </a:xfrm>
        </p:spPr>
        <p:txBody>
          <a:bodyPr>
            <a:normAutofit lnSpcReduction="10000"/>
          </a:bodyPr>
          <a:lstStyle/>
          <a:p>
            <a:pPr lvl="0" algn="just"/>
            <a:r>
              <a:rPr lang="uk-UA" sz="3200" b="1" dirty="0"/>
              <a:t>перехід від реального об’єкта до логічних схем, які імітують його поведінку, та алгоритмів (моделей), формальна постановка задач, що розв’язуються за допомогою імітаційного моделювання;</a:t>
            </a:r>
          </a:p>
          <a:p>
            <a:pPr lvl="0" algn="just"/>
            <a:r>
              <a:rPr lang="uk-UA" sz="3200" b="1" dirty="0"/>
              <a:t>підготовка системи даних для моделі: формування інформаційного забезпечення, необхідного для функціонування імітаційної моделі, зокрема, визначення структури та способів подання даних, джерел їх отримання, форм і режимів зберігання, встановлення взаємозв’язків і взаємозалежності між різними масивами та базами даних.</a:t>
            </a:r>
          </a:p>
          <a:p>
            <a:endParaRPr lang="uk-UA" b="1" dirty="0"/>
          </a:p>
        </p:txBody>
      </p:sp>
    </p:spTree>
    <p:extLst>
      <p:ext uri="{BB962C8B-B14F-4D97-AF65-F5344CB8AC3E}">
        <p14:creationId xmlns:p14="http://schemas.microsoft.com/office/powerpoint/2010/main" val="11466831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r"/>
            <a:r>
              <a:rPr lang="uk-UA" b="1" dirty="0"/>
              <a:t>Продовження слайду 27</a:t>
            </a:r>
          </a:p>
        </p:txBody>
      </p:sp>
      <p:sp>
        <p:nvSpPr>
          <p:cNvPr id="3" name="Місце для вмісту 2"/>
          <p:cNvSpPr>
            <a:spLocks noGrp="1"/>
          </p:cNvSpPr>
          <p:nvPr>
            <p:ph idx="1"/>
          </p:nvPr>
        </p:nvSpPr>
        <p:spPr>
          <a:xfrm>
            <a:off x="838200" y="1690688"/>
            <a:ext cx="10515600" cy="4486275"/>
          </a:xfrm>
        </p:spPr>
        <p:txBody>
          <a:bodyPr>
            <a:normAutofit/>
          </a:bodyPr>
          <a:lstStyle/>
          <a:p>
            <a:pPr algn="just"/>
            <a:r>
              <a:rPr lang="uk-UA" sz="3200" b="1" dirty="0"/>
              <a:t>Метою </a:t>
            </a:r>
            <a:r>
              <a:rPr lang="uk-UA" sz="3200" b="1" dirty="0" err="1"/>
              <a:t>кластеризації</a:t>
            </a:r>
            <a:r>
              <a:rPr lang="uk-UA" sz="3200" b="1" dirty="0"/>
              <a:t> завжди служить групування об'єктів зі схожими властивостями. Для оцінки схожості використовується певна одиниця вимірювання. Поширений метод введення такої одиниці вимірювання полягає в тому, що в її якості використовується відстань між об'єктами. Схожість об'єктів характеризується мінімізацією такої відстані. Як правило, на практиці використовується загальновідома міра подібності – евклідова відстань або евклідова метрика.</a:t>
            </a:r>
          </a:p>
          <a:p>
            <a:endParaRPr lang="uk-UA" sz="3200" b="1" dirty="0"/>
          </a:p>
        </p:txBody>
      </p:sp>
    </p:spTree>
    <p:extLst>
      <p:ext uri="{BB962C8B-B14F-4D97-AF65-F5344CB8AC3E}">
        <p14:creationId xmlns:p14="http://schemas.microsoft.com/office/powerpoint/2010/main" val="30955993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Рейтингова оцінка за результатами кластерного аналізу</a:t>
            </a:r>
          </a:p>
        </p:txBody>
      </p:sp>
      <p:sp>
        <p:nvSpPr>
          <p:cNvPr id="3" name="Місце для вмісту 2"/>
          <p:cNvSpPr>
            <a:spLocks noGrp="1"/>
          </p:cNvSpPr>
          <p:nvPr>
            <p:ph idx="1"/>
          </p:nvPr>
        </p:nvSpPr>
        <p:spPr>
          <a:xfrm>
            <a:off x="838200" y="1554480"/>
            <a:ext cx="10515600" cy="4950823"/>
          </a:xfrm>
        </p:spPr>
        <p:txBody>
          <a:bodyPr>
            <a:noAutofit/>
          </a:bodyPr>
          <a:lstStyle/>
          <a:p>
            <a:pPr algn="just"/>
            <a:r>
              <a:rPr lang="uk-UA" sz="3200" b="1" dirty="0"/>
              <a:t>Рейтингова оцінка за допомогою кластерного аналізу вирішує завдання виділення типових груп і розробку для таких груп заходів забезпечення підвищення ефективності господарювання. Проблемами застосування кластерного аналізу ми вважаємо вибір класифікаційних ознак і міри відстані, тобто показника близькості об'єктів, а також інтерпретація результатів класифікації. Кількість критеріїв для проведення кластерного аналізу теоретично необмежена, але частіше за все побудова моделі потребує врахування лише найбільш значимих.</a:t>
            </a:r>
          </a:p>
          <a:p>
            <a:endParaRPr lang="uk-UA" sz="3200" b="1" dirty="0"/>
          </a:p>
        </p:txBody>
      </p:sp>
    </p:spTree>
    <p:extLst>
      <p:ext uri="{BB962C8B-B14F-4D97-AF65-F5344CB8AC3E}">
        <p14:creationId xmlns:p14="http://schemas.microsoft.com/office/powerpoint/2010/main" val="35165293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b="1" dirty="0"/>
              <a:t>Етапи розробки комплексної порівняльної рейтингової оцінки</a:t>
            </a:r>
          </a:p>
        </p:txBody>
      </p:sp>
      <p:sp>
        <p:nvSpPr>
          <p:cNvPr id="3" name="Місце для вмісту 2"/>
          <p:cNvSpPr>
            <a:spLocks noGrp="1"/>
          </p:cNvSpPr>
          <p:nvPr>
            <p:ph idx="1"/>
          </p:nvPr>
        </p:nvSpPr>
        <p:spPr>
          <a:xfrm>
            <a:off x="838200" y="1690688"/>
            <a:ext cx="10515600" cy="4486275"/>
          </a:xfrm>
        </p:spPr>
        <p:txBody>
          <a:bodyPr>
            <a:normAutofit/>
          </a:bodyPr>
          <a:lstStyle/>
          <a:p>
            <a:r>
              <a:rPr lang="uk-UA" b="1" dirty="0"/>
              <a:t>Зазначена оцінка стану підприємств галузі передбачає такі етапи розробки комплексної порівняльної рейтингової оцінки:</a:t>
            </a:r>
          </a:p>
          <a:p>
            <a:pPr marL="0" indent="0">
              <a:buNone/>
            </a:pPr>
            <a:r>
              <a:rPr lang="uk-UA" b="1" dirty="0"/>
              <a:t>- збір і аналітична обробка вихідної інформації;</a:t>
            </a:r>
          </a:p>
          <a:p>
            <a:pPr marL="0" indent="0">
              <a:buNone/>
            </a:pPr>
            <a:r>
              <a:rPr lang="uk-UA" b="1" dirty="0"/>
              <a:t>- вибір системи економічних показників;</a:t>
            </a:r>
          </a:p>
          <a:p>
            <a:pPr marL="0" indent="0">
              <a:buNone/>
            </a:pPr>
            <a:r>
              <a:rPr lang="uk-UA" b="1" dirty="0"/>
              <a:t>- визначення оптимальних напрямів зміни показників;</a:t>
            </a:r>
          </a:p>
          <a:p>
            <a:pPr marL="0" indent="0">
              <a:buNone/>
            </a:pPr>
            <a:r>
              <a:rPr lang="uk-UA" b="1" dirty="0"/>
              <a:t>- розрахунок підсумкових показників рейтингової оцінки;</a:t>
            </a:r>
          </a:p>
          <a:p>
            <a:pPr marL="0" indent="0">
              <a:buNone/>
            </a:pPr>
            <a:r>
              <a:rPr lang="uk-UA" b="1" dirty="0"/>
              <a:t>- розрахунок та оцінка впливу окремих показників на зміну рейтингової оцінки;</a:t>
            </a:r>
          </a:p>
          <a:p>
            <a:pPr marL="0" indent="0">
              <a:buNone/>
            </a:pPr>
            <a:r>
              <a:rPr lang="uk-UA" b="1" dirty="0"/>
              <a:t>- класифікація періодів (рік, квартал) за рейтинговими оцінками.</a:t>
            </a:r>
          </a:p>
          <a:p>
            <a:endParaRPr lang="uk-UA" b="1" dirty="0"/>
          </a:p>
        </p:txBody>
      </p:sp>
    </p:spTree>
    <p:extLst>
      <p:ext uri="{BB962C8B-B14F-4D97-AF65-F5344CB8AC3E}">
        <p14:creationId xmlns:p14="http://schemas.microsoft.com/office/powerpoint/2010/main" val="2809765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1651499"/>
          </a:xfrm>
        </p:spPr>
        <p:txBody>
          <a:bodyPr>
            <a:normAutofit/>
          </a:bodyPr>
          <a:lstStyle/>
          <a:p>
            <a:pPr algn="ctr"/>
            <a:r>
              <a:rPr lang="uk-UA" sz="3600" b="1" dirty="0"/>
              <a:t>ВИСНОВОК</a:t>
            </a:r>
          </a:p>
        </p:txBody>
      </p:sp>
      <p:sp>
        <p:nvSpPr>
          <p:cNvPr id="3" name="Місце для вмісту 2"/>
          <p:cNvSpPr>
            <a:spLocks noGrp="1"/>
          </p:cNvSpPr>
          <p:nvPr>
            <p:ph idx="1"/>
          </p:nvPr>
        </p:nvSpPr>
        <p:spPr>
          <a:xfrm>
            <a:off x="838200" y="1097280"/>
            <a:ext cx="10515600" cy="5374640"/>
          </a:xfrm>
        </p:spPr>
        <p:txBody>
          <a:bodyPr>
            <a:noAutofit/>
          </a:bodyPr>
          <a:lstStyle/>
          <a:p>
            <a:pPr algn="just"/>
            <a:r>
              <a:rPr lang="uk-UA" sz="3200" b="1" dirty="0"/>
              <a:t>Отже, під рейтингом ми розуміємо комплексну характеристику підприємств галузі, яка проводиться згідно з певною шкалою. Визначено, що рейтингова оцінка проводиться на основі кластерного аналізу впливу різних чинників. Досліджено алгоритм проведення кластерного аналізу. Охарактеризовані етапи розробки комплексної порівняльної рейтингової оцінки, яка використовується в процесі дослідження стану підприємств галузі. Побудовано модель рейтингового оцінювання, яка може використовуватись як інструментарій стратегічного моніторингу галузей національної економіки. </a:t>
            </a:r>
          </a:p>
          <a:p>
            <a:endParaRPr lang="uk-UA" sz="3200" dirty="0"/>
          </a:p>
        </p:txBody>
      </p:sp>
    </p:spTree>
    <p:extLst>
      <p:ext uri="{BB962C8B-B14F-4D97-AF65-F5344CB8AC3E}">
        <p14:creationId xmlns:p14="http://schemas.microsoft.com/office/powerpoint/2010/main" val="3219368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D1EF7A-7063-5DCB-BBCF-AD5AE8484604}"/>
              </a:ext>
            </a:extLst>
          </p:cNvPr>
          <p:cNvSpPr>
            <a:spLocks noGrp="1"/>
          </p:cNvSpPr>
          <p:nvPr>
            <p:ph type="title"/>
          </p:nvPr>
        </p:nvSpPr>
        <p:spPr>
          <a:xfrm>
            <a:off x="838200" y="365125"/>
            <a:ext cx="10515600" cy="975995"/>
          </a:xfrm>
        </p:spPr>
        <p:txBody>
          <a:bodyPr>
            <a:normAutofit fontScale="90000"/>
          </a:bodyPr>
          <a:lstStyle/>
          <a:p>
            <a:pPr algn="ctr"/>
            <a:r>
              <a:rPr lang="uk-UA" b="1" dirty="0"/>
              <a:t>КЛАСТЕРНИЙ АНАЛІЗ</a:t>
            </a:r>
            <a:br>
              <a:rPr lang="uk-UA" b="1" dirty="0"/>
            </a:br>
            <a:r>
              <a:rPr lang="uk-UA" sz="2000" b="1" dirty="0"/>
              <a:t>(</a:t>
            </a:r>
            <a:r>
              <a:rPr lang="uk-UA" sz="2400" b="1" dirty="0"/>
              <a:t>монографії</a:t>
            </a:r>
            <a:r>
              <a:rPr lang="uk-UA" sz="2000" b="1" dirty="0"/>
              <a:t>)</a:t>
            </a:r>
            <a:endParaRPr lang="de-DE" b="1" dirty="0"/>
          </a:p>
        </p:txBody>
      </p:sp>
      <p:sp>
        <p:nvSpPr>
          <p:cNvPr id="3" name="Місце для вмісту 2">
            <a:extLst>
              <a:ext uri="{FF2B5EF4-FFF2-40B4-BE49-F238E27FC236}">
                <a16:creationId xmlns:a16="http://schemas.microsoft.com/office/drawing/2014/main" id="{82F38D50-35B4-6BD8-47E3-E9FDDEBD75EC}"/>
              </a:ext>
            </a:extLst>
          </p:cNvPr>
          <p:cNvSpPr>
            <a:spLocks noGrp="1"/>
          </p:cNvSpPr>
          <p:nvPr>
            <p:ph idx="1"/>
          </p:nvPr>
        </p:nvSpPr>
        <p:spPr/>
        <p:txBody>
          <a:bodyPr/>
          <a:lstStyle/>
          <a:p>
            <a:pPr marL="0" indent="0">
              <a:buNone/>
            </a:pPr>
            <a:r>
              <a:rPr lang="uk-UA" b="1" dirty="0"/>
              <a:t> </a:t>
            </a:r>
            <a:r>
              <a:rPr lang="uk-UA" b="1" i="1" dirty="0"/>
              <a:t>Пономаренко Т. І., Савчук В. К.</a:t>
            </a:r>
          </a:p>
          <a:p>
            <a:pPr marL="0" indent="0" algn="ctr">
              <a:buNone/>
            </a:pPr>
            <a:r>
              <a:rPr lang="uk-UA" b="1" dirty="0"/>
              <a:t>  УПРАВЛІННЯ ВІДТВОРЕННЯМ ЛІСОВИХ БІОЛОГІЧНИХ АКТИВІВ: ОБЛІКОВО-АНАЛІТИЧНЕ ЗАБЕЗПЕЧЕННЯ</a:t>
            </a:r>
          </a:p>
          <a:p>
            <a:pPr marL="0" indent="0" algn="r">
              <a:buNone/>
            </a:pPr>
            <a:r>
              <a:rPr lang="uk-UA" b="1" dirty="0"/>
              <a:t>Київ: </a:t>
            </a:r>
            <a:r>
              <a:rPr lang="uk-UA" b="1" dirty="0" err="1"/>
              <a:t>Аграр</a:t>
            </a:r>
            <a:r>
              <a:rPr lang="uk-UA" b="1" dirty="0"/>
              <a:t> Медіа Груп. 2010. 218 с.</a:t>
            </a:r>
          </a:p>
          <a:p>
            <a:pPr marL="0" indent="0">
              <a:buNone/>
            </a:pPr>
            <a:r>
              <a:rPr lang="uk-UA" b="1" dirty="0"/>
              <a:t>  </a:t>
            </a:r>
            <a:r>
              <a:rPr lang="uk-UA" b="1" i="1" dirty="0"/>
              <a:t>Воляк Л. Р., Савчук В. К.</a:t>
            </a:r>
          </a:p>
          <a:p>
            <a:pPr marL="0" indent="0" algn="ctr">
              <a:buNone/>
            </a:pPr>
            <a:r>
              <a:rPr lang="uk-UA" b="1" dirty="0"/>
              <a:t>ПРИРОДНО-РЕСУРСНИЙ ПОТЕНЦІАЛ СІЛЬСЬКОГОСПОДАРСЬКИХ ПІДПРИЄМСТВ: ОБЛІКОВО-АНАЛІТИЧНА ОЦІНКА, СТРАТЕГІЯ РОЗВИТКУ</a:t>
            </a:r>
          </a:p>
          <a:p>
            <a:pPr marL="0" indent="0" algn="r">
              <a:buNone/>
            </a:pPr>
            <a:r>
              <a:rPr lang="uk-UA" b="1" dirty="0"/>
              <a:t>Київ: </a:t>
            </a:r>
            <a:r>
              <a:rPr lang="uk-UA" b="1" dirty="0" err="1"/>
              <a:t>Компринт</a:t>
            </a:r>
            <a:r>
              <a:rPr lang="uk-UA" b="1" dirty="0"/>
              <a:t>. 2016. 281 с.</a:t>
            </a:r>
            <a:endParaRPr lang="de-DE" b="1" dirty="0"/>
          </a:p>
        </p:txBody>
      </p:sp>
    </p:spTree>
    <p:extLst>
      <p:ext uri="{BB962C8B-B14F-4D97-AF65-F5344CB8AC3E}">
        <p14:creationId xmlns:p14="http://schemas.microsoft.com/office/powerpoint/2010/main" val="3083292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Програмна реалізація імітаційної моделі</a:t>
            </a:r>
            <a:endParaRPr lang="uk-UA" dirty="0"/>
          </a:p>
        </p:txBody>
      </p:sp>
      <p:sp>
        <p:nvSpPr>
          <p:cNvPr id="3" name="Місце для вмісту 2"/>
          <p:cNvSpPr>
            <a:spLocks noGrp="1"/>
          </p:cNvSpPr>
          <p:nvPr>
            <p:ph idx="1"/>
          </p:nvPr>
        </p:nvSpPr>
        <p:spPr>
          <a:xfrm>
            <a:off x="838200" y="1436914"/>
            <a:ext cx="10515600" cy="4781006"/>
          </a:xfrm>
        </p:spPr>
        <p:txBody>
          <a:bodyPr>
            <a:normAutofit fontScale="92500" lnSpcReduction="20000"/>
          </a:bodyPr>
          <a:lstStyle/>
          <a:p>
            <a:pPr lvl="0" algn="just"/>
            <a:r>
              <a:rPr lang="uk-UA" b="1" dirty="0"/>
              <a:t>створення чи адекватне використання існуючих програмних продуктів, що забезпечують можливість безпосередньої практичної реалізації моделі на персональних комп’ютерах;</a:t>
            </a:r>
          </a:p>
          <a:p>
            <a:pPr lvl="0" algn="just"/>
            <a:r>
              <a:rPr lang="uk-UA" b="1" dirty="0"/>
              <a:t>оцінка адекватності моделі: порівняння результатів, накопичених у процесі дослідної експлуатації моделі, на підставі інформації, отриманої про реальний об’єкт, який імітується, виявлення та аналіз розбіжностей і в разі необхідності внесення корекцій до моделі;</a:t>
            </a:r>
          </a:p>
          <a:p>
            <a:pPr lvl="0" algn="just"/>
            <a:r>
              <a:rPr lang="uk-UA" b="1" dirty="0"/>
              <a:t>проведення імітаційних експериментів. Очевидно, що даний етап є цільовим (власне кажучи, заради нього й будується імітаційна модель). Він включає в себе стратегічне та тактичне планування експериментів, власне експериментування («імітаційні експерименти»), котре завершується інтерпретацією отриманих результатів і прийняттям на підставі зроблених висновків рішень щодо оцінювання та управління об’єктом (підприємством, банком, фінансовою фірмою, торговельною організацією, холдингом тощо).</a:t>
            </a:r>
          </a:p>
          <a:p>
            <a:endParaRPr lang="uk-UA" b="1" dirty="0"/>
          </a:p>
        </p:txBody>
      </p:sp>
    </p:spTree>
    <p:extLst>
      <p:ext uri="{BB962C8B-B14F-4D97-AF65-F5344CB8AC3E}">
        <p14:creationId xmlns:p14="http://schemas.microsoft.com/office/powerpoint/2010/main" val="2019703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Стратегічне і тактичне планування імітаційного експерименту</a:t>
            </a:r>
            <a:endParaRPr lang="uk-UA" dirty="0"/>
          </a:p>
        </p:txBody>
      </p:sp>
      <p:sp>
        <p:nvSpPr>
          <p:cNvPr id="3" name="Місце для вмісту 2"/>
          <p:cNvSpPr>
            <a:spLocks noGrp="1"/>
          </p:cNvSpPr>
          <p:nvPr>
            <p:ph idx="1"/>
          </p:nvPr>
        </p:nvSpPr>
        <p:spPr>
          <a:xfrm>
            <a:off x="838200" y="1690688"/>
            <a:ext cx="10515600" cy="4486275"/>
          </a:xfrm>
        </p:spPr>
        <p:txBody>
          <a:bodyPr>
            <a:normAutofit/>
          </a:bodyPr>
          <a:lstStyle/>
          <a:p>
            <a:pPr algn="just"/>
            <a:r>
              <a:rPr lang="uk-UA" b="1" dirty="0"/>
              <a:t>Стратегічне планування імітаційного експерименту спрямоване на розв’язання низки питань якісного характеру. До таких, наприклад, можна віднести формулювання гіпотез щодо характеру </a:t>
            </a:r>
            <a:r>
              <a:rPr lang="uk-UA" b="1" dirty="0" err="1"/>
              <a:t>залежностей</a:t>
            </a:r>
            <a:r>
              <a:rPr lang="uk-UA" b="1" dirty="0"/>
              <a:t> між параметрами моделі чи вибір конкретних методів дослідження з урахуванням їх можливостей і взаємовпливу.</a:t>
            </a:r>
          </a:p>
          <a:p>
            <a:pPr algn="just"/>
            <a:r>
              <a:rPr lang="uk-UA" b="1" dirty="0"/>
              <a:t>Тактичне планування експерименту повинно прояснити питання стосовно визначення способів та умов його проведення. Типовими задачами тактичного планування є вибір початкових значень для параметрів моделі чи визначення послідовності варіації цих значень.</a:t>
            </a:r>
          </a:p>
          <a:p>
            <a:endParaRPr lang="uk-UA" dirty="0"/>
          </a:p>
        </p:txBody>
      </p:sp>
    </p:spTree>
    <p:extLst>
      <p:ext uri="{BB962C8B-B14F-4D97-AF65-F5344CB8AC3E}">
        <p14:creationId xmlns:p14="http://schemas.microsoft.com/office/powerpoint/2010/main" val="3030103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15911"/>
          </a:xfrm>
        </p:spPr>
        <p:txBody>
          <a:bodyPr>
            <a:normAutofit fontScale="90000"/>
          </a:bodyPr>
          <a:lstStyle/>
          <a:p>
            <a:pPr algn="ctr"/>
            <a:r>
              <a:rPr lang="uk-UA" sz="4000" b="1" dirty="0"/>
              <a:t>ВИДИ</a:t>
            </a:r>
            <a:r>
              <a:rPr lang="uk-UA" sz="3600" b="1" dirty="0"/>
              <a:t> ІМІТАЦІЙНИХ (АЛГОРИТМІЧНИХ) МОДЕЛЕЙ</a:t>
            </a:r>
          </a:p>
        </p:txBody>
      </p:sp>
      <p:sp>
        <p:nvSpPr>
          <p:cNvPr id="3" name="Місце для вмісту 2"/>
          <p:cNvSpPr>
            <a:spLocks noGrp="1"/>
          </p:cNvSpPr>
          <p:nvPr>
            <p:ph idx="1"/>
          </p:nvPr>
        </p:nvSpPr>
        <p:spPr>
          <a:xfrm>
            <a:off x="838200" y="873760"/>
            <a:ext cx="10515600" cy="5303204"/>
          </a:xfrm>
        </p:spPr>
        <p:txBody>
          <a:bodyPr>
            <a:noAutofit/>
          </a:bodyPr>
          <a:lstStyle/>
          <a:p>
            <a:pPr algn="just"/>
            <a:r>
              <a:rPr lang="uk-UA" sz="3200" b="1" dirty="0"/>
              <a:t>Імітаційні (алгоритмічні) моделі можуть бути детермінованими і стохастичними. В останньому випадку за допомогою датчиків (генераторів) випадкових чисел імітується вплив (дія) невизначених і випадкових чинників. Такий метод імітаційного моделювання дістав назву методу статистичного моделювання (статистичних прогонів, чи методу Монте-Карло). На даний час цей метод вважають одним із найефективніших методів дослідження складних систем, а часто і єдиним практично доступним методом отримання нової інформації щодо поведінки гіпотетичної системи (на етапі її </a:t>
            </a:r>
            <a:r>
              <a:rPr lang="uk-UA" sz="3200" b="1" dirty="0" err="1"/>
              <a:t>проєктування</a:t>
            </a:r>
            <a:r>
              <a:rPr lang="uk-UA" sz="3200" b="1" dirty="0"/>
              <a:t>).</a:t>
            </a:r>
          </a:p>
          <a:p>
            <a:endParaRPr lang="uk-UA" sz="3200" b="1" dirty="0"/>
          </a:p>
        </p:txBody>
      </p:sp>
    </p:spTree>
    <p:extLst>
      <p:ext uri="{BB962C8B-B14F-4D97-AF65-F5344CB8AC3E}">
        <p14:creationId xmlns:p14="http://schemas.microsoft.com/office/powerpoint/2010/main" val="1143808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a:t>5.2. Теоретичні основи методу статистичного моделювання</a:t>
            </a:r>
            <a:br>
              <a:rPr lang="uk-UA" b="1" dirty="0"/>
            </a:br>
            <a:endParaRPr lang="uk-UA" dirty="0"/>
          </a:p>
        </p:txBody>
      </p:sp>
      <p:sp>
        <p:nvSpPr>
          <p:cNvPr id="3" name="Місце для вмісту 2"/>
          <p:cNvSpPr>
            <a:spLocks noGrp="1"/>
          </p:cNvSpPr>
          <p:nvPr>
            <p:ph idx="1"/>
          </p:nvPr>
        </p:nvSpPr>
        <p:spPr>
          <a:xfrm>
            <a:off x="838200" y="1293223"/>
            <a:ext cx="10515600" cy="4883740"/>
          </a:xfrm>
        </p:spPr>
        <p:txBody>
          <a:bodyPr>
            <a:noAutofit/>
          </a:bodyPr>
          <a:lstStyle/>
          <a:p>
            <a:pPr algn="just"/>
            <a:r>
              <a:rPr lang="uk-UA" sz="3200" b="1" dirty="0"/>
              <a:t>Метод статистичного моделювання (чи метод Монте-Карло) — це спосіб дослідження невизначених (стохастичних) економічних об’єктів і процесів, коли не повністю (до певної міри) відомими є внутрішні взаємодії в цих системах.</a:t>
            </a:r>
          </a:p>
          <a:p>
            <a:pPr algn="just"/>
            <a:r>
              <a:rPr lang="uk-UA" sz="3200" b="1" dirty="0"/>
              <a:t>Цей метод полягає у модельному відтворенні процесу за допомогою стохастичної математичної моделі та обчисленні характеристик цього процесу. Одне таке відтворення можливого (випадкового) стану функціонування модельованої системи називають реалізацією (чи імітаційним прогоном/прогоном).</a:t>
            </a:r>
          </a:p>
          <a:p>
            <a:endParaRPr lang="uk-UA" sz="3200" b="1" dirty="0"/>
          </a:p>
        </p:txBody>
      </p:sp>
    </p:spTree>
    <p:extLst>
      <p:ext uri="{BB962C8B-B14F-4D97-AF65-F5344CB8AC3E}">
        <p14:creationId xmlns:p14="http://schemas.microsoft.com/office/powerpoint/2010/main" val="528536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10086"/>
          </a:xfrm>
        </p:spPr>
        <p:txBody>
          <a:bodyPr>
            <a:normAutofit/>
          </a:bodyPr>
          <a:lstStyle/>
          <a:p>
            <a:pPr algn="r"/>
            <a:r>
              <a:rPr lang="uk-UA" sz="2400" b="1" dirty="0"/>
              <a:t>ПРОДОВЖЕННЯ СЛАЙДУ 7</a:t>
            </a:r>
          </a:p>
        </p:txBody>
      </p:sp>
      <p:sp>
        <p:nvSpPr>
          <p:cNvPr id="3" name="Місце для вмісту 2"/>
          <p:cNvSpPr>
            <a:spLocks noGrp="1"/>
          </p:cNvSpPr>
          <p:nvPr>
            <p:ph idx="1"/>
          </p:nvPr>
        </p:nvSpPr>
        <p:spPr>
          <a:xfrm>
            <a:off x="838200" y="875212"/>
            <a:ext cx="10515600" cy="5301751"/>
          </a:xfrm>
        </p:spPr>
        <p:txBody>
          <a:bodyPr>
            <a:normAutofit lnSpcReduction="10000"/>
          </a:bodyPr>
          <a:lstStyle/>
          <a:p>
            <a:pPr algn="just"/>
            <a:r>
              <a:rPr lang="uk-UA" b="1" dirty="0"/>
              <a:t>Після кожного прогону реєструють сукупність параметрів, що характеризують випадкову подію (її реалізацію). Метод ґрунтується на багатократних прогонах (випадкових реалізаціях) на підставі побудованої моделі з подальшим статистичним опрацюванням отриманих даних з метою визначення числових характеристик досліджуваного об’єкта (процесу) у вигляді статистичних оцінок його параметрів. Процес моделювання економічної системи зводиться до машинної імітації досліджуваного процесу, котрий моделюється на ПК з усіма суттєвими </a:t>
            </a:r>
            <a:r>
              <a:rPr lang="uk-UA" b="1" dirty="0" err="1"/>
              <a:t>невизначеностями</a:t>
            </a:r>
            <a:r>
              <a:rPr lang="uk-UA" b="1" dirty="0"/>
              <a:t>, випадковостями і породженим ними ризиком. Імітаційне моделювання нерідко має назву </a:t>
            </a:r>
            <a:r>
              <a:rPr lang="uk-UA" b="1" dirty="0" err="1"/>
              <a:t>симулятивного</a:t>
            </a:r>
            <a:r>
              <a:rPr lang="uk-UA" b="1" dirty="0"/>
              <a:t> моделювання. Перші відомості про метод Монте-Карло (названий в честь Монако)  були опубліковані в кінці 40-х рр. ХХ століття. Авторами методу є американські математики — економісти Джон фон </a:t>
            </a:r>
            <a:r>
              <a:rPr lang="uk-UA" b="1" dirty="0" err="1"/>
              <a:t>Нейман</a:t>
            </a:r>
            <a:r>
              <a:rPr lang="uk-UA" b="1" dirty="0"/>
              <a:t> і Станіслав </a:t>
            </a:r>
            <a:r>
              <a:rPr lang="uk-UA" b="1" dirty="0" err="1"/>
              <a:t>Улам</a:t>
            </a:r>
            <a:r>
              <a:rPr lang="uk-UA" b="1" dirty="0"/>
              <a:t>.</a:t>
            </a:r>
          </a:p>
          <a:p>
            <a:endParaRPr lang="uk-UA" dirty="0"/>
          </a:p>
        </p:txBody>
      </p:sp>
    </p:spTree>
    <p:extLst>
      <p:ext uri="{BB962C8B-B14F-4D97-AF65-F5344CB8AC3E}">
        <p14:creationId xmlns:p14="http://schemas.microsoft.com/office/powerpoint/2010/main" val="874376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91E06E-DDA8-64E9-4368-A461216AD756}"/>
              </a:ext>
            </a:extLst>
          </p:cNvPr>
          <p:cNvSpPr>
            <a:spLocks noGrp="1"/>
          </p:cNvSpPr>
          <p:nvPr>
            <p:ph type="title"/>
          </p:nvPr>
        </p:nvSpPr>
        <p:spPr/>
        <p:txBody>
          <a:bodyPr>
            <a:normAutofit/>
          </a:bodyPr>
          <a:lstStyle/>
          <a:p>
            <a:pPr algn="ctr"/>
            <a:r>
              <a:rPr lang="uk-UA" sz="3600" b="1" dirty="0"/>
              <a:t>ПРОБЛЕМИ ЗАСТОСУВАННЯ</a:t>
            </a:r>
            <a:endParaRPr lang="de-DE" sz="3600" b="1" dirty="0"/>
          </a:p>
        </p:txBody>
      </p:sp>
      <p:sp>
        <p:nvSpPr>
          <p:cNvPr id="3" name="Місце для вмісту 2">
            <a:extLst>
              <a:ext uri="{FF2B5EF4-FFF2-40B4-BE49-F238E27FC236}">
                <a16:creationId xmlns:a16="http://schemas.microsoft.com/office/drawing/2014/main" id="{775EDF41-DB30-B372-F799-E2552ECA211D}"/>
              </a:ext>
            </a:extLst>
          </p:cNvPr>
          <p:cNvSpPr>
            <a:spLocks noGrp="1"/>
          </p:cNvSpPr>
          <p:nvPr>
            <p:ph idx="1"/>
          </p:nvPr>
        </p:nvSpPr>
        <p:spPr>
          <a:xfrm>
            <a:off x="838200" y="1513840"/>
            <a:ext cx="10515600" cy="4663123"/>
          </a:xfrm>
        </p:spPr>
        <p:txBody>
          <a:bodyPr>
            <a:normAutofit fontScale="92500" lnSpcReduction="10000"/>
          </a:bodyPr>
          <a:lstStyle/>
          <a:p>
            <a:pPr algn="just"/>
            <a:r>
              <a:rPr lang="uk-UA" b="1" dirty="0"/>
              <a:t>Результати моделювання методом Монте-Карло залежить від вхідних значень і форми їх розподілу: дискретний, перервний (вибираємо парні або непарні – 1,3,5 і </a:t>
            </a:r>
            <a:r>
              <a:rPr lang="uk-UA" b="1" dirty="0" err="1"/>
              <a:t>т.п</a:t>
            </a:r>
            <a:r>
              <a:rPr lang="uk-UA" b="1" dirty="0"/>
              <a:t>.; неперервний – 1,2,3 і </a:t>
            </a:r>
            <a:r>
              <a:rPr lang="uk-UA" b="1" dirty="0" err="1"/>
              <a:t>т.д</a:t>
            </a:r>
            <a:r>
              <a:rPr lang="uk-UA" b="1" dirty="0"/>
              <a:t>.; вибраний жеребкуванням). Але величину чинників треба вибирати з врахуванням специфіки об</a:t>
            </a:r>
            <a:r>
              <a:rPr lang="en-US" b="1" dirty="0"/>
              <a:t>’</a:t>
            </a:r>
            <a:r>
              <a:rPr lang="uk-UA" b="1" dirty="0" err="1"/>
              <a:t>єкту</a:t>
            </a:r>
            <a:r>
              <a:rPr lang="uk-UA" b="1" dirty="0"/>
              <a:t> моделювання: рулетка – 1 і 2; гра в кості – 1,2,3,4,5 і 6; в </a:t>
            </a:r>
            <a:r>
              <a:rPr lang="uk-UA" b="1" dirty="0" err="1"/>
              <a:t>с.г</a:t>
            </a:r>
            <a:r>
              <a:rPr lang="uk-UA" b="1" dirty="0"/>
              <a:t>. виробництві бажано обмежуватися </a:t>
            </a:r>
            <a:r>
              <a:rPr lang="uk-UA" b="1" dirty="0" err="1"/>
              <a:t>ектремумом</a:t>
            </a:r>
            <a:r>
              <a:rPr lang="uk-UA" b="1" dirty="0"/>
              <a:t> функції тобто нормативним значенням  корисності ресурсу тощо.</a:t>
            </a:r>
          </a:p>
          <a:p>
            <a:pPr algn="just"/>
            <a:r>
              <a:rPr lang="uk-UA" b="1" dirty="0"/>
              <a:t>Для проведення експерименту із застосуванням цього методу можуть знадобитися додаткові обчислювальні потужності, оскільки для моделювання складних економічних систем, за умови використання одного ПК, розрахунки можуть тривати один і більше днів.</a:t>
            </a:r>
            <a:endParaRPr lang="de-DE" b="1" dirty="0"/>
          </a:p>
        </p:txBody>
      </p:sp>
    </p:spTree>
    <p:extLst>
      <p:ext uri="{BB962C8B-B14F-4D97-AF65-F5344CB8AC3E}">
        <p14:creationId xmlns:p14="http://schemas.microsoft.com/office/powerpoint/2010/main" val="3245598326"/>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2911</Words>
  <Application>Microsoft Office PowerPoint</Application>
  <PresentationFormat>Широкий екран</PresentationFormat>
  <Paragraphs>149</Paragraphs>
  <Slides>34</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34</vt:i4>
      </vt:variant>
    </vt:vector>
  </HeadingPairs>
  <TitlesOfParts>
    <vt:vector size="38" baseType="lpstr">
      <vt:lpstr>Arial</vt:lpstr>
      <vt:lpstr>Calibri</vt:lpstr>
      <vt:lpstr>Calibri Light</vt:lpstr>
      <vt:lpstr>Тема Office</vt:lpstr>
      <vt:lpstr>Тема 5. АЛГОРИТМІЧНІ (ІМІТАЦІЙНІ) І РЕЙТИГОВІ МОДЕЛІ В  -ПРОЄКТУВАННІ (4 год.)</vt:lpstr>
      <vt:lpstr>5.1. Основні аспекти імітаційного моделювання </vt:lpstr>
      <vt:lpstr>Конструювання імітаційної моделі</vt:lpstr>
      <vt:lpstr>Програмна реалізація імітаційної моделі</vt:lpstr>
      <vt:lpstr>Стратегічне і тактичне планування імітаційного експерименту</vt:lpstr>
      <vt:lpstr>ВИДИ ІМІТАЦІЙНИХ (АЛГОРИТМІЧНИХ) МОДЕЛЕЙ</vt:lpstr>
      <vt:lpstr>5.2. Теоретичні основи методу статистичного моделювання </vt:lpstr>
      <vt:lpstr>ПРОДОВЖЕННЯ СЛАЙДУ 7</vt:lpstr>
      <vt:lpstr>ПРОБЛЕМИ ЗАСТОСУВАННЯ</vt:lpstr>
      <vt:lpstr>5.3. Послідовність створення математичних імітаційних моделей</vt:lpstr>
      <vt:lpstr>Побудова концептуальної моделі</vt:lpstr>
      <vt:lpstr>Побудова алгоритму згідно з концептуальною моделлю системи</vt:lpstr>
      <vt:lpstr>Створення комп’ютерної програми</vt:lpstr>
      <vt:lpstr>Проведення машинних експериментів з моделлю системи</vt:lpstr>
      <vt:lpstr>5.4. Моделювання випадкових величин імітаційного процесу  </vt:lpstr>
      <vt:lpstr>5.5. Приклади імітаційного моделювання </vt:lpstr>
      <vt:lpstr>Продовження слайду 16</vt:lpstr>
      <vt:lpstr>5.6. Концепція рейтингового управління </vt:lpstr>
      <vt:lpstr>Продовження слайду 18</vt:lpstr>
      <vt:lpstr>Недоліки рейтингової оцінки</vt:lpstr>
      <vt:lpstr>ТИПИ МЕТОДИК ОБЧИСЛЕННЯ РЕЙТИНГУ</vt:lpstr>
      <vt:lpstr>5.7. Моделювання системи рейтингового управління та структура процесу обчислення рейтингу</vt:lpstr>
      <vt:lpstr>Рейтинг як засіб класифікації економічних об’єктів</vt:lpstr>
      <vt:lpstr>5.8. Моделі й методи процесу обчислення рейтингу економічної системи </vt:lpstr>
      <vt:lpstr>5.9. Рейтингове оцінювання як інструментарій стратегічного моніторингу галузей національної економіки </vt:lpstr>
      <vt:lpstr>Продовження слайду 24</vt:lpstr>
      <vt:lpstr>Сутність стратегічного моніторингу</vt:lpstr>
      <vt:lpstr>Алгоритм кластерного аналізу впливу чинників</vt:lpstr>
      <vt:lpstr>Продовження слайду 27</vt:lpstr>
      <vt:lpstr>Продовження слайду 27</vt:lpstr>
      <vt:lpstr>Рейтингова оцінка за результатами кластерного аналізу</vt:lpstr>
      <vt:lpstr>Етапи розробки комплексної порівняльної рейтингової оцінки</vt:lpstr>
      <vt:lpstr>ВИСНОВОК</vt:lpstr>
      <vt:lpstr>КЛАСТЕРНИЙ АНАЛІЗ (монографії)</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5. АЛГОРИТМІЧНІ (ІМІТАЦІЙНІ) І РЕЙТИГОВІ МОДЕЛІ В БІЗНЕС-ПРОЄКТУВАННІ (1 год.)</dc:title>
  <dc:creator>User</dc:creator>
  <cp:lastModifiedBy>Василь Савчук</cp:lastModifiedBy>
  <cp:revision>59</cp:revision>
  <dcterms:created xsi:type="dcterms:W3CDTF">2021-03-03T09:58:06Z</dcterms:created>
  <dcterms:modified xsi:type="dcterms:W3CDTF">2024-05-06T14:18:03Z</dcterms:modified>
</cp:coreProperties>
</file>