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Lst>
  <p:sldSz cx="12192000" cy="6858000"/>
  <p:notesSz cx="6858000" cy="9144000"/>
  <p:defaultTextStyle>
    <a:defPPr>
      <a:defRPr lang="uk-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63" d="100"/>
          <a:sy n="63" d="100"/>
        </p:scale>
        <p:origin x="804" y="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и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24000" y="1122363"/>
            <a:ext cx="9144000" cy="2387600"/>
          </a:xfrm>
        </p:spPr>
        <p:txBody>
          <a:bodyPr anchor="b"/>
          <a:lstStyle>
            <a:lvl1pPr algn="ctr">
              <a:defRPr sz="6000"/>
            </a:lvl1pPr>
          </a:lstStyle>
          <a:p>
            <a:r>
              <a:rPr lang="uk-UA"/>
              <a:t>Зразок заголовка</a:t>
            </a:r>
          </a:p>
        </p:txBody>
      </p:sp>
      <p:sp>
        <p:nvSpPr>
          <p:cNvPr id="3" name="Підзаголовок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uk-UA"/>
              <a:t>Клацніть, щоб редагувати стиль зразка підзаголовка</a:t>
            </a:r>
          </a:p>
        </p:txBody>
      </p:sp>
      <p:sp>
        <p:nvSpPr>
          <p:cNvPr id="4" name="Місце для дати 3"/>
          <p:cNvSpPr>
            <a:spLocks noGrp="1"/>
          </p:cNvSpPr>
          <p:nvPr>
            <p:ph type="dt" sz="half" idx="10"/>
          </p:nvPr>
        </p:nvSpPr>
        <p:spPr/>
        <p:txBody>
          <a:bodyPr/>
          <a:lstStyle/>
          <a:p>
            <a:fld id="{305F8645-B2F9-4BD2-92AF-FC35C5A32884}" type="datetimeFigureOut">
              <a:rPr lang="uk-UA" smtClean="0"/>
              <a:t>16.05.2024</a:t>
            </a:fld>
            <a:endParaRPr lang="uk-UA"/>
          </a:p>
        </p:txBody>
      </p:sp>
      <p:sp>
        <p:nvSpPr>
          <p:cNvPr id="5" name="Місце для нижнього колонтитула 4"/>
          <p:cNvSpPr>
            <a:spLocks noGrp="1"/>
          </p:cNvSpPr>
          <p:nvPr>
            <p:ph type="ftr" sz="quarter" idx="11"/>
          </p:nvPr>
        </p:nvSpPr>
        <p:spPr/>
        <p:txBody>
          <a:bodyPr/>
          <a:lstStyle/>
          <a:p>
            <a:endParaRPr lang="uk-UA"/>
          </a:p>
        </p:txBody>
      </p:sp>
      <p:sp>
        <p:nvSpPr>
          <p:cNvPr id="6" name="Місце для номера слайда 5"/>
          <p:cNvSpPr>
            <a:spLocks noGrp="1"/>
          </p:cNvSpPr>
          <p:nvPr>
            <p:ph type="sldNum" sz="quarter" idx="12"/>
          </p:nvPr>
        </p:nvSpPr>
        <p:spPr/>
        <p:txBody>
          <a:bodyPr/>
          <a:lstStyle/>
          <a:p>
            <a:fld id="{EABFEEF4-C922-4E7F-BE42-C68FAD8DBF99}" type="slidenum">
              <a:rPr lang="uk-UA" smtClean="0"/>
              <a:t>‹№›</a:t>
            </a:fld>
            <a:endParaRPr lang="uk-UA"/>
          </a:p>
        </p:txBody>
      </p:sp>
    </p:spTree>
    <p:extLst>
      <p:ext uri="{BB962C8B-B14F-4D97-AF65-F5344CB8AC3E}">
        <p14:creationId xmlns:p14="http://schemas.microsoft.com/office/powerpoint/2010/main" val="20742236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і вертикальни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a:t>Зразок заголовка</a:t>
            </a:r>
          </a:p>
        </p:txBody>
      </p:sp>
      <p:sp>
        <p:nvSpPr>
          <p:cNvPr id="3" name="Місце для вертикального тексту 2"/>
          <p:cNvSpPr>
            <a:spLocks noGrp="1"/>
          </p:cNvSpPr>
          <p:nvPr>
            <p:ph type="body" orient="vert" idx="1"/>
          </p:nvPr>
        </p:nvSpPr>
        <p:spPr/>
        <p:txBody>
          <a:bodyPr vert="eaVert"/>
          <a:lstStyle/>
          <a:p>
            <a:pPr lvl="0"/>
            <a:r>
              <a:rPr lang="uk-UA"/>
              <a:t>Редагувати стиль зразка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p>
        </p:txBody>
      </p:sp>
      <p:sp>
        <p:nvSpPr>
          <p:cNvPr id="4" name="Місце для дати 3"/>
          <p:cNvSpPr>
            <a:spLocks noGrp="1"/>
          </p:cNvSpPr>
          <p:nvPr>
            <p:ph type="dt" sz="half" idx="10"/>
          </p:nvPr>
        </p:nvSpPr>
        <p:spPr/>
        <p:txBody>
          <a:bodyPr/>
          <a:lstStyle/>
          <a:p>
            <a:fld id="{305F8645-B2F9-4BD2-92AF-FC35C5A32884}" type="datetimeFigureOut">
              <a:rPr lang="uk-UA" smtClean="0"/>
              <a:t>16.05.2024</a:t>
            </a:fld>
            <a:endParaRPr lang="uk-UA"/>
          </a:p>
        </p:txBody>
      </p:sp>
      <p:sp>
        <p:nvSpPr>
          <p:cNvPr id="5" name="Місце для нижнього колонтитула 4"/>
          <p:cNvSpPr>
            <a:spLocks noGrp="1"/>
          </p:cNvSpPr>
          <p:nvPr>
            <p:ph type="ftr" sz="quarter" idx="11"/>
          </p:nvPr>
        </p:nvSpPr>
        <p:spPr/>
        <p:txBody>
          <a:bodyPr/>
          <a:lstStyle/>
          <a:p>
            <a:endParaRPr lang="uk-UA"/>
          </a:p>
        </p:txBody>
      </p:sp>
      <p:sp>
        <p:nvSpPr>
          <p:cNvPr id="6" name="Місце для номера слайда 5"/>
          <p:cNvSpPr>
            <a:spLocks noGrp="1"/>
          </p:cNvSpPr>
          <p:nvPr>
            <p:ph type="sldNum" sz="quarter" idx="12"/>
          </p:nvPr>
        </p:nvSpPr>
        <p:spPr/>
        <p:txBody>
          <a:bodyPr/>
          <a:lstStyle/>
          <a:p>
            <a:fld id="{EABFEEF4-C922-4E7F-BE42-C68FAD8DBF99}" type="slidenum">
              <a:rPr lang="uk-UA" smtClean="0"/>
              <a:t>‹№›</a:t>
            </a:fld>
            <a:endParaRPr lang="uk-UA"/>
          </a:p>
        </p:txBody>
      </p:sp>
    </p:spTree>
    <p:extLst>
      <p:ext uri="{BB962C8B-B14F-4D97-AF65-F5344CB8AC3E}">
        <p14:creationId xmlns:p14="http://schemas.microsoft.com/office/powerpoint/2010/main" val="35358793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ий заголовок і текст">
    <p:spTree>
      <p:nvGrpSpPr>
        <p:cNvPr id="1" name=""/>
        <p:cNvGrpSpPr/>
        <p:nvPr/>
      </p:nvGrpSpPr>
      <p:grpSpPr>
        <a:xfrm>
          <a:off x="0" y="0"/>
          <a:ext cx="0" cy="0"/>
          <a:chOff x="0" y="0"/>
          <a:chExt cx="0" cy="0"/>
        </a:xfrm>
      </p:grpSpPr>
      <p:sp>
        <p:nvSpPr>
          <p:cNvPr id="2" name="Вертикальний заголовок 1"/>
          <p:cNvSpPr>
            <a:spLocks noGrp="1"/>
          </p:cNvSpPr>
          <p:nvPr>
            <p:ph type="title" orient="vert"/>
          </p:nvPr>
        </p:nvSpPr>
        <p:spPr>
          <a:xfrm>
            <a:off x="8724900" y="365125"/>
            <a:ext cx="2628900" cy="5811838"/>
          </a:xfrm>
        </p:spPr>
        <p:txBody>
          <a:bodyPr vert="eaVert"/>
          <a:lstStyle/>
          <a:p>
            <a:r>
              <a:rPr lang="uk-UA"/>
              <a:t>Зразок заголовка</a:t>
            </a:r>
          </a:p>
        </p:txBody>
      </p:sp>
      <p:sp>
        <p:nvSpPr>
          <p:cNvPr id="3" name="Місце для вертикального тексту 2"/>
          <p:cNvSpPr>
            <a:spLocks noGrp="1"/>
          </p:cNvSpPr>
          <p:nvPr>
            <p:ph type="body" orient="vert" idx="1"/>
          </p:nvPr>
        </p:nvSpPr>
        <p:spPr>
          <a:xfrm>
            <a:off x="838200" y="365125"/>
            <a:ext cx="7734300" cy="5811838"/>
          </a:xfrm>
        </p:spPr>
        <p:txBody>
          <a:bodyPr vert="eaVert"/>
          <a:lstStyle/>
          <a:p>
            <a:pPr lvl="0"/>
            <a:r>
              <a:rPr lang="uk-UA"/>
              <a:t>Редагувати стиль зразка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p>
        </p:txBody>
      </p:sp>
      <p:sp>
        <p:nvSpPr>
          <p:cNvPr id="4" name="Місце для дати 3"/>
          <p:cNvSpPr>
            <a:spLocks noGrp="1"/>
          </p:cNvSpPr>
          <p:nvPr>
            <p:ph type="dt" sz="half" idx="10"/>
          </p:nvPr>
        </p:nvSpPr>
        <p:spPr/>
        <p:txBody>
          <a:bodyPr/>
          <a:lstStyle/>
          <a:p>
            <a:fld id="{305F8645-B2F9-4BD2-92AF-FC35C5A32884}" type="datetimeFigureOut">
              <a:rPr lang="uk-UA" smtClean="0"/>
              <a:t>16.05.2024</a:t>
            </a:fld>
            <a:endParaRPr lang="uk-UA"/>
          </a:p>
        </p:txBody>
      </p:sp>
      <p:sp>
        <p:nvSpPr>
          <p:cNvPr id="5" name="Місце для нижнього колонтитула 4"/>
          <p:cNvSpPr>
            <a:spLocks noGrp="1"/>
          </p:cNvSpPr>
          <p:nvPr>
            <p:ph type="ftr" sz="quarter" idx="11"/>
          </p:nvPr>
        </p:nvSpPr>
        <p:spPr/>
        <p:txBody>
          <a:bodyPr/>
          <a:lstStyle/>
          <a:p>
            <a:endParaRPr lang="uk-UA"/>
          </a:p>
        </p:txBody>
      </p:sp>
      <p:sp>
        <p:nvSpPr>
          <p:cNvPr id="6" name="Місце для номера слайда 5"/>
          <p:cNvSpPr>
            <a:spLocks noGrp="1"/>
          </p:cNvSpPr>
          <p:nvPr>
            <p:ph type="sldNum" sz="quarter" idx="12"/>
          </p:nvPr>
        </p:nvSpPr>
        <p:spPr/>
        <p:txBody>
          <a:bodyPr/>
          <a:lstStyle/>
          <a:p>
            <a:fld id="{EABFEEF4-C922-4E7F-BE42-C68FAD8DBF99}" type="slidenum">
              <a:rPr lang="uk-UA" smtClean="0"/>
              <a:t>‹№›</a:t>
            </a:fld>
            <a:endParaRPr lang="uk-UA"/>
          </a:p>
        </p:txBody>
      </p:sp>
    </p:spTree>
    <p:extLst>
      <p:ext uri="{BB962C8B-B14F-4D97-AF65-F5344CB8AC3E}">
        <p14:creationId xmlns:p14="http://schemas.microsoft.com/office/powerpoint/2010/main" val="32367362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і об’є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a:t>Зразок заголовка</a:t>
            </a:r>
          </a:p>
        </p:txBody>
      </p:sp>
      <p:sp>
        <p:nvSpPr>
          <p:cNvPr id="3" name="Місце для вмісту 2"/>
          <p:cNvSpPr>
            <a:spLocks noGrp="1"/>
          </p:cNvSpPr>
          <p:nvPr>
            <p:ph idx="1"/>
          </p:nvPr>
        </p:nvSpPr>
        <p:spPr/>
        <p:txBody>
          <a:bodyPr/>
          <a:lstStyle/>
          <a:p>
            <a:pPr lvl="0"/>
            <a:r>
              <a:rPr lang="uk-UA"/>
              <a:t>Редагувати стиль зразка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p>
        </p:txBody>
      </p:sp>
      <p:sp>
        <p:nvSpPr>
          <p:cNvPr id="4" name="Місце для дати 3"/>
          <p:cNvSpPr>
            <a:spLocks noGrp="1"/>
          </p:cNvSpPr>
          <p:nvPr>
            <p:ph type="dt" sz="half" idx="10"/>
          </p:nvPr>
        </p:nvSpPr>
        <p:spPr/>
        <p:txBody>
          <a:bodyPr/>
          <a:lstStyle/>
          <a:p>
            <a:fld id="{305F8645-B2F9-4BD2-92AF-FC35C5A32884}" type="datetimeFigureOut">
              <a:rPr lang="uk-UA" smtClean="0"/>
              <a:t>16.05.2024</a:t>
            </a:fld>
            <a:endParaRPr lang="uk-UA"/>
          </a:p>
        </p:txBody>
      </p:sp>
      <p:sp>
        <p:nvSpPr>
          <p:cNvPr id="5" name="Місце для нижнього колонтитула 4"/>
          <p:cNvSpPr>
            <a:spLocks noGrp="1"/>
          </p:cNvSpPr>
          <p:nvPr>
            <p:ph type="ftr" sz="quarter" idx="11"/>
          </p:nvPr>
        </p:nvSpPr>
        <p:spPr/>
        <p:txBody>
          <a:bodyPr/>
          <a:lstStyle/>
          <a:p>
            <a:endParaRPr lang="uk-UA"/>
          </a:p>
        </p:txBody>
      </p:sp>
      <p:sp>
        <p:nvSpPr>
          <p:cNvPr id="6" name="Місце для номера слайда 5"/>
          <p:cNvSpPr>
            <a:spLocks noGrp="1"/>
          </p:cNvSpPr>
          <p:nvPr>
            <p:ph type="sldNum" sz="quarter" idx="12"/>
          </p:nvPr>
        </p:nvSpPr>
        <p:spPr/>
        <p:txBody>
          <a:bodyPr/>
          <a:lstStyle/>
          <a:p>
            <a:fld id="{EABFEEF4-C922-4E7F-BE42-C68FAD8DBF99}" type="slidenum">
              <a:rPr lang="uk-UA" smtClean="0"/>
              <a:t>‹№›</a:t>
            </a:fld>
            <a:endParaRPr lang="uk-UA"/>
          </a:p>
        </p:txBody>
      </p:sp>
    </p:spTree>
    <p:extLst>
      <p:ext uri="{BB962C8B-B14F-4D97-AF65-F5344CB8AC3E}">
        <p14:creationId xmlns:p14="http://schemas.microsoft.com/office/powerpoint/2010/main" val="11956073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озділу">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1850" y="1709738"/>
            <a:ext cx="10515600" cy="2852737"/>
          </a:xfrm>
        </p:spPr>
        <p:txBody>
          <a:bodyPr anchor="b"/>
          <a:lstStyle>
            <a:lvl1pPr>
              <a:defRPr sz="6000"/>
            </a:lvl1pPr>
          </a:lstStyle>
          <a:p>
            <a:r>
              <a:rPr lang="uk-UA"/>
              <a:t>Зразок заголовка</a:t>
            </a:r>
          </a:p>
        </p:txBody>
      </p:sp>
      <p:sp>
        <p:nvSpPr>
          <p:cNvPr id="3" name="Місце для тексту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uk-UA"/>
              <a:t>Редагувати стиль зразка тексту</a:t>
            </a:r>
          </a:p>
        </p:txBody>
      </p:sp>
      <p:sp>
        <p:nvSpPr>
          <p:cNvPr id="4" name="Місце для дати 3"/>
          <p:cNvSpPr>
            <a:spLocks noGrp="1"/>
          </p:cNvSpPr>
          <p:nvPr>
            <p:ph type="dt" sz="half" idx="10"/>
          </p:nvPr>
        </p:nvSpPr>
        <p:spPr/>
        <p:txBody>
          <a:bodyPr/>
          <a:lstStyle/>
          <a:p>
            <a:fld id="{305F8645-B2F9-4BD2-92AF-FC35C5A32884}" type="datetimeFigureOut">
              <a:rPr lang="uk-UA" smtClean="0"/>
              <a:t>16.05.2024</a:t>
            </a:fld>
            <a:endParaRPr lang="uk-UA"/>
          </a:p>
        </p:txBody>
      </p:sp>
      <p:sp>
        <p:nvSpPr>
          <p:cNvPr id="5" name="Місце для нижнього колонтитула 4"/>
          <p:cNvSpPr>
            <a:spLocks noGrp="1"/>
          </p:cNvSpPr>
          <p:nvPr>
            <p:ph type="ftr" sz="quarter" idx="11"/>
          </p:nvPr>
        </p:nvSpPr>
        <p:spPr/>
        <p:txBody>
          <a:bodyPr/>
          <a:lstStyle/>
          <a:p>
            <a:endParaRPr lang="uk-UA"/>
          </a:p>
        </p:txBody>
      </p:sp>
      <p:sp>
        <p:nvSpPr>
          <p:cNvPr id="6" name="Місце для номера слайда 5"/>
          <p:cNvSpPr>
            <a:spLocks noGrp="1"/>
          </p:cNvSpPr>
          <p:nvPr>
            <p:ph type="sldNum" sz="quarter" idx="12"/>
          </p:nvPr>
        </p:nvSpPr>
        <p:spPr/>
        <p:txBody>
          <a:bodyPr/>
          <a:lstStyle/>
          <a:p>
            <a:fld id="{EABFEEF4-C922-4E7F-BE42-C68FAD8DBF99}" type="slidenum">
              <a:rPr lang="uk-UA" smtClean="0"/>
              <a:t>‹№›</a:t>
            </a:fld>
            <a:endParaRPr lang="uk-UA"/>
          </a:p>
        </p:txBody>
      </p:sp>
    </p:spTree>
    <p:extLst>
      <p:ext uri="{BB962C8B-B14F-4D97-AF65-F5344CB8AC3E}">
        <p14:creationId xmlns:p14="http://schemas.microsoft.com/office/powerpoint/2010/main" val="22745346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єкти">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a:t>Зразок заголовка</a:t>
            </a:r>
          </a:p>
        </p:txBody>
      </p:sp>
      <p:sp>
        <p:nvSpPr>
          <p:cNvPr id="3" name="Місце для вмісту 2"/>
          <p:cNvSpPr>
            <a:spLocks noGrp="1"/>
          </p:cNvSpPr>
          <p:nvPr>
            <p:ph sz="half" idx="1"/>
          </p:nvPr>
        </p:nvSpPr>
        <p:spPr>
          <a:xfrm>
            <a:off x="838200" y="1825625"/>
            <a:ext cx="5181600" cy="4351338"/>
          </a:xfrm>
        </p:spPr>
        <p:txBody>
          <a:bodyPr/>
          <a:lstStyle/>
          <a:p>
            <a:pPr lvl="0"/>
            <a:r>
              <a:rPr lang="uk-UA"/>
              <a:t>Редагувати стиль зразка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p>
        </p:txBody>
      </p:sp>
      <p:sp>
        <p:nvSpPr>
          <p:cNvPr id="4" name="Місце для вмісту 3"/>
          <p:cNvSpPr>
            <a:spLocks noGrp="1"/>
          </p:cNvSpPr>
          <p:nvPr>
            <p:ph sz="half" idx="2"/>
          </p:nvPr>
        </p:nvSpPr>
        <p:spPr>
          <a:xfrm>
            <a:off x="6172200" y="1825625"/>
            <a:ext cx="5181600" cy="4351338"/>
          </a:xfrm>
        </p:spPr>
        <p:txBody>
          <a:bodyPr/>
          <a:lstStyle/>
          <a:p>
            <a:pPr lvl="0"/>
            <a:r>
              <a:rPr lang="uk-UA"/>
              <a:t>Редагувати стиль зразка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p>
        </p:txBody>
      </p:sp>
      <p:sp>
        <p:nvSpPr>
          <p:cNvPr id="5" name="Місце для дати 4"/>
          <p:cNvSpPr>
            <a:spLocks noGrp="1"/>
          </p:cNvSpPr>
          <p:nvPr>
            <p:ph type="dt" sz="half" idx="10"/>
          </p:nvPr>
        </p:nvSpPr>
        <p:spPr/>
        <p:txBody>
          <a:bodyPr/>
          <a:lstStyle/>
          <a:p>
            <a:fld id="{305F8645-B2F9-4BD2-92AF-FC35C5A32884}" type="datetimeFigureOut">
              <a:rPr lang="uk-UA" smtClean="0"/>
              <a:t>16.05.2024</a:t>
            </a:fld>
            <a:endParaRPr lang="uk-UA"/>
          </a:p>
        </p:txBody>
      </p:sp>
      <p:sp>
        <p:nvSpPr>
          <p:cNvPr id="6" name="Місце для нижнього колонтитула 5"/>
          <p:cNvSpPr>
            <a:spLocks noGrp="1"/>
          </p:cNvSpPr>
          <p:nvPr>
            <p:ph type="ftr" sz="quarter" idx="11"/>
          </p:nvPr>
        </p:nvSpPr>
        <p:spPr/>
        <p:txBody>
          <a:bodyPr/>
          <a:lstStyle/>
          <a:p>
            <a:endParaRPr lang="uk-UA"/>
          </a:p>
        </p:txBody>
      </p:sp>
      <p:sp>
        <p:nvSpPr>
          <p:cNvPr id="7" name="Місце для номера слайда 6"/>
          <p:cNvSpPr>
            <a:spLocks noGrp="1"/>
          </p:cNvSpPr>
          <p:nvPr>
            <p:ph type="sldNum" sz="quarter" idx="12"/>
          </p:nvPr>
        </p:nvSpPr>
        <p:spPr/>
        <p:txBody>
          <a:bodyPr/>
          <a:lstStyle/>
          <a:p>
            <a:fld id="{EABFEEF4-C922-4E7F-BE42-C68FAD8DBF99}" type="slidenum">
              <a:rPr lang="uk-UA" smtClean="0"/>
              <a:t>‹№›</a:t>
            </a:fld>
            <a:endParaRPr lang="uk-UA"/>
          </a:p>
        </p:txBody>
      </p:sp>
    </p:spTree>
    <p:extLst>
      <p:ext uri="{BB962C8B-B14F-4D97-AF65-F5344CB8AC3E}">
        <p14:creationId xmlns:p14="http://schemas.microsoft.com/office/powerpoint/2010/main" val="32465126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Порівняння">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365125"/>
            <a:ext cx="10515600" cy="1325563"/>
          </a:xfrm>
        </p:spPr>
        <p:txBody>
          <a:bodyPr/>
          <a:lstStyle/>
          <a:p>
            <a:r>
              <a:rPr lang="uk-UA"/>
              <a:t>Зразок заголовка</a:t>
            </a:r>
          </a:p>
        </p:txBody>
      </p:sp>
      <p:sp>
        <p:nvSpPr>
          <p:cNvPr id="3" name="Місце для тексту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uk-UA"/>
              <a:t>Редагувати стиль зразка тексту</a:t>
            </a:r>
          </a:p>
        </p:txBody>
      </p:sp>
      <p:sp>
        <p:nvSpPr>
          <p:cNvPr id="4" name="Місце для вмісту 3"/>
          <p:cNvSpPr>
            <a:spLocks noGrp="1"/>
          </p:cNvSpPr>
          <p:nvPr>
            <p:ph sz="half" idx="2"/>
          </p:nvPr>
        </p:nvSpPr>
        <p:spPr>
          <a:xfrm>
            <a:off x="839788" y="2505075"/>
            <a:ext cx="5157787" cy="3684588"/>
          </a:xfrm>
        </p:spPr>
        <p:txBody>
          <a:bodyPr/>
          <a:lstStyle/>
          <a:p>
            <a:pPr lvl="0"/>
            <a:r>
              <a:rPr lang="uk-UA"/>
              <a:t>Редагувати стиль зразка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p>
        </p:txBody>
      </p:sp>
      <p:sp>
        <p:nvSpPr>
          <p:cNvPr id="5" name="Місце для тексту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uk-UA"/>
              <a:t>Редагувати стиль зразка тексту</a:t>
            </a:r>
          </a:p>
        </p:txBody>
      </p:sp>
      <p:sp>
        <p:nvSpPr>
          <p:cNvPr id="6" name="Місце для вмісту 5"/>
          <p:cNvSpPr>
            <a:spLocks noGrp="1"/>
          </p:cNvSpPr>
          <p:nvPr>
            <p:ph sz="quarter" idx="4"/>
          </p:nvPr>
        </p:nvSpPr>
        <p:spPr>
          <a:xfrm>
            <a:off x="6172200" y="2505075"/>
            <a:ext cx="5183188" cy="3684588"/>
          </a:xfrm>
        </p:spPr>
        <p:txBody>
          <a:bodyPr/>
          <a:lstStyle/>
          <a:p>
            <a:pPr lvl="0"/>
            <a:r>
              <a:rPr lang="uk-UA"/>
              <a:t>Редагувати стиль зразка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p>
        </p:txBody>
      </p:sp>
      <p:sp>
        <p:nvSpPr>
          <p:cNvPr id="7" name="Місце для дати 6"/>
          <p:cNvSpPr>
            <a:spLocks noGrp="1"/>
          </p:cNvSpPr>
          <p:nvPr>
            <p:ph type="dt" sz="half" idx="10"/>
          </p:nvPr>
        </p:nvSpPr>
        <p:spPr/>
        <p:txBody>
          <a:bodyPr/>
          <a:lstStyle/>
          <a:p>
            <a:fld id="{305F8645-B2F9-4BD2-92AF-FC35C5A32884}" type="datetimeFigureOut">
              <a:rPr lang="uk-UA" smtClean="0"/>
              <a:t>16.05.2024</a:t>
            </a:fld>
            <a:endParaRPr lang="uk-UA"/>
          </a:p>
        </p:txBody>
      </p:sp>
      <p:sp>
        <p:nvSpPr>
          <p:cNvPr id="8" name="Місце для нижнього колонтитула 7"/>
          <p:cNvSpPr>
            <a:spLocks noGrp="1"/>
          </p:cNvSpPr>
          <p:nvPr>
            <p:ph type="ftr" sz="quarter" idx="11"/>
          </p:nvPr>
        </p:nvSpPr>
        <p:spPr/>
        <p:txBody>
          <a:bodyPr/>
          <a:lstStyle/>
          <a:p>
            <a:endParaRPr lang="uk-UA"/>
          </a:p>
        </p:txBody>
      </p:sp>
      <p:sp>
        <p:nvSpPr>
          <p:cNvPr id="9" name="Місце для номера слайда 8"/>
          <p:cNvSpPr>
            <a:spLocks noGrp="1"/>
          </p:cNvSpPr>
          <p:nvPr>
            <p:ph type="sldNum" sz="quarter" idx="12"/>
          </p:nvPr>
        </p:nvSpPr>
        <p:spPr/>
        <p:txBody>
          <a:bodyPr/>
          <a:lstStyle/>
          <a:p>
            <a:fld id="{EABFEEF4-C922-4E7F-BE42-C68FAD8DBF99}" type="slidenum">
              <a:rPr lang="uk-UA" smtClean="0"/>
              <a:t>‹№›</a:t>
            </a:fld>
            <a:endParaRPr lang="uk-UA"/>
          </a:p>
        </p:txBody>
      </p:sp>
    </p:spTree>
    <p:extLst>
      <p:ext uri="{BB962C8B-B14F-4D97-AF65-F5344CB8AC3E}">
        <p14:creationId xmlns:p14="http://schemas.microsoft.com/office/powerpoint/2010/main" val="8624492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Лише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a:t>Зразок заголовка</a:t>
            </a:r>
          </a:p>
        </p:txBody>
      </p:sp>
      <p:sp>
        <p:nvSpPr>
          <p:cNvPr id="3" name="Місце для дати 2"/>
          <p:cNvSpPr>
            <a:spLocks noGrp="1"/>
          </p:cNvSpPr>
          <p:nvPr>
            <p:ph type="dt" sz="half" idx="10"/>
          </p:nvPr>
        </p:nvSpPr>
        <p:spPr/>
        <p:txBody>
          <a:bodyPr/>
          <a:lstStyle/>
          <a:p>
            <a:fld id="{305F8645-B2F9-4BD2-92AF-FC35C5A32884}" type="datetimeFigureOut">
              <a:rPr lang="uk-UA" smtClean="0"/>
              <a:t>16.05.2024</a:t>
            </a:fld>
            <a:endParaRPr lang="uk-UA"/>
          </a:p>
        </p:txBody>
      </p:sp>
      <p:sp>
        <p:nvSpPr>
          <p:cNvPr id="4" name="Місце для нижнього колонтитула 3"/>
          <p:cNvSpPr>
            <a:spLocks noGrp="1"/>
          </p:cNvSpPr>
          <p:nvPr>
            <p:ph type="ftr" sz="quarter" idx="11"/>
          </p:nvPr>
        </p:nvSpPr>
        <p:spPr/>
        <p:txBody>
          <a:bodyPr/>
          <a:lstStyle/>
          <a:p>
            <a:endParaRPr lang="uk-UA"/>
          </a:p>
        </p:txBody>
      </p:sp>
      <p:sp>
        <p:nvSpPr>
          <p:cNvPr id="5" name="Місце для номера слайда 4"/>
          <p:cNvSpPr>
            <a:spLocks noGrp="1"/>
          </p:cNvSpPr>
          <p:nvPr>
            <p:ph type="sldNum" sz="quarter" idx="12"/>
          </p:nvPr>
        </p:nvSpPr>
        <p:spPr/>
        <p:txBody>
          <a:bodyPr/>
          <a:lstStyle/>
          <a:p>
            <a:fld id="{EABFEEF4-C922-4E7F-BE42-C68FAD8DBF99}" type="slidenum">
              <a:rPr lang="uk-UA" smtClean="0"/>
              <a:t>‹№›</a:t>
            </a:fld>
            <a:endParaRPr lang="uk-UA"/>
          </a:p>
        </p:txBody>
      </p:sp>
    </p:spTree>
    <p:extLst>
      <p:ext uri="{BB962C8B-B14F-4D97-AF65-F5344CB8AC3E}">
        <p14:creationId xmlns:p14="http://schemas.microsoft.com/office/powerpoint/2010/main" val="37204450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ий слайд">
    <p:spTree>
      <p:nvGrpSpPr>
        <p:cNvPr id="1" name=""/>
        <p:cNvGrpSpPr/>
        <p:nvPr/>
      </p:nvGrpSpPr>
      <p:grpSpPr>
        <a:xfrm>
          <a:off x="0" y="0"/>
          <a:ext cx="0" cy="0"/>
          <a:chOff x="0" y="0"/>
          <a:chExt cx="0" cy="0"/>
        </a:xfrm>
      </p:grpSpPr>
      <p:sp>
        <p:nvSpPr>
          <p:cNvPr id="2" name="Місце для дати 1"/>
          <p:cNvSpPr>
            <a:spLocks noGrp="1"/>
          </p:cNvSpPr>
          <p:nvPr>
            <p:ph type="dt" sz="half" idx="10"/>
          </p:nvPr>
        </p:nvSpPr>
        <p:spPr/>
        <p:txBody>
          <a:bodyPr/>
          <a:lstStyle/>
          <a:p>
            <a:fld id="{305F8645-B2F9-4BD2-92AF-FC35C5A32884}" type="datetimeFigureOut">
              <a:rPr lang="uk-UA" smtClean="0"/>
              <a:t>16.05.2024</a:t>
            </a:fld>
            <a:endParaRPr lang="uk-UA"/>
          </a:p>
        </p:txBody>
      </p:sp>
      <p:sp>
        <p:nvSpPr>
          <p:cNvPr id="3" name="Місце для нижнього колонтитула 2"/>
          <p:cNvSpPr>
            <a:spLocks noGrp="1"/>
          </p:cNvSpPr>
          <p:nvPr>
            <p:ph type="ftr" sz="quarter" idx="11"/>
          </p:nvPr>
        </p:nvSpPr>
        <p:spPr/>
        <p:txBody>
          <a:bodyPr/>
          <a:lstStyle/>
          <a:p>
            <a:endParaRPr lang="uk-UA"/>
          </a:p>
        </p:txBody>
      </p:sp>
      <p:sp>
        <p:nvSpPr>
          <p:cNvPr id="4" name="Місце для номера слайда 3"/>
          <p:cNvSpPr>
            <a:spLocks noGrp="1"/>
          </p:cNvSpPr>
          <p:nvPr>
            <p:ph type="sldNum" sz="quarter" idx="12"/>
          </p:nvPr>
        </p:nvSpPr>
        <p:spPr/>
        <p:txBody>
          <a:bodyPr/>
          <a:lstStyle/>
          <a:p>
            <a:fld id="{EABFEEF4-C922-4E7F-BE42-C68FAD8DBF99}" type="slidenum">
              <a:rPr lang="uk-UA" smtClean="0"/>
              <a:t>‹№›</a:t>
            </a:fld>
            <a:endParaRPr lang="uk-UA"/>
          </a:p>
        </p:txBody>
      </p:sp>
    </p:spTree>
    <p:extLst>
      <p:ext uri="{BB962C8B-B14F-4D97-AF65-F5344CB8AC3E}">
        <p14:creationId xmlns:p14="http://schemas.microsoft.com/office/powerpoint/2010/main" val="32702922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Вміст із підписом">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uk-UA"/>
              <a:t>Зразок заголовка</a:t>
            </a:r>
          </a:p>
        </p:txBody>
      </p:sp>
      <p:sp>
        <p:nvSpPr>
          <p:cNvPr id="3" name="Місце для вмісту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uk-UA"/>
              <a:t>Редагувати стиль зразка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p>
        </p:txBody>
      </p:sp>
      <p:sp>
        <p:nvSpPr>
          <p:cNvPr id="4" name="Місце для тексту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uk-UA"/>
              <a:t>Редагувати стиль зразка тексту</a:t>
            </a:r>
          </a:p>
        </p:txBody>
      </p:sp>
      <p:sp>
        <p:nvSpPr>
          <p:cNvPr id="5" name="Місце для дати 4"/>
          <p:cNvSpPr>
            <a:spLocks noGrp="1"/>
          </p:cNvSpPr>
          <p:nvPr>
            <p:ph type="dt" sz="half" idx="10"/>
          </p:nvPr>
        </p:nvSpPr>
        <p:spPr/>
        <p:txBody>
          <a:bodyPr/>
          <a:lstStyle/>
          <a:p>
            <a:fld id="{305F8645-B2F9-4BD2-92AF-FC35C5A32884}" type="datetimeFigureOut">
              <a:rPr lang="uk-UA" smtClean="0"/>
              <a:t>16.05.2024</a:t>
            </a:fld>
            <a:endParaRPr lang="uk-UA"/>
          </a:p>
        </p:txBody>
      </p:sp>
      <p:sp>
        <p:nvSpPr>
          <p:cNvPr id="6" name="Місце для нижнього колонтитула 5"/>
          <p:cNvSpPr>
            <a:spLocks noGrp="1"/>
          </p:cNvSpPr>
          <p:nvPr>
            <p:ph type="ftr" sz="quarter" idx="11"/>
          </p:nvPr>
        </p:nvSpPr>
        <p:spPr/>
        <p:txBody>
          <a:bodyPr/>
          <a:lstStyle/>
          <a:p>
            <a:endParaRPr lang="uk-UA"/>
          </a:p>
        </p:txBody>
      </p:sp>
      <p:sp>
        <p:nvSpPr>
          <p:cNvPr id="7" name="Місце для номера слайда 6"/>
          <p:cNvSpPr>
            <a:spLocks noGrp="1"/>
          </p:cNvSpPr>
          <p:nvPr>
            <p:ph type="sldNum" sz="quarter" idx="12"/>
          </p:nvPr>
        </p:nvSpPr>
        <p:spPr/>
        <p:txBody>
          <a:bodyPr/>
          <a:lstStyle/>
          <a:p>
            <a:fld id="{EABFEEF4-C922-4E7F-BE42-C68FAD8DBF99}" type="slidenum">
              <a:rPr lang="uk-UA" smtClean="0"/>
              <a:t>‹№›</a:t>
            </a:fld>
            <a:endParaRPr lang="uk-UA"/>
          </a:p>
        </p:txBody>
      </p:sp>
    </p:spTree>
    <p:extLst>
      <p:ext uri="{BB962C8B-B14F-4D97-AF65-F5344CB8AC3E}">
        <p14:creationId xmlns:p14="http://schemas.microsoft.com/office/powerpoint/2010/main" val="17463176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Зображення з підписом">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uk-UA"/>
              <a:t>Зразок заголовка</a:t>
            </a:r>
          </a:p>
        </p:txBody>
      </p:sp>
      <p:sp>
        <p:nvSpPr>
          <p:cNvPr id="3" name="Місце для зображення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uk-UA"/>
          </a:p>
        </p:txBody>
      </p:sp>
      <p:sp>
        <p:nvSpPr>
          <p:cNvPr id="4" name="Місце для тексту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uk-UA"/>
              <a:t>Редагувати стиль зразка тексту</a:t>
            </a:r>
          </a:p>
        </p:txBody>
      </p:sp>
      <p:sp>
        <p:nvSpPr>
          <p:cNvPr id="5" name="Місце для дати 4"/>
          <p:cNvSpPr>
            <a:spLocks noGrp="1"/>
          </p:cNvSpPr>
          <p:nvPr>
            <p:ph type="dt" sz="half" idx="10"/>
          </p:nvPr>
        </p:nvSpPr>
        <p:spPr/>
        <p:txBody>
          <a:bodyPr/>
          <a:lstStyle/>
          <a:p>
            <a:fld id="{305F8645-B2F9-4BD2-92AF-FC35C5A32884}" type="datetimeFigureOut">
              <a:rPr lang="uk-UA" smtClean="0"/>
              <a:t>16.05.2024</a:t>
            </a:fld>
            <a:endParaRPr lang="uk-UA"/>
          </a:p>
        </p:txBody>
      </p:sp>
      <p:sp>
        <p:nvSpPr>
          <p:cNvPr id="6" name="Місце для нижнього колонтитула 5"/>
          <p:cNvSpPr>
            <a:spLocks noGrp="1"/>
          </p:cNvSpPr>
          <p:nvPr>
            <p:ph type="ftr" sz="quarter" idx="11"/>
          </p:nvPr>
        </p:nvSpPr>
        <p:spPr/>
        <p:txBody>
          <a:bodyPr/>
          <a:lstStyle/>
          <a:p>
            <a:endParaRPr lang="uk-UA"/>
          </a:p>
        </p:txBody>
      </p:sp>
      <p:sp>
        <p:nvSpPr>
          <p:cNvPr id="7" name="Місце для номера слайда 6"/>
          <p:cNvSpPr>
            <a:spLocks noGrp="1"/>
          </p:cNvSpPr>
          <p:nvPr>
            <p:ph type="sldNum" sz="quarter" idx="12"/>
          </p:nvPr>
        </p:nvSpPr>
        <p:spPr/>
        <p:txBody>
          <a:bodyPr/>
          <a:lstStyle/>
          <a:p>
            <a:fld id="{EABFEEF4-C922-4E7F-BE42-C68FAD8DBF99}" type="slidenum">
              <a:rPr lang="uk-UA" smtClean="0"/>
              <a:t>‹№›</a:t>
            </a:fld>
            <a:endParaRPr lang="uk-UA"/>
          </a:p>
        </p:txBody>
      </p:sp>
    </p:spTree>
    <p:extLst>
      <p:ext uri="{BB962C8B-B14F-4D97-AF65-F5344CB8AC3E}">
        <p14:creationId xmlns:p14="http://schemas.microsoft.com/office/powerpoint/2010/main" val="437661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Місце для заголовка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uk-UA"/>
              <a:t>Зразок заголовка</a:t>
            </a:r>
          </a:p>
        </p:txBody>
      </p:sp>
      <p:sp>
        <p:nvSpPr>
          <p:cNvPr id="3" name="Місце для тексту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uk-UA"/>
              <a:t>Редагувати стиль зразка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p>
        </p:txBody>
      </p:sp>
      <p:sp>
        <p:nvSpPr>
          <p:cNvPr id="4" name="Місце для дати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05F8645-B2F9-4BD2-92AF-FC35C5A32884}" type="datetimeFigureOut">
              <a:rPr lang="uk-UA" smtClean="0"/>
              <a:t>16.05.2024</a:t>
            </a:fld>
            <a:endParaRPr lang="uk-UA"/>
          </a:p>
        </p:txBody>
      </p:sp>
      <p:sp>
        <p:nvSpPr>
          <p:cNvPr id="5" name="Місце для нижнього колонтитула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uk-UA"/>
          </a:p>
        </p:txBody>
      </p:sp>
      <p:sp>
        <p:nvSpPr>
          <p:cNvPr id="6" name="Місце для номера слайда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ABFEEF4-C922-4E7F-BE42-C68FAD8DBF99}" type="slidenum">
              <a:rPr lang="uk-UA" smtClean="0"/>
              <a:t>‹№›</a:t>
            </a:fld>
            <a:endParaRPr lang="uk-UA"/>
          </a:p>
        </p:txBody>
      </p:sp>
    </p:spTree>
    <p:extLst>
      <p:ext uri="{BB962C8B-B14F-4D97-AF65-F5344CB8AC3E}">
        <p14:creationId xmlns:p14="http://schemas.microsoft.com/office/powerpoint/2010/main" val="114612081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uk-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theory.intellect-nova.com/articles/article-internal-rate-of-return-irr-rule/"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036320" y="1264602"/>
            <a:ext cx="9144000" cy="2927123"/>
          </a:xfrm>
        </p:spPr>
        <p:txBody>
          <a:bodyPr>
            <a:normAutofit fontScale="90000"/>
          </a:bodyPr>
          <a:lstStyle/>
          <a:p>
            <a:r>
              <a:rPr lang="uk-UA" b="1" dirty="0"/>
              <a:t>Тема 6. МОДЕЛЮВАННЯ ФІНАНСУВАННЯ НАУКОВИХ БІЗНЕС-ПРОЄКТІВ </a:t>
            </a:r>
            <a:r>
              <a:rPr lang="uk-UA" sz="2400" b="1" dirty="0"/>
              <a:t>(4 год.)</a:t>
            </a:r>
            <a:br>
              <a:rPr lang="uk-UA" dirty="0"/>
            </a:br>
            <a:endParaRPr lang="uk-UA" dirty="0"/>
          </a:p>
        </p:txBody>
      </p:sp>
      <p:sp>
        <p:nvSpPr>
          <p:cNvPr id="3" name="Підзаголовок 2"/>
          <p:cNvSpPr>
            <a:spLocks noGrp="1"/>
          </p:cNvSpPr>
          <p:nvPr>
            <p:ph type="subTitle" idx="1"/>
          </p:nvPr>
        </p:nvSpPr>
        <p:spPr>
          <a:xfrm>
            <a:off x="1524000" y="3631475"/>
            <a:ext cx="9144000" cy="2782387"/>
          </a:xfrm>
        </p:spPr>
        <p:txBody>
          <a:bodyPr>
            <a:noAutofit/>
          </a:bodyPr>
          <a:lstStyle/>
          <a:p>
            <a:pPr algn="l"/>
            <a:r>
              <a:rPr lang="uk-UA" sz="2800" b="1" dirty="0"/>
              <a:t>6.1. Сутність фінансування наукових бізнес-</a:t>
            </a:r>
            <a:r>
              <a:rPr lang="uk-UA" sz="2800" b="1" dirty="0" err="1"/>
              <a:t>проєктів</a:t>
            </a:r>
            <a:endParaRPr lang="uk-UA" sz="2800" b="1" dirty="0"/>
          </a:p>
          <a:p>
            <a:pPr algn="l"/>
            <a:r>
              <a:rPr lang="uk-UA" sz="2800" b="1" dirty="0"/>
              <a:t>6,2. Аналітичний моніторинг фінансування бізнес-</a:t>
            </a:r>
            <a:r>
              <a:rPr lang="uk-UA" sz="2800" b="1" dirty="0" err="1"/>
              <a:t>проєктів</a:t>
            </a:r>
            <a:endParaRPr lang="uk-UA" sz="2800" b="1" dirty="0"/>
          </a:p>
          <a:p>
            <a:pPr algn="l"/>
            <a:r>
              <a:rPr lang="uk-UA" sz="2800" b="1" dirty="0"/>
              <a:t>6.3. </a:t>
            </a:r>
            <a:r>
              <a:rPr lang="uk-UA" sz="2800" b="1" dirty="0" err="1"/>
              <a:t>Діджиталізація</a:t>
            </a:r>
            <a:r>
              <a:rPr lang="uk-UA" sz="2800" b="1" dirty="0"/>
              <a:t> фінансового забезпечення бізнес-</a:t>
            </a:r>
            <a:r>
              <a:rPr lang="uk-UA" sz="2800" b="1" dirty="0" err="1"/>
              <a:t>проєктів</a:t>
            </a:r>
            <a:endParaRPr lang="uk-UA" sz="2800" b="1" dirty="0"/>
          </a:p>
          <a:p>
            <a:pPr algn="l"/>
            <a:r>
              <a:rPr lang="uk-UA" sz="2800" b="1" dirty="0"/>
              <a:t> </a:t>
            </a:r>
            <a:endParaRPr lang="uk-UA" sz="2800" dirty="0"/>
          </a:p>
        </p:txBody>
      </p:sp>
    </p:spTree>
    <p:extLst>
      <p:ext uri="{BB962C8B-B14F-4D97-AF65-F5344CB8AC3E}">
        <p14:creationId xmlns:p14="http://schemas.microsoft.com/office/powerpoint/2010/main" val="214272688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ctr"/>
            <a:r>
              <a:rPr lang="uk-UA" sz="3600" b="1" dirty="0"/>
              <a:t>Критерії залучення зовнішніх джерел фінансування</a:t>
            </a:r>
          </a:p>
        </p:txBody>
      </p:sp>
      <p:sp>
        <p:nvSpPr>
          <p:cNvPr id="3" name="Місце для вмісту 2"/>
          <p:cNvSpPr>
            <a:spLocks noGrp="1"/>
          </p:cNvSpPr>
          <p:nvPr>
            <p:ph idx="1"/>
          </p:nvPr>
        </p:nvSpPr>
        <p:spPr>
          <a:xfrm>
            <a:off x="838200" y="1554480"/>
            <a:ext cx="10515600" cy="4622483"/>
          </a:xfrm>
        </p:spPr>
        <p:txBody>
          <a:bodyPr>
            <a:normAutofit lnSpcReduction="10000"/>
          </a:bodyPr>
          <a:lstStyle/>
          <a:p>
            <a:pPr algn="just"/>
            <a:r>
              <a:rPr lang="uk-UA" b="1" dirty="0"/>
              <a:t>Головними критеріями раціоналізації співвідношення внутрішніх і зовнішніх джерел фінансування інвестиційної діяльності є необхідність забезпечення високої фінансової стійкості підприємства та максимізація суми прибутку від інвестиційної діяльності, який знаходиться в розпорядженні засновників підприємства при різних співвідношеннях внутрішніх і зовнішніх джерел фінансування. Залучення того чи іншого джерела фінансування пов’язане з певними витратами: акціонерам треба виплачувати дивіденди, банкам — відсотки за надані кредити і т. ін. Загальна сума коштів, яку необхідно сплатити за використання певного обсягу фінансування, називається ціною капіталу</a:t>
            </a:r>
          </a:p>
        </p:txBody>
      </p:sp>
    </p:spTree>
    <p:extLst>
      <p:ext uri="{BB962C8B-B14F-4D97-AF65-F5344CB8AC3E}">
        <p14:creationId xmlns:p14="http://schemas.microsoft.com/office/powerpoint/2010/main" val="316166933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ctr"/>
            <a:r>
              <a:rPr lang="uk-UA" sz="3600" b="1" dirty="0"/>
              <a:t>Середньозважена вартість капіталу</a:t>
            </a:r>
          </a:p>
        </p:txBody>
      </p:sp>
      <p:sp>
        <p:nvSpPr>
          <p:cNvPr id="3" name="Місце для вмісту 2"/>
          <p:cNvSpPr>
            <a:spLocks noGrp="1"/>
          </p:cNvSpPr>
          <p:nvPr>
            <p:ph idx="1"/>
          </p:nvPr>
        </p:nvSpPr>
        <p:spPr>
          <a:xfrm>
            <a:off x="838200" y="1554480"/>
            <a:ext cx="10515600" cy="4622483"/>
          </a:xfrm>
        </p:spPr>
        <p:txBody>
          <a:bodyPr>
            <a:normAutofit/>
          </a:bodyPr>
          <a:lstStyle/>
          <a:p>
            <a:pPr algn="just"/>
            <a:r>
              <a:rPr lang="uk-UA" sz="3200" b="1" dirty="0"/>
              <a:t>Середньозважена вартість капіталу (</a:t>
            </a:r>
            <a:r>
              <a:rPr lang="uk-UA" sz="3200" b="1" dirty="0" err="1"/>
              <a:t>Weighted</a:t>
            </a:r>
            <a:r>
              <a:rPr lang="uk-UA" sz="3200" b="1" dirty="0"/>
              <a:t> </a:t>
            </a:r>
            <a:r>
              <a:rPr lang="uk-UA" sz="3200" b="1" dirty="0" err="1"/>
              <a:t>average</a:t>
            </a:r>
            <a:r>
              <a:rPr lang="uk-UA" sz="3200" b="1" dirty="0"/>
              <a:t> </a:t>
            </a:r>
            <a:r>
              <a:rPr lang="uk-UA" sz="3200" b="1" dirty="0" err="1"/>
              <a:t>cost</a:t>
            </a:r>
            <a:r>
              <a:rPr lang="uk-UA" sz="3200" b="1" dirty="0"/>
              <a:t> </a:t>
            </a:r>
            <a:r>
              <a:rPr lang="uk-UA" sz="3200" b="1" dirty="0" err="1"/>
              <a:t>of</a:t>
            </a:r>
            <a:r>
              <a:rPr lang="uk-UA" sz="3200" b="1" dirty="0"/>
              <a:t> </a:t>
            </a:r>
            <a:r>
              <a:rPr lang="uk-UA" sz="3200" b="1" dirty="0" err="1"/>
              <a:t>capital</a:t>
            </a:r>
            <a:r>
              <a:rPr lang="uk-UA" sz="3200" b="1" dirty="0"/>
              <a:t> — WACC) може бути визначена як той рівень дохідності, який має приносити бізнес-</a:t>
            </a:r>
            <a:r>
              <a:rPr lang="uk-UA" sz="3200" b="1" dirty="0" err="1"/>
              <a:t>проєкт</a:t>
            </a:r>
            <a:r>
              <a:rPr lang="uk-UA" sz="3200" b="1" dirty="0"/>
              <a:t>, щоб можна було забезпечити отримання всіма категоріями інвесторів доходу, аналогічного тому, який вони могли б отримати від альтернативного вкладення коштів з тим же рівнем ризику.</a:t>
            </a:r>
            <a:br>
              <a:rPr lang="uk-UA" sz="3200" b="1" dirty="0"/>
            </a:br>
            <a:r>
              <a:rPr lang="uk-UA" sz="3200" b="1" dirty="0"/>
              <a:t>Вартість капіталу для фінансування </a:t>
            </a:r>
            <a:r>
              <a:rPr lang="uk-UA" sz="3200" b="1" dirty="0" err="1"/>
              <a:t>проєкту</a:t>
            </a:r>
            <a:r>
              <a:rPr lang="uk-UA" sz="3200" b="1" dirty="0"/>
              <a:t> — це середньозважена вартість капіталу по кожному джерелу фінансування (WACC). </a:t>
            </a:r>
          </a:p>
        </p:txBody>
      </p:sp>
    </p:spTree>
    <p:extLst>
      <p:ext uri="{BB962C8B-B14F-4D97-AF65-F5344CB8AC3E}">
        <p14:creationId xmlns:p14="http://schemas.microsoft.com/office/powerpoint/2010/main" val="154804548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ctr"/>
            <a:r>
              <a:rPr lang="uk-UA" sz="3600" b="1" dirty="0"/>
              <a:t>Продовження слайду 11</a:t>
            </a:r>
          </a:p>
        </p:txBody>
      </p:sp>
      <p:sp>
        <p:nvSpPr>
          <p:cNvPr id="3" name="Місце для вмісту 2"/>
          <p:cNvSpPr>
            <a:spLocks noGrp="1"/>
          </p:cNvSpPr>
          <p:nvPr>
            <p:ph idx="1"/>
          </p:nvPr>
        </p:nvSpPr>
        <p:spPr/>
        <p:txBody>
          <a:bodyPr>
            <a:normAutofit fontScale="92500"/>
          </a:bodyPr>
          <a:lstStyle/>
          <a:p>
            <a:pPr algn="just"/>
            <a:r>
              <a:rPr lang="uk-UA" b="1" dirty="0"/>
              <a:t>Вартість капіталу водночас відображає якість інвестиційних рішень і, через вплив на NPV (</a:t>
            </a:r>
            <a:r>
              <a:rPr lang="uk-UA" i="1" dirty="0"/>
              <a:t>чиста теперішня вартість, </a:t>
            </a:r>
            <a:r>
              <a:rPr lang="en-US" i="1" dirty="0"/>
              <a:t>Net </a:t>
            </a:r>
            <a:r>
              <a:rPr lang="en-US" i="1" dirty="0" err="1"/>
              <a:t>Prezent</a:t>
            </a:r>
            <a:r>
              <a:rPr lang="en-US" i="1" dirty="0"/>
              <a:t> </a:t>
            </a:r>
            <a:r>
              <a:rPr lang="en-US" i="1" dirty="0" err="1"/>
              <a:t>Velue</a:t>
            </a:r>
            <a:r>
              <a:rPr lang="en-US" b="1" dirty="0"/>
              <a:t>)</a:t>
            </a:r>
            <a:r>
              <a:rPr lang="uk-UA" b="1" dirty="0"/>
              <a:t> — доцільність інвестицій у даний </a:t>
            </a:r>
            <a:r>
              <a:rPr lang="uk-UA" b="1" dirty="0" err="1"/>
              <a:t>проєкт</a:t>
            </a:r>
            <a:r>
              <a:rPr lang="uk-UA" b="1" dirty="0"/>
              <a:t>. Таким чином, розрахунок середньозваженої вартості капіталу пов’язаний з розрахунком дисконтної ставки для оцінки </a:t>
            </a:r>
            <a:r>
              <a:rPr lang="uk-UA" b="1" dirty="0" err="1"/>
              <a:t>проєкту</a:t>
            </a:r>
            <a:r>
              <a:rPr lang="uk-UA" b="1" dirty="0"/>
              <a:t> з урахуванням рівня ризику.</a:t>
            </a:r>
            <a:br>
              <a:rPr lang="uk-UA" b="1" dirty="0"/>
            </a:br>
            <a:r>
              <a:rPr lang="uk-UA" b="1" dirty="0"/>
              <a:t>Раціоналізація формування інвестиційних ресурсів </a:t>
            </a:r>
            <a:r>
              <a:rPr lang="uk-UA" b="1" dirty="0" err="1"/>
              <a:t>проєкту</a:t>
            </a:r>
            <a:r>
              <a:rPr lang="uk-UA" b="1" dirty="0"/>
              <a:t> базується на такому принципі: середньозважена вартість капіталу повинна бути меншою, ніж внутрішня норма дохідності </a:t>
            </a:r>
            <a:r>
              <a:rPr lang="uk-UA" b="1" dirty="0" err="1"/>
              <a:t>проєкту</a:t>
            </a:r>
            <a:r>
              <a:rPr lang="uk-UA" b="1" dirty="0"/>
              <a:t> (WACC&lt;</a:t>
            </a:r>
            <a:r>
              <a:rPr lang="uk-UA" b="1" u="sng" dirty="0">
                <a:hlinkClick r:id="rId2"/>
              </a:rPr>
              <a:t>IRR</a:t>
            </a:r>
            <a:r>
              <a:rPr lang="uk-UA" b="1" u="sng" dirty="0"/>
              <a:t>-</a:t>
            </a:r>
            <a:r>
              <a:rPr lang="en-US" sz="1900" u="sng" dirty="0" err="1"/>
              <a:t>Interal</a:t>
            </a:r>
            <a:r>
              <a:rPr lang="en-US" sz="1900" u="sng" dirty="0"/>
              <a:t> Rate of Return</a:t>
            </a:r>
            <a:r>
              <a:rPr lang="uk-UA" b="1" dirty="0"/>
              <a:t>), оскільки розрахунок середньозваженої вартості капіталу пов’язаний з розрахунком дисконтної ставки для оцінки </a:t>
            </a:r>
            <a:r>
              <a:rPr lang="uk-UA" b="1" dirty="0" err="1"/>
              <a:t>проєкту</a:t>
            </a:r>
            <a:r>
              <a:rPr lang="uk-UA" b="1" dirty="0"/>
              <a:t> з урахуванням рівня ризику</a:t>
            </a:r>
            <a:r>
              <a:rPr lang="uk-UA" dirty="0"/>
              <a:t>.</a:t>
            </a:r>
          </a:p>
        </p:txBody>
      </p:sp>
    </p:spTree>
    <p:extLst>
      <p:ext uri="{BB962C8B-B14F-4D97-AF65-F5344CB8AC3E}">
        <p14:creationId xmlns:p14="http://schemas.microsoft.com/office/powerpoint/2010/main" val="255531061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ctr"/>
            <a:r>
              <a:rPr lang="uk-UA" sz="3600" b="1" dirty="0"/>
              <a:t>Чиста теперішня вартість</a:t>
            </a:r>
            <a:r>
              <a:rPr lang="en-US" sz="3600" b="1" dirty="0"/>
              <a:t> (</a:t>
            </a:r>
            <a:r>
              <a:rPr lang="en-US" sz="3600" i="1" dirty="0"/>
              <a:t>NPV</a:t>
            </a:r>
            <a:r>
              <a:rPr lang="en-US" sz="3600" b="1" dirty="0"/>
              <a:t>)</a:t>
            </a:r>
            <a:r>
              <a:rPr lang="uk-UA" sz="3600" b="1" dirty="0"/>
              <a:t> – критерій інвестування </a:t>
            </a:r>
            <a:r>
              <a:rPr lang="uk-UA" sz="3600" b="1" dirty="0" err="1"/>
              <a:t>проєкту</a:t>
            </a:r>
            <a:endParaRPr lang="uk-UA" sz="3600" b="1" dirty="0"/>
          </a:p>
        </p:txBody>
      </p:sp>
      <p:sp>
        <p:nvSpPr>
          <p:cNvPr id="3" name="Місце для вмісту 2"/>
          <p:cNvSpPr>
            <a:spLocks noGrp="1"/>
          </p:cNvSpPr>
          <p:nvPr>
            <p:ph idx="1"/>
          </p:nvPr>
        </p:nvSpPr>
        <p:spPr>
          <a:xfrm>
            <a:off x="838200" y="1690688"/>
            <a:ext cx="10515600" cy="4486275"/>
          </a:xfrm>
        </p:spPr>
        <p:txBody>
          <a:bodyPr>
            <a:normAutofit fontScale="92500"/>
          </a:bodyPr>
          <a:lstStyle/>
          <a:p>
            <a:pPr algn="just"/>
            <a:r>
              <a:rPr lang="uk-UA" sz="3200" b="1" dirty="0"/>
              <a:t>Вартість капіталу відображає якість інвестиційних рішень, тому що безпосередньо впливає на величину чистої теперішньої вартості, яка є одним з основних критеріїв ефективності та доцільності інвестицій у даний </a:t>
            </a:r>
            <a:r>
              <a:rPr lang="uk-UA" sz="3200" b="1" dirty="0" err="1"/>
              <a:t>проєкт</a:t>
            </a:r>
            <a:r>
              <a:rPr lang="uk-UA" sz="3200" b="1" dirty="0"/>
              <a:t>.</a:t>
            </a:r>
            <a:endParaRPr lang="en-US" sz="3200" b="1" dirty="0"/>
          </a:p>
          <a:p>
            <a:pPr marL="0" indent="0" algn="just">
              <a:buNone/>
            </a:pPr>
            <a:r>
              <a:rPr lang="uk-UA" sz="3200" b="1" dirty="0"/>
              <a:t> </a:t>
            </a:r>
          </a:p>
          <a:p>
            <a:pPr algn="just"/>
            <a:r>
              <a:rPr lang="uk-UA" sz="3200" b="1" dirty="0">
                <a:highlight>
                  <a:srgbClr val="FFFF00"/>
                </a:highlight>
              </a:rPr>
              <a:t>Чиста теперішня вартість </a:t>
            </a:r>
            <a:r>
              <a:rPr lang="uk-UA" sz="3200" b="1" dirty="0"/>
              <a:t>– економічна вартість </a:t>
            </a:r>
            <a:r>
              <a:rPr lang="uk-UA" sz="3200" b="1" dirty="0" err="1"/>
              <a:t>проєкту</a:t>
            </a:r>
            <a:r>
              <a:rPr lang="uk-UA" sz="3200" b="1" dirty="0"/>
              <a:t>, розрахована відніманням витрат </a:t>
            </a:r>
            <a:r>
              <a:rPr lang="uk-UA" sz="3200" b="1" dirty="0" err="1"/>
              <a:t>проєкту</a:t>
            </a:r>
            <a:r>
              <a:rPr lang="uk-UA" sz="3200" b="1" dirty="0"/>
              <a:t> від усіх його вигід. При цьому майбутні вигоди і витрати повинні бути дисконтовані за відповідною ставкою дисконту. </a:t>
            </a:r>
            <a:br>
              <a:rPr lang="uk-UA" sz="3200" b="1" dirty="0"/>
            </a:br>
            <a:endParaRPr lang="uk-UA" sz="3200" b="1" dirty="0"/>
          </a:p>
          <a:p>
            <a:endParaRPr lang="uk-UA" dirty="0"/>
          </a:p>
        </p:txBody>
      </p:sp>
    </p:spTree>
    <p:extLst>
      <p:ext uri="{BB962C8B-B14F-4D97-AF65-F5344CB8AC3E}">
        <p14:creationId xmlns:p14="http://schemas.microsoft.com/office/powerpoint/2010/main" val="260488935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ctr"/>
            <a:r>
              <a:rPr lang="uk-UA" sz="3600" b="1" dirty="0"/>
              <a:t>Синхронізація припливу і відтоку інвестицій в БП</a:t>
            </a:r>
          </a:p>
        </p:txBody>
      </p:sp>
      <p:sp>
        <p:nvSpPr>
          <p:cNvPr id="3" name="Місце для вмісту 2"/>
          <p:cNvSpPr>
            <a:spLocks noGrp="1"/>
          </p:cNvSpPr>
          <p:nvPr>
            <p:ph idx="1"/>
          </p:nvPr>
        </p:nvSpPr>
        <p:spPr>
          <a:xfrm>
            <a:off x="838200" y="1515291"/>
            <a:ext cx="10515600" cy="4807132"/>
          </a:xfrm>
        </p:spPr>
        <p:txBody>
          <a:bodyPr>
            <a:normAutofit fontScale="92500" lnSpcReduction="20000"/>
          </a:bodyPr>
          <a:lstStyle/>
          <a:p>
            <a:pPr algn="just"/>
            <a:r>
              <a:rPr lang="uk-UA" b="1" dirty="0"/>
              <a:t>Останнім кроком етапу фінансування проекту є узгодження в часі припливу коштів (оплачений акціонерний капітал, довгострокові та короткострокові позички, надходження від реалізації продукції, кредиторська заборгованість) та їх відтоку (витрати, пов’язані з інвестиціями та експлуатацією підприємства). Якщо ця стадія </a:t>
            </a:r>
            <a:r>
              <a:rPr lang="uk-UA" b="1" dirty="0" err="1"/>
              <a:t>проєктування</a:t>
            </a:r>
            <a:r>
              <a:rPr lang="uk-UA" b="1" dirty="0"/>
              <a:t> не буде добре розробленою, реалізація </a:t>
            </a:r>
            <a:r>
              <a:rPr lang="uk-UA" b="1" dirty="0" err="1"/>
              <a:t>проєкту</a:t>
            </a:r>
            <a:r>
              <a:rPr lang="uk-UA" b="1" dirty="0"/>
              <a:t> може наштовхнутися на несподівану нестачу коштів і проблему ліквідності. При неякісному плануванні може виникнути ситуація, коли керівникам </a:t>
            </a:r>
            <a:r>
              <a:rPr lang="uk-UA" b="1" dirty="0" err="1"/>
              <a:t>проєкту</a:t>
            </a:r>
            <a:r>
              <a:rPr lang="uk-UA" b="1" dirty="0"/>
              <a:t> необхідно буде брати в борг кошти на короткий час. Це, безперечно, супроводжуватиметься більш високими витратами по обслуговуванню боргу, що </a:t>
            </a:r>
            <a:r>
              <a:rPr lang="uk-UA" b="1" dirty="0" err="1"/>
              <a:t>піддасть</a:t>
            </a:r>
            <a:r>
              <a:rPr lang="uk-UA" b="1" dirty="0"/>
              <a:t> </a:t>
            </a:r>
            <a:r>
              <a:rPr lang="uk-UA" b="1" dirty="0" err="1"/>
              <a:t>проєкт</a:t>
            </a:r>
            <a:r>
              <a:rPr lang="uk-UA" b="1" dirty="0"/>
              <a:t> загрозі нерентабельності, а також затримкою виконання робіт з будівництва та здійснення </a:t>
            </a:r>
            <a:r>
              <a:rPr lang="uk-UA" b="1" dirty="0" err="1"/>
              <a:t>проєкту</a:t>
            </a:r>
            <a:r>
              <a:rPr lang="uk-UA" b="1" dirty="0"/>
              <a:t>. При накопиченні фінансових залишків, які виникають внаслідок перевищення припливів над відтоками грошових коштів, </a:t>
            </a:r>
            <a:r>
              <a:rPr lang="uk-UA" b="1" dirty="0" err="1"/>
              <a:t>проєкт</a:t>
            </a:r>
            <a:r>
              <a:rPr lang="uk-UA" b="1" dirty="0"/>
              <a:t> супроводжується проблемою необхідності сплати відсотки за кошти, які не працюють у даний момент.</a:t>
            </a:r>
            <a:br>
              <a:rPr lang="uk-UA" b="1" dirty="0"/>
            </a:br>
            <a:r>
              <a:rPr lang="uk-UA" b="1" dirty="0"/>
              <a:t> </a:t>
            </a:r>
          </a:p>
        </p:txBody>
      </p:sp>
    </p:spTree>
    <p:extLst>
      <p:ext uri="{BB962C8B-B14F-4D97-AF65-F5344CB8AC3E}">
        <p14:creationId xmlns:p14="http://schemas.microsoft.com/office/powerpoint/2010/main" val="27213242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ctr"/>
            <a:r>
              <a:rPr lang="uk-UA" sz="3600" b="1" dirty="0"/>
              <a:t>Алгоритм вибору джерел фінансування</a:t>
            </a:r>
          </a:p>
        </p:txBody>
      </p:sp>
      <p:sp>
        <p:nvSpPr>
          <p:cNvPr id="3" name="Місце для вмісту 2"/>
          <p:cNvSpPr>
            <a:spLocks noGrp="1"/>
          </p:cNvSpPr>
          <p:nvPr>
            <p:ph idx="1"/>
          </p:nvPr>
        </p:nvSpPr>
        <p:spPr/>
        <p:txBody>
          <a:bodyPr>
            <a:normAutofit/>
          </a:bodyPr>
          <a:lstStyle/>
          <a:p>
            <a:pPr lvl="0" fontAlgn="base"/>
            <a:r>
              <a:rPr lang="uk-UA" sz="3200" b="1" dirty="0"/>
              <a:t>Оцінка фінансових потреб бізнес-</a:t>
            </a:r>
            <a:r>
              <a:rPr lang="uk-UA" sz="3200" b="1" dirty="0" err="1"/>
              <a:t>проєкту</a:t>
            </a:r>
            <a:r>
              <a:rPr lang="uk-UA" sz="3200" b="1" dirty="0"/>
              <a:t>.</a:t>
            </a:r>
          </a:p>
          <a:p>
            <a:pPr lvl="0" fontAlgn="base"/>
            <a:r>
              <a:rPr lang="uk-UA" sz="3200" b="1" dirty="0"/>
              <a:t>Оцінка власних ресурсів для їх покриття та потреб в залученні додаткових коштів.</a:t>
            </a:r>
          </a:p>
          <a:p>
            <a:pPr lvl="0" fontAlgn="base"/>
            <a:r>
              <a:rPr lang="uk-UA" sz="3200" b="1" dirty="0"/>
              <a:t>Аналіз можливих джерел фінансування й виплат за ними.</a:t>
            </a:r>
          </a:p>
          <a:p>
            <a:pPr lvl="0" fontAlgn="base"/>
            <a:r>
              <a:rPr lang="uk-UA" sz="3200" b="1" dirty="0"/>
              <a:t>Розрахунок показника середньозваженої вартості капіталу, а також фінансового левериджу й обрання найефективнішого ресурсу залученого капіталу.</a:t>
            </a:r>
          </a:p>
          <a:p>
            <a:pPr marL="0" indent="0">
              <a:buNone/>
            </a:pPr>
            <a:endParaRPr lang="uk-UA" sz="3200" b="1" dirty="0"/>
          </a:p>
        </p:txBody>
      </p:sp>
    </p:spTree>
    <p:extLst>
      <p:ext uri="{BB962C8B-B14F-4D97-AF65-F5344CB8AC3E}">
        <p14:creationId xmlns:p14="http://schemas.microsoft.com/office/powerpoint/2010/main" val="359713426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12873"/>
            <a:ext cx="10515600" cy="1325563"/>
          </a:xfrm>
        </p:spPr>
        <p:txBody>
          <a:bodyPr>
            <a:normAutofit fontScale="90000"/>
          </a:bodyPr>
          <a:lstStyle/>
          <a:p>
            <a:pPr algn="ctr"/>
            <a:r>
              <a:rPr lang="uk-UA" b="1" dirty="0"/>
              <a:t>6.2.Аналітичний моніторинг фінансування бізнес-</a:t>
            </a:r>
            <a:r>
              <a:rPr lang="uk-UA" b="1" dirty="0" err="1"/>
              <a:t>проєктів</a:t>
            </a:r>
            <a:br>
              <a:rPr lang="uk-UA" dirty="0"/>
            </a:br>
            <a:endParaRPr lang="uk-UA" dirty="0"/>
          </a:p>
        </p:txBody>
      </p:sp>
      <p:sp>
        <p:nvSpPr>
          <p:cNvPr id="3" name="Місце для вмісту 2"/>
          <p:cNvSpPr>
            <a:spLocks noGrp="1"/>
          </p:cNvSpPr>
          <p:nvPr>
            <p:ph idx="1"/>
          </p:nvPr>
        </p:nvSpPr>
        <p:spPr>
          <a:xfrm>
            <a:off x="838200" y="1397726"/>
            <a:ext cx="10515600" cy="4779237"/>
          </a:xfrm>
        </p:spPr>
        <p:txBody>
          <a:bodyPr>
            <a:normAutofit fontScale="92500" lnSpcReduction="10000"/>
          </a:bodyPr>
          <a:lstStyle/>
          <a:p>
            <a:pPr algn="just"/>
            <a:r>
              <a:rPr lang="uk-UA" b="1" dirty="0"/>
              <a:t>Основою бізнес-</a:t>
            </a:r>
            <a:r>
              <a:rPr lang="uk-UA" b="1" dirty="0" err="1"/>
              <a:t>проєкту</a:t>
            </a:r>
            <a:r>
              <a:rPr lang="uk-UA" b="1" dirty="0"/>
              <a:t> є виробнича програма (а для наукового – алгоритм виконання). Щодо виробничої програми, то це система планових завдань  з виробництва і збуту продукції у встановлених обсягах, якості, номенклатурі, асортименті й  термінах. За сучасних вимог виробнича програма формується з врахуванням запитів потенційних споживачів, оскільки лише за таких умов вироблений продукт може бути реалізований за вигідною для виробника   ціною. Для підвищення конкурентоспроможності продукції, виробнича програма повинна передбачати раціональне використання обмежених ресурсів, в тому числі фінансових, забезпечуючи при цьому необхідно забезпечити якісні параметри продукції та соціальні гарантії - належний рівень оплати праці, дотримання вимог охорони праці й заходів безпеки і т. п.,   недопущення/мінімізація шкоди навколишньому природному середовищу тощо. </a:t>
            </a:r>
          </a:p>
        </p:txBody>
      </p:sp>
    </p:spTree>
    <p:extLst>
      <p:ext uri="{BB962C8B-B14F-4D97-AF65-F5344CB8AC3E}">
        <p14:creationId xmlns:p14="http://schemas.microsoft.com/office/powerpoint/2010/main" val="152758250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809897"/>
            <a:ext cx="10515600" cy="2500585"/>
          </a:xfrm>
        </p:spPr>
        <p:txBody>
          <a:bodyPr>
            <a:normAutofit/>
          </a:bodyPr>
          <a:lstStyle/>
          <a:p>
            <a:pPr algn="r"/>
            <a:r>
              <a:rPr lang="uk-UA" sz="3600" b="1" dirty="0"/>
              <a:t>Продовження слайду 16</a:t>
            </a:r>
          </a:p>
        </p:txBody>
      </p:sp>
      <p:sp>
        <p:nvSpPr>
          <p:cNvPr id="3" name="Місце для вмісту 2"/>
          <p:cNvSpPr>
            <a:spLocks noGrp="1"/>
          </p:cNvSpPr>
          <p:nvPr>
            <p:ph idx="1"/>
          </p:nvPr>
        </p:nvSpPr>
        <p:spPr>
          <a:xfrm>
            <a:off x="838200" y="875211"/>
            <a:ext cx="10515600" cy="5301752"/>
          </a:xfrm>
        </p:spPr>
        <p:txBody>
          <a:bodyPr>
            <a:noAutofit/>
          </a:bodyPr>
          <a:lstStyle/>
          <a:p>
            <a:pPr algn="just"/>
            <a:r>
              <a:rPr lang="uk-UA" sz="3200" b="1" dirty="0"/>
              <a:t>Фінансове забезпечення виконання виробничої програми потребує необхідних коштів, потреба в       яких передбачається  у відповідному кошторисі витрат (бюджеті), який формується як в розрізі  виробництва окремих видів продукції, так і на виконання виробничої програми в цілому. Отже, </a:t>
            </a:r>
            <a:r>
              <a:rPr lang="uk-UA" sz="3200" b="1" dirty="0">
                <a:highlight>
                  <a:srgbClr val="FFFF00"/>
                </a:highlight>
              </a:rPr>
              <a:t>фінансування виробничої програми це процес, який дає змогу своєчасно забезпечувати її виконання  необхідними ресурсами,  а також належно виконувати весь комплекс технологічних робіт в оптимальні терміни,  з дотриманням передбаченої  їх якості і з мінімальною вартістю.</a:t>
            </a:r>
          </a:p>
          <a:p>
            <a:endParaRPr lang="uk-UA" sz="3200" b="1" dirty="0"/>
          </a:p>
        </p:txBody>
      </p:sp>
    </p:spTree>
    <p:extLst>
      <p:ext uri="{BB962C8B-B14F-4D97-AF65-F5344CB8AC3E}">
        <p14:creationId xmlns:p14="http://schemas.microsoft.com/office/powerpoint/2010/main" val="34650722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ctr"/>
            <a:r>
              <a:rPr lang="uk-UA" sz="3600" b="1" dirty="0"/>
              <a:t>Суттєві чинники впливу на фінансування </a:t>
            </a:r>
            <a:r>
              <a:rPr lang="uk-UA" sz="3600" b="1" dirty="0" err="1"/>
              <a:t>проєктів</a:t>
            </a:r>
            <a:endParaRPr lang="uk-UA" sz="3600" b="1" dirty="0"/>
          </a:p>
        </p:txBody>
      </p:sp>
      <p:sp>
        <p:nvSpPr>
          <p:cNvPr id="3" name="Місце для вмісту 2"/>
          <p:cNvSpPr>
            <a:spLocks noGrp="1"/>
          </p:cNvSpPr>
          <p:nvPr>
            <p:ph idx="1"/>
          </p:nvPr>
        </p:nvSpPr>
        <p:spPr>
          <a:xfrm>
            <a:off x="838200" y="1690687"/>
            <a:ext cx="10515600" cy="4486275"/>
          </a:xfrm>
        </p:spPr>
        <p:txBody>
          <a:bodyPr>
            <a:normAutofit fontScale="92500" lnSpcReduction="20000"/>
          </a:bodyPr>
          <a:lstStyle/>
          <a:p>
            <a:pPr algn="just"/>
            <a:r>
              <a:rPr lang="uk-UA" b="1" dirty="0"/>
              <a:t>Результати дослідження підтвердили, що суттєвими чинниками, які треба враховувати при управлінні  фінансовим забезпеченням виробничої програми є структура сільськогосподарських культур вирощуваних підприємством, виробничий напрям підприємства – рослинництво, рослинництво і тваринництво, виробництво та переробка продукції, спосіб і терміни реалізації тощо. Якщо вирощування сільськогосподарських культур диверсифіковане: вирощуються ярі й озимі культури, культури різних строків посіву і збирання, то потреба в коштах на виконання виробничої програми більш рівномірно розподілена в часі. Якщо підприємство спеціалізується на виробництві продукції рослинництва і тваринництва, то грошові потоки більш синхронізовані, оскільки частина витрат покривається власними коштами, які протягом року надходять більш рівномірно, а їх вартість нижча порівняно із запозиченими. </a:t>
            </a:r>
          </a:p>
        </p:txBody>
      </p:sp>
    </p:spTree>
    <p:extLst>
      <p:ext uri="{BB962C8B-B14F-4D97-AF65-F5344CB8AC3E}">
        <p14:creationId xmlns:p14="http://schemas.microsoft.com/office/powerpoint/2010/main" val="170873675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444137"/>
            <a:ext cx="10515600" cy="2134825"/>
          </a:xfrm>
        </p:spPr>
        <p:txBody>
          <a:bodyPr>
            <a:normAutofit/>
          </a:bodyPr>
          <a:lstStyle/>
          <a:p>
            <a:pPr algn="r"/>
            <a:r>
              <a:rPr lang="uk-UA" sz="3600" b="1" dirty="0"/>
              <a:t>Продовження слайду 18</a:t>
            </a:r>
          </a:p>
        </p:txBody>
      </p:sp>
      <p:sp>
        <p:nvSpPr>
          <p:cNvPr id="3" name="Місце для вмісту 2"/>
          <p:cNvSpPr>
            <a:spLocks noGrp="1"/>
          </p:cNvSpPr>
          <p:nvPr>
            <p:ph idx="1"/>
          </p:nvPr>
        </p:nvSpPr>
        <p:spPr>
          <a:xfrm>
            <a:off x="838200" y="1097280"/>
            <a:ext cx="10515600" cy="4870677"/>
          </a:xfrm>
        </p:spPr>
        <p:txBody>
          <a:bodyPr>
            <a:noAutofit/>
          </a:bodyPr>
          <a:lstStyle/>
          <a:p>
            <a:pPr algn="just"/>
            <a:r>
              <a:rPr lang="uk-UA" sz="3200" b="1" dirty="0"/>
              <a:t>За умови організації переробки одержаної продукції,  крім соціальної вигоди - додаткові робочі місця і згладжування сезонності використання наявного трудового потенціалу, є й економічна вигода - надходження додаткової економічної вартості. Крім того, середні й малі фермери не можуть реалізувати продукцію з використанням сучасної ринкової інфраструктури (до цього часу малі та середні фермерські господарства можуть реалізовувати продукцію тільки на міських ринках, що зменшує їх фінансовий потенціал для виробничої діяльності).</a:t>
            </a:r>
          </a:p>
          <a:p>
            <a:endParaRPr lang="uk-UA" sz="3200" dirty="0"/>
          </a:p>
        </p:txBody>
      </p:sp>
    </p:spTree>
    <p:extLst>
      <p:ext uri="{BB962C8B-B14F-4D97-AF65-F5344CB8AC3E}">
        <p14:creationId xmlns:p14="http://schemas.microsoft.com/office/powerpoint/2010/main" val="35329966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500062"/>
            <a:ext cx="10515600" cy="1325563"/>
          </a:xfrm>
        </p:spPr>
        <p:txBody>
          <a:bodyPr>
            <a:normAutofit fontScale="90000"/>
          </a:bodyPr>
          <a:lstStyle/>
          <a:p>
            <a:pPr lvl="0" algn="ctr"/>
            <a:r>
              <a:rPr lang="uk-UA" dirty="0"/>
              <a:t>6.1. </a:t>
            </a:r>
            <a:r>
              <a:rPr lang="uk-UA" b="1" dirty="0"/>
              <a:t>Сутність фінансового забезпечення наукових бізнес-</a:t>
            </a:r>
            <a:r>
              <a:rPr lang="uk-UA" b="1" dirty="0" err="1"/>
              <a:t>проєктів</a:t>
            </a:r>
            <a:br>
              <a:rPr lang="uk-UA" dirty="0"/>
            </a:br>
            <a:endParaRPr lang="uk-UA" dirty="0"/>
          </a:p>
        </p:txBody>
      </p:sp>
      <p:sp>
        <p:nvSpPr>
          <p:cNvPr id="3" name="Місце для вмісту 2"/>
          <p:cNvSpPr>
            <a:spLocks noGrp="1"/>
          </p:cNvSpPr>
          <p:nvPr>
            <p:ph idx="1"/>
          </p:nvPr>
        </p:nvSpPr>
        <p:spPr>
          <a:xfrm>
            <a:off x="838200" y="1606731"/>
            <a:ext cx="10515600" cy="4570232"/>
          </a:xfrm>
        </p:spPr>
        <p:txBody>
          <a:bodyPr>
            <a:noAutofit/>
          </a:bodyPr>
          <a:lstStyle/>
          <a:p>
            <a:pPr algn="just"/>
            <a:r>
              <a:rPr lang="uk-UA" sz="3200" b="1" dirty="0">
                <a:solidFill>
                  <a:srgbClr val="FF0000"/>
                </a:solidFill>
              </a:rPr>
              <a:t>Фінансування</a:t>
            </a:r>
            <a:r>
              <a:rPr lang="uk-UA" sz="3200" b="1" dirty="0"/>
              <a:t> наукового бізнес-</a:t>
            </a:r>
            <a:r>
              <a:rPr lang="uk-UA" sz="3200" b="1" dirty="0" err="1"/>
              <a:t>проєкту</a:t>
            </a:r>
            <a:r>
              <a:rPr lang="uk-UA" sz="3200" b="1" dirty="0"/>
              <a:t> є одним з центральних моментів його підготовки, які передбачають  умови фінансування, вибір та раціоналізацію джерел фінансування та розробку плану узгодження припливу і відтоку грошових коштів від </a:t>
            </a:r>
            <a:r>
              <a:rPr lang="uk-UA" sz="3200" b="1" dirty="0" err="1"/>
              <a:t>проєкту</a:t>
            </a:r>
            <a:r>
              <a:rPr lang="uk-UA" sz="3200" b="1" dirty="0"/>
              <a:t>.</a:t>
            </a:r>
            <a:br>
              <a:rPr lang="uk-UA" sz="3200" b="1" dirty="0"/>
            </a:br>
            <a:r>
              <a:rPr lang="uk-UA" sz="3200" b="1" dirty="0">
                <a:solidFill>
                  <a:srgbClr val="FF0000"/>
                </a:solidFill>
              </a:rPr>
              <a:t>Фінансування</a:t>
            </a:r>
            <a:r>
              <a:rPr lang="uk-UA" sz="3200" b="1" dirty="0"/>
              <a:t> — забезпечення </a:t>
            </a:r>
            <a:r>
              <a:rPr lang="uk-UA" sz="3200" b="1" dirty="0" err="1"/>
              <a:t>проєкту</a:t>
            </a:r>
            <a:r>
              <a:rPr lang="uk-UA" sz="3200" b="1" dirty="0"/>
              <a:t> ресурсами, до складу яких входять не лише грошові кошти, але й виражені в грошовому еквіваленті інші інвестиції, в тому числі основні та обігові кошти, майнові права і нематеріальні активи тощо</a:t>
            </a:r>
          </a:p>
        </p:txBody>
      </p:sp>
    </p:spTree>
    <p:extLst>
      <p:ext uri="{BB962C8B-B14F-4D97-AF65-F5344CB8AC3E}">
        <p14:creationId xmlns:p14="http://schemas.microsoft.com/office/powerpoint/2010/main" val="95084429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6"/>
            <a:ext cx="10515600" cy="862784"/>
          </a:xfrm>
        </p:spPr>
        <p:txBody>
          <a:bodyPr>
            <a:normAutofit/>
          </a:bodyPr>
          <a:lstStyle/>
          <a:p>
            <a:pPr algn="ctr"/>
            <a:r>
              <a:rPr lang="uk-UA" sz="3600" b="1" dirty="0"/>
              <a:t>Особливості управління фінансуванням БП</a:t>
            </a:r>
          </a:p>
        </p:txBody>
      </p:sp>
      <p:sp>
        <p:nvSpPr>
          <p:cNvPr id="3" name="Місце для вмісту 2"/>
          <p:cNvSpPr>
            <a:spLocks noGrp="1"/>
          </p:cNvSpPr>
          <p:nvPr>
            <p:ph idx="1"/>
          </p:nvPr>
        </p:nvSpPr>
        <p:spPr>
          <a:xfrm>
            <a:off x="838200" y="1436915"/>
            <a:ext cx="10515600" cy="4389120"/>
          </a:xfrm>
        </p:spPr>
        <p:txBody>
          <a:bodyPr>
            <a:normAutofit fontScale="92500" lnSpcReduction="20000"/>
          </a:bodyPr>
          <a:lstStyle/>
          <a:p>
            <a:pPr algn="just"/>
            <a:r>
              <a:rPr lang="uk-UA" b="1" dirty="0"/>
              <a:t>На перший погляд, управляти фінансуванням виконання виробничої програми рослинництва, тваринництва, переробного підприємства не складно, оскільки відпрацьовані технології виробництва і збуту продукції, є апробовані нормативи витрат на придбання товаро-матеріальних цінностей і широкий їх кількісно-ціновий асортимент, на витрати праці та оплату найманих працівників, соціальні внески, норми амортизаційних відрахувань на основні засоби і </a:t>
            </a:r>
            <a:r>
              <a:rPr lang="uk-UA" b="1" dirty="0" err="1"/>
              <a:t>т.п</a:t>
            </a:r>
            <a:r>
              <a:rPr lang="uk-UA" b="1" dirty="0"/>
              <a:t>.  Проте, поряд з передбаченими ситуаціями є ціла низка чинників як метеорологічні умови, кон’юнктура ринку, </a:t>
            </a:r>
            <a:r>
              <a:rPr lang="uk-UA" b="1" dirty="0" err="1"/>
              <a:t>карантинно-епідеомологічні</a:t>
            </a:r>
            <a:r>
              <a:rPr lang="uk-UA" b="1" dirty="0"/>
              <a:t> ситуації, економічні кризові явища, політико-правові чинники та ін., які, найчастіше, </a:t>
            </a:r>
            <a:r>
              <a:rPr lang="uk-UA" b="1" dirty="0" err="1"/>
              <a:t>непередбачувано</a:t>
            </a:r>
            <a:r>
              <a:rPr lang="uk-UA" b="1" dirty="0"/>
              <a:t> впливають  як на обсяг виробництва продукції, так і на потреби у фінансових ресурсах для її виготовлення. Все це ускладнює розробку і прийняття управлінських рішень, що,  з одного боку, потребує якісної інформації, а з іншого - відповідного аналітичного інструментарію. </a:t>
            </a:r>
          </a:p>
          <a:p>
            <a:endParaRPr lang="uk-UA" dirty="0"/>
          </a:p>
        </p:txBody>
      </p:sp>
    </p:spTree>
    <p:extLst>
      <p:ext uri="{BB962C8B-B14F-4D97-AF65-F5344CB8AC3E}">
        <p14:creationId xmlns:p14="http://schemas.microsoft.com/office/powerpoint/2010/main" val="47346023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ctr"/>
            <a:r>
              <a:rPr lang="uk-UA" sz="3600" b="1" dirty="0"/>
              <a:t>КРИТЕРІЇ КОРИСНОСТІ ІНФОРМАЦІЇ</a:t>
            </a:r>
          </a:p>
        </p:txBody>
      </p:sp>
      <p:sp>
        <p:nvSpPr>
          <p:cNvPr id="3" name="Місце для вмісту 2"/>
          <p:cNvSpPr>
            <a:spLocks noGrp="1"/>
          </p:cNvSpPr>
          <p:nvPr>
            <p:ph idx="1"/>
          </p:nvPr>
        </p:nvSpPr>
        <p:spPr>
          <a:xfrm>
            <a:off x="838200" y="1436914"/>
            <a:ext cx="10515600" cy="4740049"/>
          </a:xfrm>
        </p:spPr>
        <p:txBody>
          <a:bodyPr>
            <a:normAutofit/>
          </a:bodyPr>
          <a:lstStyle/>
          <a:p>
            <a:pPr algn="just"/>
            <a:r>
              <a:rPr lang="uk-UA" b="1" dirty="0"/>
              <a:t>Дані, на яких </a:t>
            </a:r>
            <a:r>
              <a:rPr lang="uk-UA" b="1" dirty="0" err="1"/>
              <a:t>грунтуються</a:t>
            </a:r>
            <a:r>
              <a:rPr lang="uk-UA" b="1" dirty="0"/>
              <a:t> управлінські рішення повинні відповідати критеріям   корисності,  зокрема: адресність, актуальність, аналітичність, </a:t>
            </a:r>
            <a:r>
              <a:rPr lang="uk-UA" b="1" dirty="0" err="1"/>
              <a:t>багатоаспектність</a:t>
            </a:r>
            <a:r>
              <a:rPr lang="uk-UA" b="1" dirty="0"/>
              <a:t>, вірогідність, </a:t>
            </a:r>
            <a:r>
              <a:rPr lang="uk-UA" b="1" dirty="0" err="1"/>
              <a:t>верифікаційність</a:t>
            </a:r>
            <a:r>
              <a:rPr lang="uk-UA" b="1" dirty="0"/>
              <a:t>, гнучкість, детальність, достатність, достовірність, доступність, доцільність, надійність, належний формат, нейтральність, однорідність, оперативність, періодичність, об’єктивність, </a:t>
            </a:r>
            <a:r>
              <a:rPr lang="uk-UA" b="1" dirty="0" err="1"/>
              <a:t>порівнюваність</a:t>
            </a:r>
            <a:r>
              <a:rPr lang="uk-UA" b="1" dirty="0"/>
              <a:t>,  раціональність, регламентованість, регулярність надходження, </a:t>
            </a:r>
            <a:r>
              <a:rPr lang="uk-UA" b="1" dirty="0" err="1"/>
              <a:t>релевантність</a:t>
            </a:r>
            <a:r>
              <a:rPr lang="uk-UA" b="1" dirty="0"/>
              <a:t>, своєчасність, </a:t>
            </a:r>
            <a:r>
              <a:rPr lang="uk-UA" b="1" dirty="0" err="1"/>
              <a:t>співставність</a:t>
            </a:r>
            <a:r>
              <a:rPr lang="uk-UA" b="1" dirty="0"/>
              <a:t>, суттєвість (значимість), точність, узгодженість, цілеспрямованість, креативність, економічність, перевищення вигід над витратами, результативність, забезпечення зворотного зв’язку тощо.</a:t>
            </a:r>
          </a:p>
          <a:p>
            <a:endParaRPr lang="uk-UA" dirty="0"/>
          </a:p>
        </p:txBody>
      </p:sp>
    </p:spTree>
    <p:extLst>
      <p:ext uri="{BB962C8B-B14F-4D97-AF65-F5344CB8AC3E}">
        <p14:creationId xmlns:p14="http://schemas.microsoft.com/office/powerpoint/2010/main" val="414048683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ctr"/>
            <a:r>
              <a:rPr lang="uk-UA" sz="3600" b="1" dirty="0"/>
              <a:t>Внутрішні обліково-звітні джерела інформації для оцінки фінансування наукового бізнес-</a:t>
            </a:r>
            <a:r>
              <a:rPr lang="uk-UA" sz="3600" b="1" dirty="0" err="1"/>
              <a:t>проєкту</a:t>
            </a:r>
            <a:endParaRPr lang="uk-UA" sz="3600" b="1" dirty="0"/>
          </a:p>
        </p:txBody>
      </p:sp>
      <p:sp>
        <p:nvSpPr>
          <p:cNvPr id="3" name="Місце для вмісту 2"/>
          <p:cNvSpPr>
            <a:spLocks noGrp="1"/>
          </p:cNvSpPr>
          <p:nvPr>
            <p:ph idx="1"/>
          </p:nvPr>
        </p:nvSpPr>
        <p:spPr/>
        <p:txBody>
          <a:bodyPr/>
          <a:lstStyle/>
          <a:p>
            <a:pPr algn="just"/>
            <a:r>
              <a:rPr lang="uk-UA" b="1" dirty="0"/>
              <a:t>Традиційно вважається, що  основним джерелом інформації для оцінки фінансового забезпечення виконання виробничої програми /дотримання технології є дані первинного і бухгалтерського,  в першу чергу,  управлінського (виробничого) обліку та показники фінансової і  статистичної звітності. Використавши наявні облікові дані і застосувавши апробовані методики, є можливість проаналізувати вплив основних чинників на зміну величини відхилень як елементів, так і структури витрат, понесених на виконання виробничої програми з дотриманням вимог технології та на рівень собівартості виготовленого  продукту. </a:t>
            </a:r>
          </a:p>
          <a:p>
            <a:endParaRPr lang="uk-UA" dirty="0"/>
          </a:p>
        </p:txBody>
      </p:sp>
    </p:spTree>
    <p:extLst>
      <p:ext uri="{BB962C8B-B14F-4D97-AF65-F5344CB8AC3E}">
        <p14:creationId xmlns:p14="http://schemas.microsoft.com/office/powerpoint/2010/main" val="187631527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549275"/>
          </a:xfrm>
        </p:spPr>
        <p:txBody>
          <a:bodyPr>
            <a:normAutofit fontScale="90000"/>
          </a:bodyPr>
          <a:lstStyle/>
          <a:p>
            <a:pPr algn="ctr"/>
            <a:r>
              <a:rPr lang="uk-UA" sz="3600" b="1" dirty="0" err="1"/>
              <a:t>Позаоблікові</a:t>
            </a:r>
            <a:r>
              <a:rPr lang="uk-UA" sz="3600" b="1" dirty="0"/>
              <a:t> джерела інформації</a:t>
            </a:r>
          </a:p>
        </p:txBody>
      </p:sp>
      <p:sp>
        <p:nvSpPr>
          <p:cNvPr id="3" name="Місце для вмісту 2"/>
          <p:cNvSpPr>
            <a:spLocks noGrp="1"/>
          </p:cNvSpPr>
          <p:nvPr>
            <p:ph idx="1"/>
          </p:nvPr>
        </p:nvSpPr>
        <p:spPr>
          <a:xfrm>
            <a:off x="838200" y="1055914"/>
            <a:ext cx="10515600" cy="5225143"/>
          </a:xfrm>
        </p:spPr>
        <p:txBody>
          <a:bodyPr>
            <a:normAutofit fontScale="92500" lnSpcReduction="20000"/>
          </a:bodyPr>
          <a:lstStyle/>
          <a:p>
            <a:pPr marL="0" indent="0" algn="just">
              <a:buNone/>
            </a:pPr>
            <a:r>
              <a:rPr lang="uk-UA" b="1" dirty="0"/>
              <a:t>Проте, для поглибленого аналізу виконання виробничої програми/дотримання вимог технології  необхідно використовувати і необлікові дані, які формуються на підприємстві - матеріали попередніх аналізів, перевірок, внутрішнього контролю і аудиту, ревізій, пояснювальні записки співробітників підприємства, норми і нормативи, плани, ліміти, контракти, а також ті, що формуються поза підприємством - закони, постанови уряду, розпорядження міністерств і відомств, інформацію про природно-кліматичні умови (рельєф земельних ділянок, якість </a:t>
            </a:r>
            <a:r>
              <a:rPr lang="uk-UA" b="1" dirty="0" err="1"/>
              <a:t>грунтів</a:t>
            </a:r>
            <a:r>
              <a:rPr lang="uk-UA" b="1" dirty="0"/>
              <a:t>, рівень їх зволоження  з врахуванням </a:t>
            </a:r>
            <a:r>
              <a:rPr lang="uk-UA" b="1" dirty="0" err="1"/>
              <a:t>підгрунтових</a:t>
            </a:r>
            <a:r>
              <a:rPr lang="uk-UA" b="1" dirty="0"/>
              <a:t> вод, кількість опадів та характер їх випадання, температурний режим вегетації рослин тощо); ринкову кон’юнктуру (ситуація на внутрішньому і зовнішньому ринках конкретного виду продукції - обсяг, пропозиція, місткість ринку, дані про виробництво, імпорт/експорт цього виду продукції, основні гравці, тенденції розвитку ринку і т. п.); можливі джерела надходження фінансових ресурсів та їх вартість (власні кошти, державна підтримка, кредити, інвестиції тощо).</a:t>
            </a:r>
          </a:p>
          <a:p>
            <a:endParaRPr lang="uk-UA" b="1" dirty="0"/>
          </a:p>
        </p:txBody>
      </p:sp>
    </p:spTree>
    <p:extLst>
      <p:ext uri="{BB962C8B-B14F-4D97-AF65-F5344CB8AC3E}">
        <p14:creationId xmlns:p14="http://schemas.microsoft.com/office/powerpoint/2010/main" val="423997206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r"/>
            <a:r>
              <a:rPr lang="uk-UA" sz="3600" b="1" dirty="0"/>
              <a:t>Продовження слайду 23</a:t>
            </a:r>
          </a:p>
        </p:txBody>
      </p:sp>
      <p:sp>
        <p:nvSpPr>
          <p:cNvPr id="3" name="Місце для вмісту 2"/>
          <p:cNvSpPr>
            <a:spLocks noGrp="1"/>
          </p:cNvSpPr>
          <p:nvPr>
            <p:ph idx="1"/>
          </p:nvPr>
        </p:nvSpPr>
        <p:spPr>
          <a:xfrm>
            <a:off x="838200" y="1554480"/>
            <a:ext cx="10515600" cy="4622483"/>
          </a:xfrm>
        </p:spPr>
        <p:txBody>
          <a:bodyPr>
            <a:normAutofit fontScale="92500" lnSpcReduction="20000"/>
          </a:bodyPr>
          <a:lstStyle/>
          <a:p>
            <a:pPr algn="just"/>
            <a:r>
              <a:rPr lang="uk-UA" b="1" dirty="0"/>
              <a:t>Крім вищезгаданої інформації для  аналізу використовують  матеріали земельного кадастру, дані метеорологічних спостережень, періодичної преси, яка публікує звіти великих компаній, дані про випуск окремих видів продукції, перспективи розвитку, обсяги і напрями капітальних вкладень, експортно-імпортні угоди, корпоративну політику і кадрові перестановки. Аналітики також повинні передбачати, що фінансування сільськогосподарських підприємств зокрема в частині їх державної підтримки, надходження інвестицій і т. п. в значній мірі залежить від показників макроекономічного розвитку - динаміки внутрішнього національного продукту і національного доходу, облікової ставки НБУ, кредитних і депозитних ставок банків, курсу іноземних валют, кон’юнктури ринку фондових інструментів, обсягу емісії грошей, ринку страхових послуг, грошових доходів населення та  його вкладів у фінансово-кредитних установах, індексу інфляції, ставок податків і зборів, тощо.</a:t>
            </a:r>
          </a:p>
          <a:p>
            <a:endParaRPr lang="uk-UA" dirty="0"/>
          </a:p>
        </p:txBody>
      </p:sp>
    </p:spTree>
    <p:extLst>
      <p:ext uri="{BB962C8B-B14F-4D97-AF65-F5344CB8AC3E}">
        <p14:creationId xmlns:p14="http://schemas.microsoft.com/office/powerpoint/2010/main" val="87724560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ctr"/>
            <a:r>
              <a:rPr lang="uk-UA" sz="3600" b="1" dirty="0"/>
              <a:t>Аналітична складова моніторингу</a:t>
            </a:r>
          </a:p>
        </p:txBody>
      </p:sp>
      <p:sp>
        <p:nvSpPr>
          <p:cNvPr id="3" name="Місце для вмісту 2"/>
          <p:cNvSpPr>
            <a:spLocks noGrp="1"/>
          </p:cNvSpPr>
          <p:nvPr>
            <p:ph idx="1"/>
          </p:nvPr>
        </p:nvSpPr>
        <p:spPr>
          <a:xfrm>
            <a:off x="838200" y="1554480"/>
            <a:ext cx="10515600" cy="4622483"/>
          </a:xfrm>
        </p:spPr>
        <p:txBody>
          <a:bodyPr>
            <a:normAutofit fontScale="92500" lnSpcReduction="10000"/>
          </a:bodyPr>
          <a:lstStyle/>
          <a:p>
            <a:pPr algn="just"/>
            <a:r>
              <a:rPr lang="uk-UA" b="1" dirty="0"/>
              <a:t>Наявність інформації є передумовою об’єктивної аналітичної оцінки ситуації та прийняття рішень з її вирішення, тобто йдеться про реалізацію аналітичної складової моніторингу, ефективність якої залежить від дотримання її стадій: діагнозу, синтезу і прогнозування. Діагностика забезпечує  виявлення і попередню оцінку відхилень окремих елементів  аналізованого об’єкта (явища, процесу) і визначення характеру та меж цих змін і є передумовою  узагальненого вивчення у взаємозв’язку і взаємозалежності цих елементів та їх відхилень, яке здійснюють на стадії синтезу. За його результатами, сконцентрувавши увагу на першопричинах змін, розробляють багатоваріантні схеми вирішення ситуації та сценарії можливих кількісно-якісних змін аналізованого об’єкта, тобто йдеться про стадію прогнозування на результатах якого і ґрунтуються нові управлінські рішення або здійснюється корегування прийнятих.</a:t>
            </a:r>
          </a:p>
          <a:p>
            <a:endParaRPr lang="uk-UA" dirty="0"/>
          </a:p>
        </p:txBody>
      </p:sp>
    </p:spTree>
    <p:extLst>
      <p:ext uri="{BB962C8B-B14F-4D97-AF65-F5344CB8AC3E}">
        <p14:creationId xmlns:p14="http://schemas.microsoft.com/office/powerpoint/2010/main" val="11385058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6"/>
            <a:ext cx="10515600" cy="647246"/>
          </a:xfrm>
        </p:spPr>
        <p:txBody>
          <a:bodyPr>
            <a:normAutofit/>
          </a:bodyPr>
          <a:lstStyle/>
          <a:p>
            <a:pPr algn="ctr"/>
            <a:r>
              <a:rPr lang="uk-UA" sz="3600" b="1" dirty="0"/>
              <a:t>Аналітична оцінка ситуації/проблеми</a:t>
            </a:r>
          </a:p>
        </p:txBody>
      </p:sp>
      <p:sp>
        <p:nvSpPr>
          <p:cNvPr id="3" name="Місце для вмісту 2"/>
          <p:cNvSpPr>
            <a:spLocks noGrp="1"/>
          </p:cNvSpPr>
          <p:nvPr>
            <p:ph idx="1"/>
          </p:nvPr>
        </p:nvSpPr>
        <p:spPr>
          <a:xfrm>
            <a:off x="838200" y="1381760"/>
            <a:ext cx="10515600" cy="4795203"/>
          </a:xfrm>
        </p:spPr>
        <p:txBody>
          <a:bodyPr/>
          <a:lstStyle/>
          <a:p>
            <a:pPr algn="just"/>
            <a:r>
              <a:rPr lang="uk-UA" b="1" dirty="0"/>
              <a:t>Ефективність аналітичної оцінки залежить  і від того, на якому етапі розпізнали ситуацію, такими етапами є тріада: «слабкий сигнал-симптом-проблема». Традиційний підхід аналітичного осмислення ситуації в кращих випадках починається з виявлення симптомів, а в більшості маємо справу з оцінкою проблеми, яка вже виникла. Це призводить до запізнілої реакції на проблему, чим знижується ефективність управлінського рішення. Тому систему діагностичного розпізнавання доцільно побудувати  таким чином, щоб можна було виявити ситуацію в стані її зародження. Така система розпізнавання базується на основі виявлення слабких сигналів.</a:t>
            </a:r>
          </a:p>
          <a:p>
            <a:endParaRPr lang="uk-UA" dirty="0"/>
          </a:p>
        </p:txBody>
      </p:sp>
    </p:spTree>
    <p:extLst>
      <p:ext uri="{BB962C8B-B14F-4D97-AF65-F5344CB8AC3E}">
        <p14:creationId xmlns:p14="http://schemas.microsoft.com/office/powerpoint/2010/main" val="30315622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6"/>
            <a:ext cx="10515600" cy="647246"/>
          </a:xfrm>
        </p:spPr>
        <p:txBody>
          <a:bodyPr>
            <a:normAutofit/>
          </a:bodyPr>
          <a:lstStyle/>
          <a:p>
            <a:pPr algn="ctr"/>
            <a:r>
              <a:rPr lang="uk-UA" sz="3600" b="1" dirty="0"/>
              <a:t>Стадія діагностики/ розпізнавання</a:t>
            </a:r>
          </a:p>
        </p:txBody>
      </p:sp>
      <p:sp>
        <p:nvSpPr>
          <p:cNvPr id="3" name="Місце для вмісту 2"/>
          <p:cNvSpPr>
            <a:spLocks noGrp="1"/>
          </p:cNvSpPr>
          <p:nvPr>
            <p:ph idx="1"/>
          </p:nvPr>
        </p:nvSpPr>
        <p:spPr>
          <a:xfrm>
            <a:off x="838200" y="1164771"/>
            <a:ext cx="10515600" cy="5012192"/>
          </a:xfrm>
        </p:spPr>
        <p:txBody>
          <a:bodyPr>
            <a:normAutofit fontScale="92500" lnSpcReduction="10000"/>
          </a:bodyPr>
          <a:lstStyle/>
          <a:p>
            <a:pPr algn="just"/>
            <a:r>
              <a:rPr lang="uk-UA" b="1" dirty="0"/>
              <a:t>Наука не запропонувала надійної методики розпізнавання проблеми на етапі слабкого сигналу, а методологія діагностики є такою, що розпізнавання в більшості випадків ґрунтується на застосуванні емпіричних способів з використанням фіксованої інформації, зокрема оцінки відхилення абсолютних і відносних величин, тенденцій зміни аналізованих показників тощо.</a:t>
            </a:r>
          </a:p>
          <a:p>
            <a:pPr algn="just"/>
            <a:r>
              <a:rPr lang="uk-UA" b="1" dirty="0"/>
              <a:t>З’ясуванню етапів розпізнавання ситуацій деякою мірою може слугувати припущення, що слабким сигналом можна вважати стале відхилення фактичного рівня показника від нормативного (запланованого, бажаного, прогнозованого) в межах до 10%, якщо відхилення становить 10-30% - йдеться вже про симптом, а понад 30% - за проблему. Це особливо важливо для сільськогосподарського виробництва, де фактор часу має важливе значення, оскільки виконана робота поза оптимальні терміни значно погіршує кінцеві результати. </a:t>
            </a:r>
          </a:p>
        </p:txBody>
      </p:sp>
    </p:spTree>
    <p:extLst>
      <p:ext uri="{BB962C8B-B14F-4D97-AF65-F5344CB8AC3E}">
        <p14:creationId xmlns:p14="http://schemas.microsoft.com/office/powerpoint/2010/main" val="276327622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447675"/>
          </a:xfrm>
        </p:spPr>
        <p:txBody>
          <a:bodyPr>
            <a:normAutofit fontScale="90000"/>
          </a:bodyPr>
          <a:lstStyle/>
          <a:p>
            <a:pPr algn="r"/>
            <a:r>
              <a:rPr lang="uk-UA" sz="3600" b="1" dirty="0"/>
              <a:t>Продовження слайду 27</a:t>
            </a:r>
          </a:p>
        </p:txBody>
      </p:sp>
      <p:sp>
        <p:nvSpPr>
          <p:cNvPr id="3" name="Місце для вмісту 2"/>
          <p:cNvSpPr>
            <a:spLocks noGrp="1"/>
          </p:cNvSpPr>
          <p:nvPr>
            <p:ph idx="1"/>
          </p:nvPr>
        </p:nvSpPr>
        <p:spPr>
          <a:xfrm>
            <a:off x="838200" y="979715"/>
            <a:ext cx="10515600" cy="5181600"/>
          </a:xfrm>
        </p:spPr>
        <p:txBody>
          <a:bodyPr>
            <a:normAutofit fontScale="92500" lnSpcReduction="20000"/>
          </a:bodyPr>
          <a:lstStyle/>
          <a:p>
            <a:pPr marL="0" indent="0">
              <a:buNone/>
            </a:pPr>
            <a:endParaRPr lang="uk-UA" dirty="0"/>
          </a:p>
          <a:p>
            <a:pPr algn="just"/>
            <a:r>
              <a:rPr lang="uk-UA" b="1" dirty="0"/>
              <a:t> Як наголошувалось вище, поза технологічними чинниками  в аграрних формуваннях  можуть бути непередбачувані зміни, зокрема пов’язані з природно-кліматичними чинниками, ринком, фінансуванням тощо. Зауважимо, що не завжди є можливість передбачити ситуацію навіть за слабкими сигналами. Виходом з цього становища є підбір таких методичних методів і прийомів, які б дозволяли своєчасно виявляти і оцінювати ситуацію, що забезпечило б оперативне реагування на неї. З арсеналу аналітичних способів такими є в основному  експертно-логічні (методи гнучкого управління). Отже результативність системи аналітичного моніторингу незалежно від об’єкта управління  залежить як від якості і своєчасності формування інформації про об’єкт спостереження, так і аналітичного інструментарію використання цієї інформації для розробки, прийняття/корегування управлінських рішень.</a:t>
            </a:r>
          </a:p>
          <a:p>
            <a:endParaRPr lang="uk-UA" dirty="0"/>
          </a:p>
        </p:txBody>
      </p:sp>
    </p:spTree>
    <p:extLst>
      <p:ext uri="{BB962C8B-B14F-4D97-AF65-F5344CB8AC3E}">
        <p14:creationId xmlns:p14="http://schemas.microsoft.com/office/powerpoint/2010/main" val="221276066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6"/>
            <a:ext cx="10515600" cy="571046"/>
          </a:xfrm>
        </p:spPr>
        <p:txBody>
          <a:bodyPr>
            <a:normAutofit fontScale="90000"/>
          </a:bodyPr>
          <a:lstStyle/>
          <a:p>
            <a:pPr algn="ctr"/>
            <a:r>
              <a:rPr lang="uk-UA" sz="3600" b="1" dirty="0"/>
              <a:t>Сутність аналітичного моніторингу</a:t>
            </a:r>
          </a:p>
        </p:txBody>
      </p:sp>
      <p:sp>
        <p:nvSpPr>
          <p:cNvPr id="3" name="Місце для вмісту 2"/>
          <p:cNvSpPr>
            <a:spLocks noGrp="1"/>
          </p:cNvSpPr>
          <p:nvPr>
            <p:ph idx="1"/>
          </p:nvPr>
        </p:nvSpPr>
        <p:spPr>
          <a:xfrm>
            <a:off x="838200" y="1262743"/>
            <a:ext cx="10515600" cy="4914220"/>
          </a:xfrm>
        </p:spPr>
        <p:txBody>
          <a:bodyPr>
            <a:normAutofit fontScale="85000" lnSpcReduction="20000"/>
          </a:bodyPr>
          <a:lstStyle/>
          <a:p>
            <a:pPr algn="just"/>
            <a:r>
              <a:rPr lang="uk-UA" b="1" i="1" dirty="0"/>
              <a:t>Аналітичний моніторинг- </a:t>
            </a:r>
            <a:r>
              <a:rPr lang="uk-UA" b="1" dirty="0"/>
              <a:t>це креативне поєднання  знань і навичок  облікових та ІТ працівників,  аналітиків і управлінців, спрямоване на  оперативне збирання й обробку інформації та її осмислення, що є передумовою  своєчасного виявлення й оцінювання фактичних та деякою мірою можливих змін параметрів об’єкта моніторингу  і  прийняття виважених управлінських рішень з мінімізацію ризиків від їх реалізації та гарантією одержання передбачуваних результатів. Аналітичний моніторинг фінансування виробничої програми через  врахування синхронізації грошових потоків (надходження коштів та  їх використання на дотримання технології виробництва)  і процесів виконання програми, є базою управлінського впливу на її здійснення. За умови своєчасного виконання всього комплексу технологічних робіт, про достатність коштів буде засвідчувати наявність чистого грошового потоку. За  іншого співвідношення, ситуація потребує поглибленої уваги і вирішення якої можливе  за рахунок деякого недотримання технологічних вимог виробництва (що повинно бути винятком, а не правилом) та пошуку додаткових джерел фінансування, без чого не можна  ефективно виконати виробничу програму</a:t>
            </a:r>
          </a:p>
        </p:txBody>
      </p:sp>
    </p:spTree>
    <p:extLst>
      <p:ext uri="{BB962C8B-B14F-4D97-AF65-F5344CB8AC3E}">
        <p14:creationId xmlns:p14="http://schemas.microsoft.com/office/powerpoint/2010/main" val="16142135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uk-UA" b="1" dirty="0"/>
              <a:t>Завдання фінансування наукових бізнес-</a:t>
            </a:r>
            <a:r>
              <a:rPr lang="uk-UA" b="1" dirty="0" err="1"/>
              <a:t>проєктів</a:t>
            </a:r>
            <a:endParaRPr lang="uk-UA" b="1" dirty="0"/>
          </a:p>
        </p:txBody>
      </p:sp>
      <p:sp>
        <p:nvSpPr>
          <p:cNvPr id="3" name="Місце для вмісту 2"/>
          <p:cNvSpPr>
            <a:spLocks noGrp="1"/>
          </p:cNvSpPr>
          <p:nvPr>
            <p:ph idx="1"/>
          </p:nvPr>
        </p:nvSpPr>
        <p:spPr/>
        <p:txBody>
          <a:bodyPr>
            <a:normAutofit/>
          </a:bodyPr>
          <a:lstStyle/>
          <a:p>
            <a:pPr algn="just"/>
            <a:r>
              <a:rPr lang="uk-UA" sz="3200" b="1" dirty="0"/>
              <a:t>Фінансування </a:t>
            </a:r>
            <a:r>
              <a:rPr lang="uk-UA" sz="3200" b="1" dirty="0" err="1"/>
              <a:t>проєктів</a:t>
            </a:r>
            <a:r>
              <a:rPr lang="uk-UA" sz="3200" b="1" dirty="0"/>
              <a:t> спрямоване на вирішення таких завдань:</a:t>
            </a:r>
            <a:br>
              <a:rPr lang="uk-UA" sz="3200" b="1" dirty="0"/>
            </a:br>
            <a:r>
              <a:rPr lang="uk-UA" sz="3200" b="1" dirty="0"/>
              <a:t>- забезпечення потоку інвестицій, необхідного для планомірного виконання наукового бізнес-</a:t>
            </a:r>
            <a:r>
              <a:rPr lang="uk-UA" sz="3200" b="1" dirty="0" err="1"/>
              <a:t>проєкту</a:t>
            </a:r>
            <a:r>
              <a:rPr lang="uk-UA" sz="3200" b="1" dirty="0"/>
              <a:t>;</a:t>
            </a:r>
            <a:br>
              <a:rPr lang="uk-UA" sz="3200" b="1" dirty="0"/>
            </a:br>
            <a:r>
              <a:rPr lang="uk-UA" sz="3200" b="1" dirty="0"/>
              <a:t>-  зниження капітальних витрат і ризику </a:t>
            </a:r>
            <a:r>
              <a:rPr lang="uk-UA" sz="3200" b="1" dirty="0" err="1"/>
              <a:t>проєкту</a:t>
            </a:r>
            <a:r>
              <a:rPr lang="uk-UA" sz="3200" b="1" dirty="0"/>
              <a:t> за рахунок раціональної структури інвестицій і отримання податкових пільг;</a:t>
            </a:r>
            <a:br>
              <a:rPr lang="uk-UA" sz="3200" b="1" dirty="0"/>
            </a:br>
            <a:r>
              <a:rPr lang="uk-UA" sz="3200" b="1" dirty="0"/>
              <a:t>-  забезпечення балансу між обсягом залучених фінансових ресурсів і величиною отриманого прибутку</a:t>
            </a:r>
          </a:p>
        </p:txBody>
      </p:sp>
    </p:spTree>
    <p:extLst>
      <p:ext uri="{BB962C8B-B14F-4D97-AF65-F5344CB8AC3E}">
        <p14:creationId xmlns:p14="http://schemas.microsoft.com/office/powerpoint/2010/main" val="305447499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ctr"/>
            <a:r>
              <a:rPr lang="uk-UA" sz="3600" b="1" dirty="0"/>
              <a:t>6.3. </a:t>
            </a:r>
            <a:r>
              <a:rPr lang="uk-UA" sz="3600" b="1" dirty="0" err="1"/>
              <a:t>Діджиталізація</a:t>
            </a:r>
            <a:r>
              <a:rPr lang="uk-UA" sz="3600" b="1" dirty="0"/>
              <a:t> фінансування бізнес-</a:t>
            </a:r>
            <a:r>
              <a:rPr lang="uk-UA" sz="3600" b="1" dirty="0" err="1"/>
              <a:t>проєктів</a:t>
            </a:r>
            <a:br>
              <a:rPr lang="uk-UA" sz="3600" dirty="0"/>
            </a:br>
            <a:endParaRPr lang="uk-UA" sz="3600" dirty="0"/>
          </a:p>
        </p:txBody>
      </p:sp>
      <p:sp>
        <p:nvSpPr>
          <p:cNvPr id="3" name="Місце для вмісту 2"/>
          <p:cNvSpPr>
            <a:spLocks noGrp="1"/>
          </p:cNvSpPr>
          <p:nvPr>
            <p:ph idx="1"/>
          </p:nvPr>
        </p:nvSpPr>
        <p:spPr>
          <a:xfrm>
            <a:off x="838200" y="1175657"/>
            <a:ext cx="10515600" cy="5001306"/>
          </a:xfrm>
        </p:spPr>
        <p:txBody>
          <a:bodyPr>
            <a:noAutofit/>
          </a:bodyPr>
          <a:lstStyle/>
          <a:p>
            <a:pPr algn="just"/>
            <a:r>
              <a:rPr lang="uk-UA" sz="4000" b="1" dirty="0" err="1"/>
              <a:t>Проєктування</a:t>
            </a:r>
            <a:r>
              <a:rPr lang="uk-UA" sz="4000" b="1" dirty="0"/>
              <a:t> завжди пов'язане з майбутнім, а модель є представленням очікуваної реальності. Розвиток моделювання в фінансах йде шляхом створення моделей, здатних все адекватніше описувати реальність. Бурхливий розвиток інформаційних технологій і обчислювальної техніки надає фахівцям широкі можливості в створенні ефективних фінансових моделей</a:t>
            </a:r>
            <a:r>
              <a:rPr lang="uk-UA" sz="4000" dirty="0"/>
              <a:t>.</a:t>
            </a:r>
          </a:p>
          <a:p>
            <a:endParaRPr lang="uk-UA" sz="4000" dirty="0"/>
          </a:p>
        </p:txBody>
      </p:sp>
    </p:spTree>
    <p:extLst>
      <p:ext uri="{BB962C8B-B14F-4D97-AF65-F5344CB8AC3E}">
        <p14:creationId xmlns:p14="http://schemas.microsoft.com/office/powerpoint/2010/main" val="27278280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600891"/>
            <a:ext cx="10515600" cy="1434011"/>
          </a:xfrm>
        </p:spPr>
        <p:txBody>
          <a:bodyPr>
            <a:normAutofit/>
          </a:bodyPr>
          <a:lstStyle/>
          <a:p>
            <a:pPr algn="ctr"/>
            <a:r>
              <a:rPr lang="uk-UA" sz="3600" b="1" dirty="0"/>
              <a:t>Програмний продукт Project </a:t>
            </a:r>
            <a:r>
              <a:rPr lang="uk-UA" sz="3600" b="1" dirty="0" err="1"/>
              <a:t>Expert</a:t>
            </a:r>
            <a:endParaRPr lang="uk-UA" sz="3600" b="1" dirty="0"/>
          </a:p>
        </p:txBody>
      </p:sp>
      <p:sp>
        <p:nvSpPr>
          <p:cNvPr id="3" name="Місце для вмісту 2"/>
          <p:cNvSpPr>
            <a:spLocks noGrp="1"/>
          </p:cNvSpPr>
          <p:nvPr>
            <p:ph idx="1"/>
          </p:nvPr>
        </p:nvSpPr>
        <p:spPr>
          <a:xfrm>
            <a:off x="838200" y="487681"/>
            <a:ext cx="10515600" cy="5795554"/>
          </a:xfrm>
        </p:spPr>
        <p:txBody>
          <a:bodyPr>
            <a:noAutofit/>
          </a:bodyPr>
          <a:lstStyle/>
          <a:p>
            <a:pPr algn="just"/>
            <a:r>
              <a:rPr lang="uk-UA" b="1" dirty="0"/>
              <a:t>Необхідність врахування впливу безлічі </a:t>
            </a:r>
            <a:r>
              <a:rPr lang="uk-UA" b="1" dirty="0" err="1"/>
              <a:t>динамічно</a:t>
            </a:r>
            <a:r>
              <a:rPr lang="uk-UA" b="1" dirty="0"/>
              <a:t> змінних у часі чинників обмежує застосування статичних методів, які можуть бути рекомендовані тільки для проведення грубих, попередніх розрахунків, з метою орієнтовної оцінки ефективності </a:t>
            </a:r>
            <a:r>
              <a:rPr lang="uk-UA" b="1" dirty="0" err="1"/>
              <a:t>проєкту</a:t>
            </a:r>
            <a:r>
              <a:rPr lang="uk-UA" b="1" dirty="0"/>
              <a:t>. Більш ефективними, що дозволяють розробити </a:t>
            </a:r>
            <a:r>
              <a:rPr lang="uk-UA" b="1" dirty="0" err="1"/>
              <a:t>проєкт</a:t>
            </a:r>
            <a:r>
              <a:rPr lang="uk-UA" b="1" dirty="0"/>
              <a:t>, базований на різних моделях в т. ч., як сказано вище,  на  імітаційних. Імітаційну фінансову модель підприємства, можна побудувати з використанням програмного продукту </a:t>
            </a:r>
            <a:r>
              <a:rPr lang="uk-UA" b="1" dirty="0">
                <a:highlight>
                  <a:srgbClr val="FFFF00"/>
                </a:highlight>
              </a:rPr>
              <a:t>Project </a:t>
            </a:r>
            <a:r>
              <a:rPr lang="uk-UA" b="1" dirty="0" err="1">
                <a:highlight>
                  <a:srgbClr val="FFFF00"/>
                </a:highlight>
              </a:rPr>
              <a:t>Expert</a:t>
            </a:r>
            <a:r>
              <a:rPr lang="uk-UA" b="1" dirty="0"/>
              <a:t>, який забезпечує генерацію стандартних бухгалтерських процедур і звітних фінансових документів, що реалізовуються під час бізнес-операцій. Під бізнес-операціями розуміються конкретні дії, здійснювані підприємством в процесі економічної діяльності, результатом яких є зміни в обсягах і напрямах формування потоків грошових коштів. Ці моделі відображають реальну діяльність підприємства через опис грошових потоків (надходжень і витрат) як подій, що відбуваються в різні періоди часу.</a:t>
            </a:r>
          </a:p>
          <a:p>
            <a:pPr marL="0" indent="0">
              <a:buNone/>
            </a:pPr>
            <a:r>
              <a:rPr lang="uk-UA" b="1" dirty="0"/>
              <a:t> </a:t>
            </a:r>
          </a:p>
        </p:txBody>
      </p:sp>
    </p:spTree>
    <p:extLst>
      <p:ext uri="{BB962C8B-B14F-4D97-AF65-F5344CB8AC3E}">
        <p14:creationId xmlns:p14="http://schemas.microsoft.com/office/powerpoint/2010/main" val="181866177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ctr"/>
            <a:r>
              <a:rPr lang="uk-UA" sz="3600" b="1" dirty="0"/>
              <a:t>Фінансова модель БП, побудована з використанням ПП</a:t>
            </a:r>
            <a:r>
              <a:rPr lang="en-US" sz="3600" b="1" dirty="0"/>
              <a:t> Project Expert</a:t>
            </a:r>
            <a:r>
              <a:rPr lang="uk-UA" sz="3600" b="1" dirty="0"/>
              <a:t> </a:t>
            </a:r>
            <a:r>
              <a:rPr lang="uk-UA" sz="2400" b="1" dirty="0"/>
              <a:t>дає можливість:</a:t>
            </a:r>
          </a:p>
        </p:txBody>
      </p:sp>
      <p:sp>
        <p:nvSpPr>
          <p:cNvPr id="3" name="Місце для вмісту 2"/>
          <p:cNvSpPr>
            <a:spLocks noGrp="1"/>
          </p:cNvSpPr>
          <p:nvPr>
            <p:ph idx="1"/>
          </p:nvPr>
        </p:nvSpPr>
        <p:spPr/>
        <p:txBody>
          <a:bodyPr>
            <a:normAutofit fontScale="77500" lnSpcReduction="20000"/>
          </a:bodyPr>
          <a:lstStyle/>
          <a:p>
            <a:pPr lvl="0" algn="just"/>
            <a:r>
              <a:rPr lang="uk-UA" b="1" dirty="0"/>
              <a:t>розробити детальний фінансовий план (кошторис) і визначити потребу в грошових коштах на перспективу;</a:t>
            </a:r>
          </a:p>
          <a:p>
            <a:pPr lvl="0" algn="just"/>
            <a:r>
              <a:rPr lang="uk-UA" b="1" dirty="0"/>
              <a:t>визначити схему фінансування підприємства, оцінити можливість і ефективність залучення грошових коштів з різних джерел;</a:t>
            </a:r>
          </a:p>
          <a:p>
            <a:pPr lvl="0" algn="just"/>
            <a:r>
              <a:rPr lang="uk-UA" b="1" dirty="0"/>
              <a:t>розробити план розвитку підприємства або реалізації інвестиційного </a:t>
            </a:r>
            <a:r>
              <a:rPr lang="uk-UA" b="1" dirty="0" err="1"/>
              <a:t>проєкту</a:t>
            </a:r>
            <a:r>
              <a:rPr lang="uk-UA" b="1" dirty="0"/>
              <a:t>, визначивши найефективнішу стратегію маркетингу, а також стратегію виробництва, що забезпечує раціональне використання матеріальних, людських і фінансових ресурсів;</a:t>
            </a:r>
          </a:p>
          <a:p>
            <a:pPr lvl="0" algn="just"/>
            <a:r>
              <a:rPr lang="uk-UA" b="1" dirty="0"/>
              <a:t>програти різні сценарії бізнес-</a:t>
            </a:r>
            <a:r>
              <a:rPr lang="uk-UA" b="1" dirty="0" err="1"/>
              <a:t>проєкту</a:t>
            </a:r>
            <a:r>
              <a:rPr lang="uk-UA" b="1" dirty="0"/>
              <a:t>/розвитку підприємства, варіюючи значеннями чинників, які впливають на його фінансові результати;</a:t>
            </a:r>
          </a:p>
          <a:p>
            <a:pPr lvl="0" algn="just"/>
            <a:r>
              <a:rPr lang="uk-UA" b="1" dirty="0"/>
              <a:t>сформувати стандартні фінансові документи, розрахувати найпоширеніші фінансові показники, проаналізувати ефективність поточної і перспективної діяльності підприємства;</a:t>
            </a:r>
          </a:p>
          <a:p>
            <a:pPr lvl="0" algn="just"/>
            <a:r>
              <a:rPr lang="uk-UA" b="1" dirty="0"/>
              <a:t>підготувати бездоганний бізнес-план Б-П, відповідний міжнародним вимогам. </a:t>
            </a:r>
          </a:p>
          <a:p>
            <a:endParaRPr lang="uk-UA" dirty="0"/>
          </a:p>
        </p:txBody>
      </p:sp>
    </p:spTree>
    <p:extLst>
      <p:ext uri="{BB962C8B-B14F-4D97-AF65-F5344CB8AC3E}">
        <p14:creationId xmlns:p14="http://schemas.microsoft.com/office/powerpoint/2010/main" val="75371365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797469"/>
          </a:xfrm>
        </p:spPr>
        <p:txBody>
          <a:bodyPr>
            <a:normAutofit/>
          </a:bodyPr>
          <a:lstStyle/>
          <a:p>
            <a:pPr algn="ctr"/>
            <a:r>
              <a:rPr lang="uk-UA" sz="3600" b="1" dirty="0"/>
              <a:t>Фінансова модель підприємства</a:t>
            </a:r>
          </a:p>
        </p:txBody>
      </p:sp>
      <p:sp>
        <p:nvSpPr>
          <p:cNvPr id="3" name="Місце для вмісту 2"/>
          <p:cNvSpPr>
            <a:spLocks noGrp="1"/>
          </p:cNvSpPr>
          <p:nvPr>
            <p:ph idx="1"/>
          </p:nvPr>
        </p:nvSpPr>
        <p:spPr>
          <a:xfrm>
            <a:off x="838200" y="1162594"/>
            <a:ext cx="10515600" cy="5014369"/>
          </a:xfrm>
        </p:spPr>
        <p:txBody>
          <a:bodyPr>
            <a:normAutofit fontScale="70000" lnSpcReduction="20000"/>
          </a:bodyPr>
          <a:lstStyle/>
          <a:p>
            <a:pPr algn="just"/>
            <a:r>
              <a:rPr lang="uk-UA" b="1" dirty="0"/>
              <a:t> Основою побудови бізнес-</a:t>
            </a:r>
            <a:r>
              <a:rPr lang="uk-UA" b="1" dirty="0" err="1"/>
              <a:t>проєкту</a:t>
            </a:r>
            <a:r>
              <a:rPr lang="uk-UA" b="1" dirty="0"/>
              <a:t> в системі Project </a:t>
            </a:r>
            <a:r>
              <a:rPr lang="uk-UA" b="1" dirty="0" err="1"/>
              <a:t>Expert</a:t>
            </a:r>
            <a:r>
              <a:rPr lang="uk-UA" b="1" dirty="0"/>
              <a:t> є його повна фінансова модель. Фактично, в цій моделі імітуються всі платежі, пов'язані з реалізацією </a:t>
            </a:r>
            <a:r>
              <a:rPr lang="uk-UA" b="1" dirty="0" err="1"/>
              <a:t>проєкту</a:t>
            </a:r>
            <a:r>
              <a:rPr lang="uk-UA" b="1" dirty="0"/>
              <a:t>, надходження від продажу,  бухгалтерські операції.</a:t>
            </a:r>
          </a:p>
          <a:p>
            <a:pPr algn="just"/>
            <a:r>
              <a:rPr lang="uk-UA" b="1" dirty="0">
                <a:solidFill>
                  <a:srgbClr val="FF0000"/>
                </a:solidFill>
              </a:rPr>
              <a:t>Інформація про проект </a:t>
            </a:r>
            <a:r>
              <a:rPr lang="uk-UA" b="1" dirty="0"/>
              <a:t>- назва, автори, тривалість і дата початку </a:t>
            </a:r>
            <a:r>
              <a:rPr lang="uk-UA" b="1" dirty="0" err="1"/>
              <a:t>проєкту</a:t>
            </a:r>
            <a:r>
              <a:rPr lang="uk-UA" b="1" dirty="0"/>
              <a:t>, інша загальна інформація про особливості </a:t>
            </a:r>
            <a:r>
              <a:rPr lang="uk-UA" b="1" dirty="0" err="1"/>
              <a:t>проєкту</a:t>
            </a:r>
            <a:r>
              <a:rPr lang="uk-UA" b="1" dirty="0"/>
              <a:t> і його реалізацію.</a:t>
            </a:r>
          </a:p>
          <a:p>
            <a:pPr algn="just"/>
            <a:r>
              <a:rPr lang="uk-UA" b="1" dirty="0">
                <a:solidFill>
                  <a:srgbClr val="FF0000"/>
                </a:solidFill>
              </a:rPr>
              <a:t>Інформація про підприємство/компанію </a:t>
            </a:r>
            <a:r>
              <a:rPr lang="uk-UA" b="1" dirty="0"/>
              <a:t>- баланс підприємства на момент початку </a:t>
            </a:r>
            <a:r>
              <a:rPr lang="uk-UA" b="1" dirty="0" err="1"/>
              <a:t>проєкту</a:t>
            </a:r>
            <a:r>
              <a:rPr lang="uk-UA" b="1" dirty="0"/>
              <a:t>, детальний опис її активів, зобов'язань, запасів.</a:t>
            </a:r>
          </a:p>
          <a:p>
            <a:pPr algn="just"/>
            <a:r>
              <a:rPr lang="uk-UA" b="1" dirty="0"/>
              <a:t> </a:t>
            </a:r>
            <a:r>
              <a:rPr lang="uk-UA" b="1" dirty="0">
                <a:solidFill>
                  <a:srgbClr val="FF0000"/>
                </a:solidFill>
              </a:rPr>
              <a:t>Інформація про фінансове оточення </a:t>
            </a:r>
            <a:r>
              <a:rPr lang="uk-UA" b="1" dirty="0"/>
              <a:t>- опис податків, інфляції, курсів валют і інші характеристики того оточення, в якому реалізовується проект. За рахунок гнучкої структури представлення інформації цей модуль дозволяє описати практично деякі особливості законодавства і умов України і більшості інших країн світу. Це дозволяє легко використати програму для аналізу міжнародних </a:t>
            </a:r>
            <a:r>
              <a:rPr lang="uk-UA" b="1" dirty="0" err="1"/>
              <a:t>проєктів</a:t>
            </a:r>
            <a:r>
              <a:rPr lang="uk-UA" b="1" dirty="0"/>
              <a:t>.</a:t>
            </a:r>
          </a:p>
          <a:p>
            <a:pPr algn="just"/>
            <a:r>
              <a:rPr lang="uk-UA" b="1" dirty="0">
                <a:solidFill>
                  <a:srgbClr val="FF0000"/>
                </a:solidFill>
              </a:rPr>
              <a:t>Інвестиційний план </a:t>
            </a:r>
            <a:r>
              <a:rPr lang="uk-UA" b="1" dirty="0"/>
              <a:t>- опис ініціативні інвестиції і підготовчі роботи, пов'язані з реалізацією </a:t>
            </a:r>
            <a:r>
              <a:rPr lang="uk-UA" b="1" dirty="0" err="1"/>
              <a:t>проєкту</a:t>
            </a:r>
            <a:r>
              <a:rPr lang="uk-UA" b="1" dirty="0"/>
              <a:t>.</a:t>
            </a:r>
          </a:p>
          <a:p>
            <a:pPr algn="just"/>
            <a:r>
              <a:rPr lang="uk-UA" b="1" dirty="0">
                <a:solidFill>
                  <a:srgbClr val="FF0000"/>
                </a:solidFill>
              </a:rPr>
              <a:t>Операційний план </a:t>
            </a:r>
            <a:r>
              <a:rPr lang="uk-UA" b="1" dirty="0"/>
              <a:t>- опис плану продажу, виробництва, витрат на персонал і інших операційних витрат підприємства/компанії.</a:t>
            </a:r>
          </a:p>
          <a:p>
            <a:pPr algn="just"/>
            <a:r>
              <a:rPr lang="uk-UA" b="1" dirty="0">
                <a:solidFill>
                  <a:srgbClr val="FF0000"/>
                </a:solidFill>
              </a:rPr>
              <a:t>Опис джерел фінансування </a:t>
            </a:r>
            <a:r>
              <a:rPr lang="uk-UA" b="1" dirty="0"/>
              <a:t>– акціонери товариства/ компанії, кредити, придбання обладнання в лізинг, управління вільними коштами і дивідендна політика.</a:t>
            </a:r>
          </a:p>
          <a:p>
            <a:pPr algn="just"/>
            <a:endParaRPr lang="uk-UA" dirty="0"/>
          </a:p>
        </p:txBody>
      </p:sp>
    </p:spTree>
    <p:extLst>
      <p:ext uri="{BB962C8B-B14F-4D97-AF65-F5344CB8AC3E}">
        <p14:creationId xmlns:p14="http://schemas.microsoft.com/office/powerpoint/2010/main" val="98902570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ctr"/>
            <a:r>
              <a:rPr lang="uk-UA" sz="3600" b="1" dirty="0"/>
              <a:t>Висновок щодо застосування ПП Project </a:t>
            </a:r>
            <a:r>
              <a:rPr lang="uk-UA" sz="3600" b="1" dirty="0" err="1"/>
              <a:t>Expert</a:t>
            </a:r>
            <a:r>
              <a:rPr lang="uk-UA" sz="3600" dirty="0"/>
              <a:t> </a:t>
            </a:r>
          </a:p>
        </p:txBody>
      </p:sp>
      <p:sp>
        <p:nvSpPr>
          <p:cNvPr id="3" name="Місце для вмісту 2"/>
          <p:cNvSpPr>
            <a:spLocks noGrp="1"/>
          </p:cNvSpPr>
          <p:nvPr>
            <p:ph idx="1"/>
          </p:nvPr>
        </p:nvSpPr>
        <p:spPr>
          <a:xfrm>
            <a:off x="838200" y="1528354"/>
            <a:ext cx="10515600" cy="4648609"/>
          </a:xfrm>
        </p:spPr>
        <p:txBody>
          <a:bodyPr>
            <a:noAutofit/>
          </a:bodyPr>
          <a:lstStyle/>
          <a:p>
            <a:pPr algn="just"/>
            <a:r>
              <a:rPr lang="uk-UA" sz="3600" b="1" dirty="0"/>
              <a:t>Простий для розуміння інтерфейс "веде" користувача через всі етапи створення моделі підприємства/компанії і опрацювання бізнес-</a:t>
            </a:r>
            <a:r>
              <a:rPr lang="uk-UA" sz="3600" b="1" dirty="0" err="1"/>
              <a:t>проєкту</a:t>
            </a:r>
            <a:r>
              <a:rPr lang="uk-UA" sz="3600" b="1" dirty="0"/>
              <a:t>. Програма автоматично підтримує основні правила бухгалтерського обліку і фінансового аналізу і проводить глибокий аналіз коректності даних, що вводяться під час розрахунку. Це дозволяє уникнути багатьох помилок на етапі </a:t>
            </a:r>
            <a:r>
              <a:rPr lang="uk-UA" sz="3600" b="1" dirty="0" err="1"/>
              <a:t>проєктування</a:t>
            </a:r>
            <a:r>
              <a:rPr lang="uk-UA" sz="3600" b="1" dirty="0"/>
              <a:t>.</a:t>
            </a:r>
          </a:p>
          <a:p>
            <a:endParaRPr lang="uk-UA" sz="3600" b="1" dirty="0"/>
          </a:p>
        </p:txBody>
      </p:sp>
    </p:spTree>
    <p:extLst>
      <p:ext uri="{BB962C8B-B14F-4D97-AF65-F5344CB8AC3E}">
        <p14:creationId xmlns:p14="http://schemas.microsoft.com/office/powerpoint/2010/main" val="1995784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uk-UA" b="1" dirty="0"/>
              <a:t>Основні принципи фінансування Н Б</a:t>
            </a:r>
            <a:r>
              <a:rPr lang="en-US" b="1" dirty="0"/>
              <a:t>-</a:t>
            </a:r>
            <a:r>
              <a:rPr lang="uk-UA" b="1" dirty="0"/>
              <a:t>П</a:t>
            </a:r>
          </a:p>
        </p:txBody>
      </p:sp>
      <p:sp>
        <p:nvSpPr>
          <p:cNvPr id="3" name="Місце для вмісту 2"/>
          <p:cNvSpPr>
            <a:spLocks noGrp="1"/>
          </p:cNvSpPr>
          <p:nvPr>
            <p:ph idx="1"/>
          </p:nvPr>
        </p:nvSpPr>
        <p:spPr>
          <a:xfrm>
            <a:off x="970280" y="1570446"/>
            <a:ext cx="10515600" cy="4820193"/>
          </a:xfrm>
        </p:spPr>
        <p:txBody>
          <a:bodyPr>
            <a:noAutofit/>
          </a:bodyPr>
          <a:lstStyle/>
          <a:p>
            <a:pPr algn="just"/>
            <a:r>
              <a:rPr lang="uk-UA" sz="3200" b="1" dirty="0"/>
              <a:t>До основних принципів фінансування слід віднести:</a:t>
            </a:r>
            <a:br>
              <a:rPr lang="uk-UA" sz="3200" b="1" dirty="0"/>
            </a:br>
            <a:r>
              <a:rPr lang="uk-UA" sz="3200" b="1" dirty="0"/>
              <a:t>-  необхідність повернення фінансових коштів, що сприяє підтриманню постійної платоспроможності підприємства;</a:t>
            </a:r>
            <a:br>
              <a:rPr lang="uk-UA" sz="3200" b="1" dirty="0"/>
            </a:br>
            <a:r>
              <a:rPr lang="uk-UA" sz="3200" b="1" dirty="0"/>
              <a:t>-  забезпечення підвищених темпів зростання доходу та капіталу, що дозволяє забезпечити високу дохідність </a:t>
            </a:r>
            <a:r>
              <a:rPr lang="uk-UA" sz="3200" b="1" dirty="0" err="1"/>
              <a:t>проєкту</a:t>
            </a:r>
            <a:r>
              <a:rPr lang="uk-UA" sz="3200" b="1" dirty="0"/>
              <a:t> та ефективну діяльність підприємства у довгостроковій перспективі (стратегічна мета);</a:t>
            </a:r>
            <a:br>
              <a:rPr lang="uk-UA" sz="3200" b="1" dirty="0"/>
            </a:br>
            <a:r>
              <a:rPr lang="uk-UA" sz="3200" b="1" dirty="0"/>
              <a:t>-  мінімізацію інвестиційних ризиків, яка сприяє зменшенню загального рівня ризиків по бізнес- </a:t>
            </a:r>
            <a:r>
              <a:rPr lang="uk-UA" sz="3200" b="1" dirty="0" err="1"/>
              <a:t>проєкту</a:t>
            </a:r>
            <a:r>
              <a:rPr lang="uk-UA" sz="3200" b="1" dirty="0"/>
              <a:t> та забезпечує над ними контроль. </a:t>
            </a:r>
          </a:p>
        </p:txBody>
      </p:sp>
    </p:spTree>
    <p:extLst>
      <p:ext uri="{BB962C8B-B14F-4D97-AF65-F5344CB8AC3E}">
        <p14:creationId xmlns:p14="http://schemas.microsoft.com/office/powerpoint/2010/main" val="20459081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uk-UA" b="1" dirty="0"/>
              <a:t>Джерела формування інвестиційних ресурсів</a:t>
            </a:r>
          </a:p>
        </p:txBody>
      </p:sp>
      <p:sp>
        <p:nvSpPr>
          <p:cNvPr id="3" name="Місце для вмісту 2"/>
          <p:cNvSpPr>
            <a:spLocks noGrp="1"/>
          </p:cNvSpPr>
          <p:nvPr>
            <p:ph idx="1"/>
          </p:nvPr>
        </p:nvSpPr>
        <p:spPr>
          <a:xfrm>
            <a:off x="838200" y="1690688"/>
            <a:ext cx="10515600" cy="4486275"/>
          </a:xfrm>
        </p:spPr>
        <p:txBody>
          <a:bodyPr>
            <a:normAutofit fontScale="92500"/>
          </a:bodyPr>
          <a:lstStyle/>
          <a:p>
            <a:pPr algn="just"/>
            <a:r>
              <a:rPr lang="uk-UA" b="1" dirty="0"/>
              <a:t>джерела формування інвестиційних ресурсів поділяються на три основні групи: власні; залучені; позичкові.</a:t>
            </a:r>
            <a:br>
              <a:rPr lang="uk-UA" b="1" dirty="0"/>
            </a:br>
            <a:r>
              <a:rPr lang="uk-UA" b="1" dirty="0"/>
              <a:t>           </a:t>
            </a:r>
            <a:r>
              <a:rPr lang="uk-UA" b="1" i="1" dirty="0"/>
              <a:t>Власні інвестиційні ресурси</a:t>
            </a:r>
            <a:r>
              <a:rPr lang="uk-UA" b="1" dirty="0"/>
              <a:t>. До них належать чистий нерозподілений прибуток, спрямований на виробничий розвиток, амортизаційні відрахування, іммобілізована в інвестиції частина обігових коштів, реінвестована шляхом продажу частина основних засобів, страхова сума відшкодування збитків, спричинених втратою майна тощо. Вони характеризуються простотою залучення, високим рівнем прибутковості інвестованого капіталу, зменшенням ризику неплатоспроможності і банкрутства під час їх використання, але в той же час мають обмеженість обсягу залучених коштів та відсутній зовнішній контроль</a:t>
            </a:r>
          </a:p>
        </p:txBody>
      </p:sp>
    </p:spTree>
    <p:extLst>
      <p:ext uri="{BB962C8B-B14F-4D97-AF65-F5344CB8AC3E}">
        <p14:creationId xmlns:p14="http://schemas.microsoft.com/office/powerpoint/2010/main" val="132432308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589915"/>
          </a:xfrm>
        </p:spPr>
        <p:txBody>
          <a:bodyPr>
            <a:normAutofit fontScale="90000"/>
          </a:bodyPr>
          <a:lstStyle/>
          <a:p>
            <a:pPr algn="ctr"/>
            <a:r>
              <a:rPr lang="uk-UA" b="1" dirty="0"/>
              <a:t>Залучені інвестиційні ресурси</a:t>
            </a:r>
          </a:p>
        </p:txBody>
      </p:sp>
      <p:sp>
        <p:nvSpPr>
          <p:cNvPr id="3" name="Місце для вмісту 2"/>
          <p:cNvSpPr>
            <a:spLocks noGrp="1"/>
          </p:cNvSpPr>
          <p:nvPr>
            <p:ph idx="1"/>
          </p:nvPr>
        </p:nvSpPr>
        <p:spPr>
          <a:xfrm>
            <a:off x="838200" y="955040"/>
            <a:ext cx="10892246" cy="5720080"/>
          </a:xfrm>
        </p:spPr>
        <p:txBody>
          <a:bodyPr>
            <a:noAutofit/>
          </a:bodyPr>
          <a:lstStyle/>
          <a:p>
            <a:pPr algn="just"/>
            <a:r>
              <a:rPr lang="uk-UA" sz="2400" b="1" dirty="0"/>
              <a:t>Залучені інвестиційні ресурси характеризуються високими обсягами їх можливого залучення, зовнішнім контролем за використанням, певною складністю залучення, частковою втратою управління компанією (у разі емісії акцій). Існують певні особливості формування залучених інвестиційних ресурсів для підприємств різних організаційно-правових форм власності. Залученими інвестиційними ресурсами фінансуються в основному досить ризиковані та прибуткові </a:t>
            </a:r>
            <a:r>
              <a:rPr lang="uk-UA" sz="2400" b="1" dirty="0" err="1"/>
              <a:t>проєкти</a:t>
            </a:r>
            <a:r>
              <a:rPr lang="uk-UA" sz="2400" b="1" dirty="0"/>
              <a:t>.</a:t>
            </a:r>
            <a:br>
              <a:rPr lang="uk-UA" sz="2400" b="1" dirty="0"/>
            </a:br>
            <a:r>
              <a:rPr lang="uk-UA" sz="2400" b="1" dirty="0"/>
              <a:t>Серед залучених джерел фінансування інвестицій в першу чергу розглядається можливість запозичення акціонерного капіталу. Це джерело може бути використано підприємствами, які створюються в формі акціонерних товариств. Для інвестиційних компаній та інвестиційних фондів аналогічною формою залучення є емісія інвестиційних сертифікатів. Для підприємств інших організаційно-правових форм основним способом додаткового залучення капіталу є розширення статутного капіталу за рахунок додаткових внесків. Як показує досвід, у світовій практиці найістотнішу роль серед зовнішніх джерел відіграє додаткова емісія акцій, яка є основною формою фінансування бізнесу.</a:t>
            </a:r>
          </a:p>
        </p:txBody>
      </p:sp>
    </p:spTree>
    <p:extLst>
      <p:ext uri="{BB962C8B-B14F-4D97-AF65-F5344CB8AC3E}">
        <p14:creationId xmlns:p14="http://schemas.microsoft.com/office/powerpoint/2010/main" val="31351311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uk-UA" b="1" dirty="0"/>
              <a:t>Позичкові інвестиційні ресурси</a:t>
            </a:r>
          </a:p>
        </p:txBody>
      </p:sp>
      <p:sp>
        <p:nvSpPr>
          <p:cNvPr id="3" name="Місце для вмісту 2"/>
          <p:cNvSpPr>
            <a:spLocks noGrp="1"/>
          </p:cNvSpPr>
          <p:nvPr>
            <p:ph idx="1"/>
          </p:nvPr>
        </p:nvSpPr>
        <p:spPr/>
        <p:txBody>
          <a:bodyPr>
            <a:normAutofit fontScale="77500" lnSpcReduction="20000"/>
          </a:bodyPr>
          <a:lstStyle/>
          <a:p>
            <a:pPr algn="just"/>
            <a:r>
              <a:rPr lang="uk-UA" b="1" dirty="0"/>
              <a:t> Позичкові інвестиційні ресурси. За сучасних умов позичкові інвестиційні ресурси стали основним джерелом фінансування. Вони в основному використовуються для кредитування проектів з низьким рівнем ризику та чітко визначеними шляхами успішної реалізації </a:t>
            </a:r>
            <a:r>
              <a:rPr lang="uk-UA" b="1" dirty="0" err="1"/>
              <a:t>проєкту</a:t>
            </a:r>
            <a:r>
              <a:rPr lang="uk-UA" b="1" dirty="0"/>
              <a:t>.</a:t>
            </a:r>
            <a:br>
              <a:rPr lang="uk-UA" b="1" dirty="0"/>
            </a:br>
            <a:r>
              <a:rPr lang="uk-UA" b="1" dirty="0"/>
              <a:t>Позичкові ресурси можна поділити на:</a:t>
            </a:r>
            <a:br>
              <a:rPr lang="uk-UA" b="1" dirty="0"/>
            </a:br>
            <a:r>
              <a:rPr lang="uk-UA" b="1" dirty="0"/>
              <a:t>-  довгострокові кредити банків та інших кредитних установ, які використовуються для фінансування довгострокових і великомасштабних </a:t>
            </a:r>
            <a:r>
              <a:rPr lang="uk-UA" b="1" dirty="0" err="1"/>
              <a:t>проєктів</a:t>
            </a:r>
            <a:r>
              <a:rPr lang="uk-UA" b="1" dirty="0"/>
              <a:t>. Через тривалість строку позички кредитори висувають жорсткі вимоги до перевірки кредитної переваги та надійності </a:t>
            </a:r>
            <a:r>
              <a:rPr lang="uk-UA" b="1" dirty="0" err="1"/>
              <a:t>проєкту</a:t>
            </a:r>
            <a:r>
              <a:rPr lang="uk-UA" b="1" dirty="0"/>
              <a:t>. Відсоткова ставка встановлюється лише на частину цього терміну, щоб у майбутньому мати можливість переглянути її та пристосувати до умов ринку;</a:t>
            </a:r>
            <a:br>
              <a:rPr lang="uk-UA" b="1" dirty="0"/>
            </a:br>
            <a:r>
              <a:rPr lang="uk-UA" b="1" dirty="0"/>
              <a:t>-  емісія облігацій компанії (набула поширення у світовій практиці). Даний вид ресурсів в Україні поки що не дістав популярності через нерозвиненість фондового ринку, неплатоспроможність попиту та невисокі розміри статутного капіталу більшості компаній (а в сьогоднішніх умовах ще й війна);</a:t>
            </a:r>
            <a:br>
              <a:rPr lang="uk-UA" b="1" dirty="0"/>
            </a:br>
            <a:r>
              <a:rPr lang="uk-UA" b="1" dirty="0"/>
              <a:t>цільовий державний кредит, спрямований на конкретний вид інвестування. У світовій практиці даний вид кредиту надається лише під державні програми;</a:t>
            </a:r>
            <a:br>
              <a:rPr lang="uk-UA" b="1" dirty="0"/>
            </a:br>
            <a:endParaRPr lang="uk-UA" b="1" dirty="0"/>
          </a:p>
        </p:txBody>
      </p:sp>
    </p:spTree>
    <p:extLst>
      <p:ext uri="{BB962C8B-B14F-4D97-AF65-F5344CB8AC3E}">
        <p14:creationId xmlns:p14="http://schemas.microsoft.com/office/powerpoint/2010/main" val="262991303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r"/>
            <a:r>
              <a:rPr lang="uk-UA" sz="3600" b="1" dirty="0"/>
              <a:t>Продовження слайду 7</a:t>
            </a:r>
          </a:p>
        </p:txBody>
      </p:sp>
      <p:sp>
        <p:nvSpPr>
          <p:cNvPr id="3" name="Місце для вмісту 2"/>
          <p:cNvSpPr>
            <a:spLocks noGrp="1"/>
          </p:cNvSpPr>
          <p:nvPr>
            <p:ph idx="1"/>
          </p:nvPr>
        </p:nvSpPr>
        <p:spPr>
          <a:xfrm>
            <a:off x="838200" y="1371600"/>
            <a:ext cx="10515600" cy="4805363"/>
          </a:xfrm>
        </p:spPr>
        <p:txBody>
          <a:bodyPr>
            <a:normAutofit fontScale="92500" lnSpcReduction="10000"/>
          </a:bodyPr>
          <a:lstStyle/>
          <a:p>
            <a:pPr marL="0" indent="0" algn="just">
              <a:buNone/>
            </a:pPr>
            <a:r>
              <a:rPr lang="uk-UA" b="1" dirty="0"/>
              <a:t>-  податковий інвестиційний кредит, суть якого полягає в тому, що підприємство звільняється від сплати податків на ту суму, яку воно зобов’язується інвестувати у виробництво. Через певний період часу (переважно 5 років) підприємство повертає державі початкову суму. Тобто підприємство отримує безпроцентний кредит. Даний вид інвестиційних ресурсів досить широко застосовується в багатьох країнах світу;</a:t>
            </a:r>
            <a:br>
              <a:rPr lang="uk-UA" b="1" dirty="0"/>
            </a:br>
            <a:r>
              <a:rPr lang="uk-UA" b="1" dirty="0"/>
              <a:t>- інвестиційний лізинг, який надається в натуральній формі, а погашається в розстрочку. Гострий дефіцит інвестиційних ресурсів, з одного боку, і значна кількість вільних виробничих об’єктів та устаткування, з іншого, можуть створити сприятливі передумови для широкого застосування інвестиційного лізингу. Підприємства більшості країн світу вже давно оновлюють виробничі потужності за рахунок лізингу. Сутність мокрого лізингу.</a:t>
            </a:r>
          </a:p>
          <a:p>
            <a:endParaRPr lang="uk-UA" dirty="0"/>
          </a:p>
        </p:txBody>
      </p:sp>
    </p:spTree>
    <p:extLst>
      <p:ext uri="{BB962C8B-B14F-4D97-AF65-F5344CB8AC3E}">
        <p14:creationId xmlns:p14="http://schemas.microsoft.com/office/powerpoint/2010/main" val="386162457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ctr"/>
            <a:r>
              <a:rPr lang="uk-UA" sz="3600" b="1" dirty="0"/>
              <a:t>Стадії формування інвестиційних ресурсів</a:t>
            </a:r>
          </a:p>
        </p:txBody>
      </p:sp>
      <p:sp>
        <p:nvSpPr>
          <p:cNvPr id="3" name="Місце для вмісту 2"/>
          <p:cNvSpPr>
            <a:spLocks noGrp="1"/>
          </p:cNvSpPr>
          <p:nvPr>
            <p:ph idx="1"/>
          </p:nvPr>
        </p:nvSpPr>
        <p:spPr>
          <a:xfrm>
            <a:off x="838200" y="1789611"/>
            <a:ext cx="10515600" cy="4387352"/>
          </a:xfrm>
        </p:spPr>
        <p:txBody>
          <a:bodyPr>
            <a:normAutofit fontScale="92500"/>
          </a:bodyPr>
          <a:lstStyle/>
          <a:p>
            <a:pPr algn="just"/>
            <a:r>
              <a:rPr lang="uk-UA" b="1" dirty="0"/>
              <a:t>При виборі варіанту фінансування слід пам’ятати, що раціоналізація структури фінансування є одним з етапів стратегії формування інвестиційних ресурсів </a:t>
            </a:r>
            <a:r>
              <a:rPr lang="uk-UA" b="1" dirty="0" err="1"/>
              <a:t>суб</a:t>
            </a:r>
            <a:r>
              <a:rPr lang="en-US" b="1" dirty="0"/>
              <a:t>’</a:t>
            </a:r>
            <a:r>
              <a:rPr lang="uk-UA" b="1" dirty="0" err="1"/>
              <a:t>єкту</a:t>
            </a:r>
            <a:r>
              <a:rPr lang="uk-UA" b="1" dirty="0"/>
              <a:t> господарювання.</a:t>
            </a:r>
            <a:br>
              <a:rPr lang="uk-UA" b="1" dirty="0"/>
            </a:br>
            <a:r>
              <a:rPr lang="uk-UA" b="1" dirty="0"/>
              <a:t>На </a:t>
            </a:r>
            <a:r>
              <a:rPr lang="uk-UA" b="1" i="1" dirty="0">
                <a:highlight>
                  <a:srgbClr val="FFFF00"/>
                </a:highlight>
              </a:rPr>
              <a:t>першій </a:t>
            </a:r>
            <a:r>
              <a:rPr lang="uk-UA" b="1" i="1" dirty="0"/>
              <a:t>стадії </a:t>
            </a:r>
            <a:r>
              <a:rPr lang="uk-UA" b="1" dirty="0"/>
              <a:t>формування інвестиційних ресурсів прогнозуються потреби в загальному обсязі інвестиційних ресурсів, на </a:t>
            </a:r>
            <a:r>
              <a:rPr lang="uk-UA" b="1" i="1" dirty="0">
                <a:highlight>
                  <a:srgbClr val="FFFF00"/>
                </a:highlight>
              </a:rPr>
              <a:t>другій</a:t>
            </a:r>
            <a:r>
              <a:rPr lang="uk-UA" b="1" dirty="0"/>
              <a:t>- вивчається можливість формування інвестиційних ресурсів за рахунок різних джерел, на</a:t>
            </a:r>
            <a:r>
              <a:rPr lang="uk-UA" b="1" i="1" dirty="0"/>
              <a:t> </a:t>
            </a:r>
            <a:r>
              <a:rPr lang="uk-UA" b="1" i="1" dirty="0">
                <a:highlight>
                  <a:srgbClr val="FFFF00"/>
                </a:highlight>
              </a:rPr>
              <a:t>третій</a:t>
            </a:r>
            <a:r>
              <a:rPr lang="uk-UA" b="1" i="1" dirty="0"/>
              <a:t> </a:t>
            </a:r>
            <a:r>
              <a:rPr lang="uk-UA" b="1" dirty="0"/>
              <a:t>- визначаються методи фінансування з урахуванням специфіки бізнесу, розміру </a:t>
            </a:r>
            <a:r>
              <a:rPr lang="uk-UA" b="1" dirty="0" err="1"/>
              <a:t>проєкту</a:t>
            </a:r>
            <a:r>
              <a:rPr lang="uk-UA" b="1" dirty="0"/>
              <a:t> та юридичної форми власності. І, нарешті, заключним етапом розробки стратегії формування є раціоналізація структури джерел формування інвестиційних ресурсів.</a:t>
            </a:r>
            <a:br>
              <a:rPr lang="uk-UA" b="1" dirty="0"/>
            </a:br>
            <a:endParaRPr lang="uk-UA" b="1" dirty="0"/>
          </a:p>
        </p:txBody>
      </p:sp>
    </p:spTree>
    <p:extLst>
      <p:ext uri="{BB962C8B-B14F-4D97-AF65-F5344CB8AC3E}">
        <p14:creationId xmlns:p14="http://schemas.microsoft.com/office/powerpoint/2010/main" val="1076978332"/>
      </p:ext>
    </p:extLst>
  </p:cSld>
  <p:clrMapOvr>
    <a:masterClrMapping/>
  </p:clrMapOvr>
</p:sld>
</file>

<file path=ppt/theme/theme1.xml><?xml version="1.0" encoding="utf-8"?>
<a:theme xmlns:a="http://schemas.openxmlformats.org/drawingml/2006/main" name="Тема Office">
  <a:themeElements>
    <a:clrScheme name="Офіс">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Офіс">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Офіс">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3675</Words>
  <Application>Microsoft Office PowerPoint</Application>
  <PresentationFormat>Широкий екран</PresentationFormat>
  <Paragraphs>90</Paragraphs>
  <Slides>34</Slides>
  <Notes>0</Notes>
  <HiddenSlides>0</HiddenSlides>
  <MMClips>0</MMClips>
  <ScaleCrop>false</ScaleCrop>
  <HeadingPairs>
    <vt:vector size="6" baseType="variant">
      <vt:variant>
        <vt:lpstr>Використані шрифти</vt:lpstr>
      </vt:variant>
      <vt:variant>
        <vt:i4>3</vt:i4>
      </vt:variant>
      <vt:variant>
        <vt:lpstr>Тема</vt:lpstr>
      </vt:variant>
      <vt:variant>
        <vt:i4>1</vt:i4>
      </vt:variant>
      <vt:variant>
        <vt:lpstr>Заголовки слайдів</vt:lpstr>
      </vt:variant>
      <vt:variant>
        <vt:i4>34</vt:i4>
      </vt:variant>
    </vt:vector>
  </HeadingPairs>
  <TitlesOfParts>
    <vt:vector size="38" baseType="lpstr">
      <vt:lpstr>Arial</vt:lpstr>
      <vt:lpstr>Calibri</vt:lpstr>
      <vt:lpstr>Calibri Light</vt:lpstr>
      <vt:lpstr>Тема Office</vt:lpstr>
      <vt:lpstr>Тема 6. МОДЕЛЮВАННЯ ФІНАНСУВАННЯ НАУКОВИХ БІЗНЕС-ПРОЄКТІВ (4 год.) </vt:lpstr>
      <vt:lpstr>6.1. Сутність фінансового забезпечення наукових бізнес-проєктів </vt:lpstr>
      <vt:lpstr>Завдання фінансування наукових бізнес-проєктів</vt:lpstr>
      <vt:lpstr>Основні принципи фінансування Н Б-П</vt:lpstr>
      <vt:lpstr>Джерела формування інвестиційних ресурсів</vt:lpstr>
      <vt:lpstr>Залучені інвестиційні ресурси</vt:lpstr>
      <vt:lpstr>Позичкові інвестиційні ресурси</vt:lpstr>
      <vt:lpstr>Продовження слайду 7</vt:lpstr>
      <vt:lpstr>Стадії формування інвестиційних ресурсів</vt:lpstr>
      <vt:lpstr>Критерії залучення зовнішніх джерел фінансування</vt:lpstr>
      <vt:lpstr>Середньозважена вартість капіталу</vt:lpstr>
      <vt:lpstr>Продовження слайду 11</vt:lpstr>
      <vt:lpstr>Чиста теперішня вартість (NPV) – критерій інвестування проєкту</vt:lpstr>
      <vt:lpstr>Синхронізація припливу і відтоку інвестицій в БП</vt:lpstr>
      <vt:lpstr>Алгоритм вибору джерел фінансування</vt:lpstr>
      <vt:lpstr>6.2.Аналітичний моніторинг фінансування бізнес-проєктів </vt:lpstr>
      <vt:lpstr>Продовження слайду 16</vt:lpstr>
      <vt:lpstr>Суттєві чинники впливу на фінансування проєктів</vt:lpstr>
      <vt:lpstr>Продовження слайду 18</vt:lpstr>
      <vt:lpstr>Особливості управління фінансуванням БП</vt:lpstr>
      <vt:lpstr>КРИТЕРІЇ КОРИСНОСТІ ІНФОРМАЦІЇ</vt:lpstr>
      <vt:lpstr>Внутрішні обліково-звітні джерела інформації для оцінки фінансування наукового бізнес-проєкту</vt:lpstr>
      <vt:lpstr>Позаоблікові джерела інформації</vt:lpstr>
      <vt:lpstr>Продовження слайду 23</vt:lpstr>
      <vt:lpstr>Аналітична складова моніторингу</vt:lpstr>
      <vt:lpstr>Аналітична оцінка ситуації/проблеми</vt:lpstr>
      <vt:lpstr>Стадія діагностики/ розпізнавання</vt:lpstr>
      <vt:lpstr>Продовження слайду 27</vt:lpstr>
      <vt:lpstr>Сутність аналітичного моніторингу</vt:lpstr>
      <vt:lpstr>6.3. Діджиталізація фінансування бізнес-проєктів </vt:lpstr>
      <vt:lpstr>Програмний продукт Project Expert</vt:lpstr>
      <vt:lpstr>Фінансова модель БП, побудована з використанням ПП Project Expert дає можливість:</vt:lpstr>
      <vt:lpstr>Фінансова модель підприємства</vt:lpstr>
      <vt:lpstr>Висновок щодо застосування ПП Project Expert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Тема 6. МОДЕЛЮВАННЯ ФІНАНСОВОГО ЗАБЕЗПЕЧЕННЯ БІЗНЕС-ПРОЄКТІВ</dc:title>
  <dc:creator>User</dc:creator>
  <cp:lastModifiedBy>Василь Савчук</cp:lastModifiedBy>
  <cp:revision>67</cp:revision>
  <dcterms:created xsi:type="dcterms:W3CDTF">2021-03-03T13:03:37Z</dcterms:created>
  <dcterms:modified xsi:type="dcterms:W3CDTF">2024-05-16T13:58:23Z</dcterms:modified>
</cp:coreProperties>
</file>