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Василь Савчук" userId="b17b2090ba528d9b" providerId="LiveId" clId="{EE9F46AD-9E33-456E-B2C9-4916937E764A}"/>
    <pc:docChg chg="custSel modSld">
      <pc:chgData name="Василь Савчук" userId="b17b2090ba528d9b" providerId="LiveId" clId="{EE9F46AD-9E33-456E-B2C9-4916937E764A}" dt="2023-11-13T12:59:47.249" v="51" actId="20577"/>
      <pc:docMkLst>
        <pc:docMk/>
      </pc:docMkLst>
      <pc:sldChg chg="modSp mod">
        <pc:chgData name="Василь Савчук" userId="b17b2090ba528d9b" providerId="LiveId" clId="{EE9F46AD-9E33-456E-B2C9-4916937E764A}" dt="2023-11-13T12:43:50.070" v="14" actId="20577"/>
        <pc:sldMkLst>
          <pc:docMk/>
          <pc:sldMk cId="195735226" sldId="257"/>
        </pc:sldMkLst>
        <pc:spChg chg="mod">
          <ac:chgData name="Василь Савчук" userId="b17b2090ba528d9b" providerId="LiveId" clId="{EE9F46AD-9E33-456E-B2C9-4916937E764A}" dt="2023-11-13T12:43:50.070" v="14" actId="20577"/>
          <ac:spMkLst>
            <pc:docMk/>
            <pc:sldMk cId="195735226" sldId="257"/>
            <ac:spMk id="3" creationId="{00000000-0000-0000-0000-000000000000}"/>
          </ac:spMkLst>
        </pc:spChg>
      </pc:sldChg>
      <pc:sldChg chg="modSp mod">
        <pc:chgData name="Василь Савчук" userId="b17b2090ba528d9b" providerId="LiveId" clId="{EE9F46AD-9E33-456E-B2C9-4916937E764A}" dt="2023-11-13T12:45:49.019" v="26" actId="20577"/>
        <pc:sldMkLst>
          <pc:docMk/>
          <pc:sldMk cId="2325939519" sldId="258"/>
        </pc:sldMkLst>
        <pc:spChg chg="mod">
          <ac:chgData name="Василь Савчук" userId="b17b2090ba528d9b" providerId="LiveId" clId="{EE9F46AD-9E33-456E-B2C9-4916937E764A}" dt="2023-11-13T12:45:49.019" v="26" actId="20577"/>
          <ac:spMkLst>
            <pc:docMk/>
            <pc:sldMk cId="2325939519" sldId="258"/>
            <ac:spMk id="3" creationId="{00000000-0000-0000-0000-000000000000}"/>
          </ac:spMkLst>
        </pc:spChg>
      </pc:sldChg>
      <pc:sldChg chg="modSp mod">
        <pc:chgData name="Василь Савчук" userId="b17b2090ba528d9b" providerId="LiveId" clId="{EE9F46AD-9E33-456E-B2C9-4916937E764A}" dt="2023-11-13T12:47:02.959" v="38" actId="20577"/>
        <pc:sldMkLst>
          <pc:docMk/>
          <pc:sldMk cId="2632975379" sldId="259"/>
        </pc:sldMkLst>
        <pc:spChg chg="mod">
          <ac:chgData name="Василь Савчук" userId="b17b2090ba528d9b" providerId="LiveId" clId="{EE9F46AD-9E33-456E-B2C9-4916937E764A}" dt="2023-11-13T12:47:02.959" v="38" actId="20577"/>
          <ac:spMkLst>
            <pc:docMk/>
            <pc:sldMk cId="2632975379" sldId="259"/>
            <ac:spMk id="3" creationId="{00000000-0000-0000-0000-000000000000}"/>
          </ac:spMkLst>
        </pc:spChg>
      </pc:sldChg>
      <pc:sldChg chg="modSp mod">
        <pc:chgData name="Василь Савчук" userId="b17b2090ba528d9b" providerId="LiveId" clId="{EE9F46AD-9E33-456E-B2C9-4916937E764A}" dt="2023-11-13T12:51:12.283" v="40" actId="20577"/>
        <pc:sldMkLst>
          <pc:docMk/>
          <pc:sldMk cId="2262196559" sldId="263"/>
        </pc:sldMkLst>
        <pc:spChg chg="mod">
          <ac:chgData name="Василь Савчук" userId="b17b2090ba528d9b" providerId="LiveId" clId="{EE9F46AD-9E33-456E-B2C9-4916937E764A}" dt="2023-11-13T12:51:12.283" v="40" actId="20577"/>
          <ac:spMkLst>
            <pc:docMk/>
            <pc:sldMk cId="2262196559" sldId="263"/>
            <ac:spMk id="3" creationId="{00000000-0000-0000-0000-000000000000}"/>
          </ac:spMkLst>
        </pc:spChg>
      </pc:sldChg>
      <pc:sldChg chg="modSp mod">
        <pc:chgData name="Василь Савчук" userId="b17b2090ba528d9b" providerId="LiveId" clId="{EE9F46AD-9E33-456E-B2C9-4916937E764A}" dt="2023-11-13T12:55:01.755" v="43" actId="20577"/>
        <pc:sldMkLst>
          <pc:docMk/>
          <pc:sldMk cId="833745929" sldId="266"/>
        </pc:sldMkLst>
        <pc:spChg chg="mod">
          <ac:chgData name="Василь Савчук" userId="b17b2090ba528d9b" providerId="LiveId" clId="{EE9F46AD-9E33-456E-B2C9-4916937E764A}" dt="2023-11-13T12:55:01.755" v="43" actId="20577"/>
          <ac:spMkLst>
            <pc:docMk/>
            <pc:sldMk cId="833745929" sldId="266"/>
            <ac:spMk id="3" creationId="{00000000-0000-0000-0000-000000000000}"/>
          </ac:spMkLst>
        </pc:spChg>
      </pc:sldChg>
      <pc:sldChg chg="modSp mod">
        <pc:chgData name="Василь Савчук" userId="b17b2090ba528d9b" providerId="LiveId" clId="{EE9F46AD-9E33-456E-B2C9-4916937E764A}" dt="2023-11-13T12:57:07.087" v="45" actId="20577"/>
        <pc:sldMkLst>
          <pc:docMk/>
          <pc:sldMk cId="3616279314" sldId="267"/>
        </pc:sldMkLst>
        <pc:spChg chg="mod">
          <ac:chgData name="Василь Савчук" userId="b17b2090ba528d9b" providerId="LiveId" clId="{EE9F46AD-9E33-456E-B2C9-4916937E764A}" dt="2023-11-13T12:57:07.087" v="45" actId="20577"/>
          <ac:spMkLst>
            <pc:docMk/>
            <pc:sldMk cId="3616279314" sldId="267"/>
            <ac:spMk id="3" creationId="{00000000-0000-0000-0000-000000000000}"/>
          </ac:spMkLst>
        </pc:spChg>
      </pc:sldChg>
      <pc:sldChg chg="modSp mod">
        <pc:chgData name="Василь Савчук" userId="b17b2090ba528d9b" providerId="LiveId" clId="{EE9F46AD-9E33-456E-B2C9-4916937E764A}" dt="2023-11-13T12:58:13.965" v="47" actId="20577"/>
        <pc:sldMkLst>
          <pc:docMk/>
          <pc:sldMk cId="3116317253" sldId="268"/>
        </pc:sldMkLst>
        <pc:spChg chg="mod">
          <ac:chgData name="Василь Савчук" userId="b17b2090ba528d9b" providerId="LiveId" clId="{EE9F46AD-9E33-456E-B2C9-4916937E764A}" dt="2023-11-13T12:58:13.965" v="47" actId="20577"/>
          <ac:spMkLst>
            <pc:docMk/>
            <pc:sldMk cId="3116317253" sldId="268"/>
            <ac:spMk id="3" creationId="{00000000-0000-0000-0000-000000000000}"/>
          </ac:spMkLst>
        </pc:spChg>
      </pc:sldChg>
      <pc:sldChg chg="modSp mod">
        <pc:chgData name="Василь Савчук" userId="b17b2090ba528d9b" providerId="LiveId" clId="{EE9F46AD-9E33-456E-B2C9-4916937E764A}" dt="2023-11-13T12:59:47.249" v="51" actId="20577"/>
        <pc:sldMkLst>
          <pc:docMk/>
          <pc:sldMk cId="3595596794" sldId="275"/>
        </pc:sldMkLst>
        <pc:spChg chg="mod">
          <ac:chgData name="Василь Савчук" userId="b17b2090ba528d9b" providerId="LiveId" clId="{EE9F46AD-9E33-456E-B2C9-4916937E764A}" dt="2023-11-13T12:59:47.249" v="51" actId="20577"/>
          <ac:spMkLst>
            <pc:docMk/>
            <pc:sldMk cId="3595596794" sldId="275"/>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Зразок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D84CD06A-8264-4861-943E-0DE2A854CD42}" type="datetimeFigureOut">
              <a:rPr lang="uk-UA" smtClean="0"/>
              <a:t>30.05.2024</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84304E8-DCC9-407C-8DEA-3E47BFEEAF80}" type="slidenum">
              <a:rPr lang="uk-UA" smtClean="0"/>
              <a:t>‹№›</a:t>
            </a:fld>
            <a:endParaRPr lang="uk-UA"/>
          </a:p>
        </p:txBody>
      </p:sp>
    </p:spTree>
    <p:extLst>
      <p:ext uri="{BB962C8B-B14F-4D97-AF65-F5344CB8AC3E}">
        <p14:creationId xmlns:p14="http://schemas.microsoft.com/office/powerpoint/2010/main" val="1443041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Зразок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Редагувати стиль зразка тексту</a:t>
            </a:r>
          </a:p>
        </p:txBody>
      </p:sp>
      <p:sp>
        <p:nvSpPr>
          <p:cNvPr id="4" name="Date Placeholder 3"/>
          <p:cNvSpPr>
            <a:spLocks noGrp="1"/>
          </p:cNvSpPr>
          <p:nvPr>
            <p:ph type="dt" sz="half" idx="10"/>
          </p:nvPr>
        </p:nvSpPr>
        <p:spPr/>
        <p:txBody>
          <a:bodyPr/>
          <a:lstStyle/>
          <a:p>
            <a:fld id="{D84CD06A-8264-4861-943E-0DE2A854CD42}" type="datetimeFigureOut">
              <a:rPr lang="uk-UA" smtClean="0"/>
              <a:t>30.05.2024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4304E8-DCC9-407C-8DEA-3E47BFEEAF80}" type="slidenum">
              <a:rPr lang="uk-UA" smtClean="0"/>
              <a:t>‹№›</a:t>
            </a:fld>
            <a:endParaRPr lang="uk-UA"/>
          </a:p>
        </p:txBody>
      </p:sp>
    </p:spTree>
    <p:extLst>
      <p:ext uri="{BB962C8B-B14F-4D97-AF65-F5344CB8AC3E}">
        <p14:creationId xmlns:p14="http://schemas.microsoft.com/office/powerpoint/2010/main" val="1099516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Зразок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Редагувати стиль зразка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Редагувати стиль зразка тексту</a:t>
            </a:r>
          </a:p>
        </p:txBody>
      </p:sp>
      <p:sp>
        <p:nvSpPr>
          <p:cNvPr id="4" name="Date Placeholder 3"/>
          <p:cNvSpPr>
            <a:spLocks noGrp="1"/>
          </p:cNvSpPr>
          <p:nvPr>
            <p:ph type="dt" sz="half" idx="10"/>
          </p:nvPr>
        </p:nvSpPr>
        <p:spPr/>
        <p:txBody>
          <a:bodyPr/>
          <a:lstStyle/>
          <a:p>
            <a:fld id="{D84CD06A-8264-4861-943E-0DE2A854CD42}" type="datetimeFigureOut">
              <a:rPr lang="uk-UA" smtClean="0"/>
              <a:t>30.05.2024</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4304E8-DCC9-407C-8DEA-3E47BFEEAF80}" type="slidenum">
              <a:rPr lang="uk-UA" smtClean="0"/>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2786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Зразок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Редагувати стиль зразка тексту</a:t>
            </a:r>
          </a:p>
        </p:txBody>
      </p:sp>
      <p:sp>
        <p:nvSpPr>
          <p:cNvPr id="5" name="Date Placeholder 4"/>
          <p:cNvSpPr>
            <a:spLocks noGrp="1"/>
          </p:cNvSpPr>
          <p:nvPr>
            <p:ph type="dt" sz="half" idx="10"/>
          </p:nvPr>
        </p:nvSpPr>
        <p:spPr/>
        <p:txBody>
          <a:bodyPr/>
          <a:lstStyle/>
          <a:p>
            <a:fld id="{D84CD06A-8264-4861-943E-0DE2A854CD42}" type="datetimeFigureOut">
              <a:rPr lang="uk-UA" smtClean="0"/>
              <a:t>30.05.2024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304E8-DCC9-407C-8DEA-3E47BFEEAF80}" type="slidenum">
              <a:rPr lang="uk-UA" smtClean="0"/>
              <a:t>‹№›</a:t>
            </a:fld>
            <a:endParaRPr lang="uk-UA"/>
          </a:p>
        </p:txBody>
      </p:sp>
    </p:spTree>
    <p:extLst>
      <p:ext uri="{BB962C8B-B14F-4D97-AF65-F5344CB8AC3E}">
        <p14:creationId xmlns:p14="http://schemas.microsoft.com/office/powerpoint/2010/main" val="1340104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Зразок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Редагувати стиль зразка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Редагувати стиль зразка тексту</a:t>
            </a:r>
          </a:p>
        </p:txBody>
      </p:sp>
      <p:sp>
        <p:nvSpPr>
          <p:cNvPr id="5" name="Date Placeholder 4"/>
          <p:cNvSpPr>
            <a:spLocks noGrp="1"/>
          </p:cNvSpPr>
          <p:nvPr>
            <p:ph type="dt" sz="half" idx="10"/>
          </p:nvPr>
        </p:nvSpPr>
        <p:spPr/>
        <p:txBody>
          <a:bodyPr/>
          <a:lstStyle/>
          <a:p>
            <a:fld id="{D84CD06A-8264-4861-943E-0DE2A854CD42}" type="datetimeFigureOut">
              <a:rPr lang="uk-UA" smtClean="0"/>
              <a:t>30.05.2024</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304E8-DCC9-407C-8DEA-3E47BFEEAF80}" type="slidenum">
              <a:rPr lang="uk-UA" smtClean="0"/>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44458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Зразок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Редагувати стиль зразка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Редагувати стиль зразка тексту</a:t>
            </a:r>
          </a:p>
        </p:txBody>
      </p:sp>
      <p:sp>
        <p:nvSpPr>
          <p:cNvPr id="5" name="Date Placeholder 4"/>
          <p:cNvSpPr>
            <a:spLocks noGrp="1"/>
          </p:cNvSpPr>
          <p:nvPr>
            <p:ph type="dt" sz="half" idx="10"/>
          </p:nvPr>
        </p:nvSpPr>
        <p:spPr/>
        <p:txBody>
          <a:bodyPr/>
          <a:lstStyle/>
          <a:p>
            <a:fld id="{D84CD06A-8264-4861-943E-0DE2A854CD42}" type="datetimeFigureOut">
              <a:rPr lang="uk-UA" smtClean="0"/>
              <a:t>30.05.2024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304E8-DCC9-407C-8DEA-3E47BFEEAF80}" type="slidenum">
              <a:rPr lang="uk-UA" smtClean="0"/>
              <a:t>‹№›</a:t>
            </a:fld>
            <a:endParaRPr lang="uk-UA"/>
          </a:p>
        </p:txBody>
      </p:sp>
    </p:spTree>
    <p:extLst>
      <p:ext uri="{BB962C8B-B14F-4D97-AF65-F5344CB8AC3E}">
        <p14:creationId xmlns:p14="http://schemas.microsoft.com/office/powerpoint/2010/main" val="7407930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Зразок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D84CD06A-8264-4861-943E-0DE2A854CD42}" type="datetimeFigureOut">
              <a:rPr lang="uk-UA" smtClean="0"/>
              <a:t>30.05.2024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4304E8-DCC9-407C-8DEA-3E47BFEEAF80}" type="slidenum">
              <a:rPr lang="uk-UA" smtClean="0"/>
              <a:t>‹№›</a:t>
            </a:fld>
            <a:endParaRPr lang="uk-UA"/>
          </a:p>
        </p:txBody>
      </p:sp>
    </p:spTree>
    <p:extLst>
      <p:ext uri="{BB962C8B-B14F-4D97-AF65-F5344CB8AC3E}">
        <p14:creationId xmlns:p14="http://schemas.microsoft.com/office/powerpoint/2010/main" val="25646950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Зразок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D84CD06A-8264-4861-943E-0DE2A854CD42}" type="datetimeFigureOut">
              <a:rPr lang="uk-UA" smtClean="0"/>
              <a:t>30.05.2024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4304E8-DCC9-407C-8DEA-3E47BFEEAF80}" type="slidenum">
              <a:rPr lang="uk-UA" smtClean="0"/>
              <a:t>‹№›</a:t>
            </a:fld>
            <a:endParaRPr lang="uk-UA"/>
          </a:p>
        </p:txBody>
      </p:sp>
    </p:spTree>
    <p:extLst>
      <p:ext uri="{BB962C8B-B14F-4D97-AF65-F5344CB8AC3E}">
        <p14:creationId xmlns:p14="http://schemas.microsoft.com/office/powerpoint/2010/main" val="1187803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Зразок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D84CD06A-8264-4861-943E-0DE2A854CD42}" type="datetimeFigureOut">
              <a:rPr lang="uk-UA" smtClean="0"/>
              <a:t>30.05.2024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4304E8-DCC9-407C-8DEA-3E47BFEEAF80}" type="slidenum">
              <a:rPr lang="uk-UA" smtClean="0"/>
              <a:t>‹№›</a:t>
            </a:fld>
            <a:endParaRPr lang="uk-UA"/>
          </a:p>
        </p:txBody>
      </p:sp>
    </p:spTree>
    <p:extLst>
      <p:ext uri="{BB962C8B-B14F-4D97-AF65-F5344CB8AC3E}">
        <p14:creationId xmlns:p14="http://schemas.microsoft.com/office/powerpoint/2010/main" val="1560006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Зразок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Редагувати стиль зразка тексту</a:t>
            </a:r>
          </a:p>
        </p:txBody>
      </p:sp>
      <p:sp>
        <p:nvSpPr>
          <p:cNvPr id="4" name="Date Placeholder 3"/>
          <p:cNvSpPr>
            <a:spLocks noGrp="1"/>
          </p:cNvSpPr>
          <p:nvPr>
            <p:ph type="dt" sz="half" idx="10"/>
          </p:nvPr>
        </p:nvSpPr>
        <p:spPr/>
        <p:txBody>
          <a:bodyPr/>
          <a:lstStyle/>
          <a:p>
            <a:fld id="{D84CD06A-8264-4861-943E-0DE2A854CD42}" type="datetimeFigureOut">
              <a:rPr lang="uk-UA" smtClean="0"/>
              <a:t>30.05.2024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4304E8-DCC9-407C-8DEA-3E47BFEEAF80}" type="slidenum">
              <a:rPr lang="uk-UA" smtClean="0"/>
              <a:t>‹№›</a:t>
            </a:fld>
            <a:endParaRPr lang="uk-UA"/>
          </a:p>
        </p:txBody>
      </p:sp>
    </p:spTree>
    <p:extLst>
      <p:ext uri="{BB962C8B-B14F-4D97-AF65-F5344CB8AC3E}">
        <p14:creationId xmlns:p14="http://schemas.microsoft.com/office/powerpoint/2010/main" val="3749460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Зразок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D84CD06A-8264-4861-943E-0DE2A854CD42}" type="datetimeFigureOut">
              <a:rPr lang="uk-UA" smtClean="0"/>
              <a:t>30.05.2024</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84304E8-DCC9-407C-8DEA-3E47BFEEAF80}" type="slidenum">
              <a:rPr lang="uk-UA" smtClean="0"/>
              <a:t>‹№›</a:t>
            </a:fld>
            <a:endParaRPr lang="uk-UA"/>
          </a:p>
        </p:txBody>
      </p:sp>
    </p:spTree>
    <p:extLst>
      <p:ext uri="{BB962C8B-B14F-4D97-AF65-F5344CB8AC3E}">
        <p14:creationId xmlns:p14="http://schemas.microsoft.com/office/powerpoint/2010/main" val="1704491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Зразок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D84CD06A-8264-4861-943E-0DE2A854CD42}" type="datetimeFigureOut">
              <a:rPr lang="uk-UA" smtClean="0"/>
              <a:t>30.05.2024</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84304E8-DCC9-407C-8DEA-3E47BFEEAF80}" type="slidenum">
              <a:rPr lang="uk-UA" smtClean="0"/>
              <a:t>‹№›</a:t>
            </a:fld>
            <a:endParaRPr lang="uk-UA"/>
          </a:p>
        </p:txBody>
      </p:sp>
    </p:spTree>
    <p:extLst>
      <p:ext uri="{BB962C8B-B14F-4D97-AF65-F5344CB8AC3E}">
        <p14:creationId xmlns:p14="http://schemas.microsoft.com/office/powerpoint/2010/main" val="1975739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Зразок заголовка</a:t>
            </a:r>
            <a:endParaRPr lang="en-US" dirty="0"/>
          </a:p>
        </p:txBody>
      </p:sp>
      <p:sp>
        <p:nvSpPr>
          <p:cNvPr id="3" name="Date Placeholder 2"/>
          <p:cNvSpPr>
            <a:spLocks noGrp="1"/>
          </p:cNvSpPr>
          <p:nvPr>
            <p:ph type="dt" sz="half" idx="10"/>
          </p:nvPr>
        </p:nvSpPr>
        <p:spPr/>
        <p:txBody>
          <a:bodyPr/>
          <a:lstStyle/>
          <a:p>
            <a:fld id="{D84CD06A-8264-4861-943E-0DE2A854CD42}" type="datetimeFigureOut">
              <a:rPr lang="uk-UA" smtClean="0"/>
              <a:t>30.05.2024</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84304E8-DCC9-407C-8DEA-3E47BFEEAF80}" type="slidenum">
              <a:rPr lang="uk-UA" smtClean="0"/>
              <a:t>‹№›</a:t>
            </a:fld>
            <a:endParaRPr lang="uk-UA"/>
          </a:p>
        </p:txBody>
      </p:sp>
    </p:spTree>
    <p:extLst>
      <p:ext uri="{BB962C8B-B14F-4D97-AF65-F5344CB8AC3E}">
        <p14:creationId xmlns:p14="http://schemas.microsoft.com/office/powerpoint/2010/main" val="1960076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4CD06A-8264-4861-943E-0DE2A854CD42}" type="datetimeFigureOut">
              <a:rPr lang="uk-UA" smtClean="0"/>
              <a:t>30.05.2024</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84304E8-DCC9-407C-8DEA-3E47BFEEAF80}" type="slidenum">
              <a:rPr lang="uk-UA" smtClean="0"/>
              <a:t>‹№›</a:t>
            </a:fld>
            <a:endParaRPr lang="uk-UA"/>
          </a:p>
        </p:txBody>
      </p:sp>
    </p:spTree>
    <p:extLst>
      <p:ext uri="{BB962C8B-B14F-4D97-AF65-F5344CB8AC3E}">
        <p14:creationId xmlns:p14="http://schemas.microsoft.com/office/powerpoint/2010/main" val="3506621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Зразок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5" name="Date Placeholder 4"/>
          <p:cNvSpPr>
            <a:spLocks noGrp="1"/>
          </p:cNvSpPr>
          <p:nvPr>
            <p:ph type="dt" sz="half" idx="10"/>
          </p:nvPr>
        </p:nvSpPr>
        <p:spPr/>
        <p:txBody>
          <a:bodyPr/>
          <a:lstStyle/>
          <a:p>
            <a:fld id="{D84CD06A-8264-4861-943E-0DE2A854CD42}" type="datetimeFigureOut">
              <a:rPr lang="uk-UA" smtClean="0"/>
              <a:t>30.05.2024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84304E8-DCC9-407C-8DEA-3E47BFEEAF80}" type="slidenum">
              <a:rPr lang="uk-UA" smtClean="0"/>
              <a:t>‹№›</a:t>
            </a:fld>
            <a:endParaRPr lang="uk-UA"/>
          </a:p>
        </p:txBody>
      </p:sp>
    </p:spTree>
    <p:extLst>
      <p:ext uri="{BB962C8B-B14F-4D97-AF65-F5344CB8AC3E}">
        <p14:creationId xmlns:p14="http://schemas.microsoft.com/office/powerpoint/2010/main" val="1977848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Зразок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5" name="Date Placeholder 4"/>
          <p:cNvSpPr>
            <a:spLocks noGrp="1"/>
          </p:cNvSpPr>
          <p:nvPr>
            <p:ph type="dt" sz="half" idx="10"/>
          </p:nvPr>
        </p:nvSpPr>
        <p:spPr/>
        <p:txBody>
          <a:bodyPr/>
          <a:lstStyle/>
          <a:p>
            <a:fld id="{D84CD06A-8264-4861-943E-0DE2A854CD42}" type="datetimeFigureOut">
              <a:rPr lang="uk-UA" smtClean="0"/>
              <a:t>30.05.2024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304E8-DCC9-407C-8DEA-3E47BFEEAF80}" type="slidenum">
              <a:rPr lang="uk-UA" smtClean="0"/>
              <a:t>‹№›</a:t>
            </a:fld>
            <a:endParaRPr lang="uk-UA"/>
          </a:p>
        </p:txBody>
      </p:sp>
    </p:spTree>
    <p:extLst>
      <p:ext uri="{BB962C8B-B14F-4D97-AF65-F5344CB8AC3E}">
        <p14:creationId xmlns:p14="http://schemas.microsoft.com/office/powerpoint/2010/main" val="1562607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Зразок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84CD06A-8264-4861-943E-0DE2A854CD42}" type="datetimeFigureOut">
              <a:rPr lang="uk-UA" smtClean="0"/>
              <a:t>30.05.2024</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84304E8-DCC9-407C-8DEA-3E47BFEEAF80}" type="slidenum">
              <a:rPr lang="uk-UA" smtClean="0"/>
              <a:t>‹№›</a:t>
            </a:fld>
            <a:endParaRPr lang="uk-UA"/>
          </a:p>
        </p:txBody>
      </p:sp>
    </p:spTree>
    <p:extLst>
      <p:ext uri="{BB962C8B-B14F-4D97-AF65-F5344CB8AC3E}">
        <p14:creationId xmlns:p14="http://schemas.microsoft.com/office/powerpoint/2010/main" val="284404336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65955" y="306009"/>
            <a:ext cx="9076267" cy="1715831"/>
          </a:xfrm>
        </p:spPr>
        <p:txBody>
          <a:bodyPr>
            <a:noAutofit/>
          </a:bodyPr>
          <a:lstStyle/>
          <a:p>
            <a:r>
              <a:rPr lang="uk-UA" sz="4000" b="1" dirty="0"/>
              <a:t>Т</a:t>
            </a:r>
            <a:r>
              <a:rPr lang="uk-UA" sz="3200" b="1" dirty="0"/>
              <a:t>ема</a:t>
            </a:r>
            <a:r>
              <a:rPr lang="uk-UA" sz="4000" b="1" dirty="0"/>
              <a:t> 7. МАТРИЧНЕ ПРОЄКТУВАННЯ</a:t>
            </a:r>
            <a:r>
              <a:rPr lang="uk-UA" sz="1400" b="1" dirty="0"/>
              <a:t> (4 г)</a:t>
            </a:r>
            <a:br>
              <a:rPr lang="uk-UA" sz="4000" b="1" dirty="0"/>
            </a:br>
            <a:br>
              <a:rPr lang="uk-UA" sz="4000" dirty="0"/>
            </a:br>
            <a:endParaRPr lang="uk-UA" sz="4000" dirty="0"/>
          </a:p>
        </p:txBody>
      </p:sp>
      <p:sp>
        <p:nvSpPr>
          <p:cNvPr id="3" name="Підзаголовок 2"/>
          <p:cNvSpPr>
            <a:spLocks noGrp="1"/>
          </p:cNvSpPr>
          <p:nvPr>
            <p:ph type="subTitle" idx="1"/>
          </p:nvPr>
        </p:nvSpPr>
        <p:spPr>
          <a:xfrm>
            <a:off x="1365955" y="1284353"/>
            <a:ext cx="9144000" cy="4800601"/>
          </a:xfrm>
        </p:spPr>
        <p:txBody>
          <a:bodyPr>
            <a:noAutofit/>
          </a:bodyPr>
          <a:lstStyle/>
          <a:p>
            <a:pPr algn="just"/>
            <a:r>
              <a:rPr lang="uk-UA" sz="3200" b="1" dirty="0"/>
              <a:t>7.1.Балансові моделі в </a:t>
            </a:r>
            <a:r>
              <a:rPr lang="uk-UA" sz="3200" b="1" dirty="0" err="1"/>
              <a:t>проєктуванні</a:t>
            </a:r>
            <a:r>
              <a:rPr lang="uk-UA" sz="3200" b="1" dirty="0"/>
              <a:t> бізнесу</a:t>
            </a:r>
            <a:br>
              <a:rPr lang="uk-UA" sz="3200" b="1" dirty="0"/>
            </a:br>
            <a:r>
              <a:rPr lang="uk-UA" sz="3200" b="1" dirty="0"/>
              <a:t>7.2. Балансові моделі в </a:t>
            </a:r>
            <a:r>
              <a:rPr lang="uk-UA" sz="3200" b="1"/>
              <a:t>аналізі та </a:t>
            </a:r>
            <a:r>
              <a:rPr lang="uk-UA" sz="3200" b="1" dirty="0"/>
              <a:t>прогнозуванні економічних показників</a:t>
            </a:r>
            <a:br>
              <a:rPr lang="uk-UA" sz="3200" b="1" dirty="0"/>
            </a:br>
            <a:r>
              <a:rPr lang="uk-UA" sz="3200" b="1" dirty="0"/>
              <a:t>7.3. Застосування балансових моделей у задачах маркетингу</a:t>
            </a:r>
            <a:br>
              <a:rPr lang="uk-UA" sz="3200" b="1" dirty="0"/>
            </a:br>
            <a:r>
              <a:rPr lang="uk-UA" sz="3200" b="1" dirty="0"/>
              <a:t>7.4. Бізнес-план як матриця наукового бізнес-</a:t>
            </a:r>
            <a:r>
              <a:rPr lang="uk-UA" sz="3200" b="1" dirty="0" err="1"/>
              <a:t>проєкту</a:t>
            </a:r>
            <a:br>
              <a:rPr lang="uk-UA" sz="3200" dirty="0"/>
            </a:br>
            <a:r>
              <a:rPr lang="uk-UA" sz="3200" b="1" dirty="0"/>
              <a:t>7.5. Моделювання організаційної форми реалізації наукового бізнес-</a:t>
            </a:r>
            <a:r>
              <a:rPr lang="uk-UA" sz="3200" b="1" dirty="0" err="1"/>
              <a:t>проєкту</a:t>
            </a:r>
            <a:br>
              <a:rPr lang="uk-UA" sz="3200" dirty="0"/>
            </a:br>
            <a:r>
              <a:rPr lang="uk-UA" sz="3200" b="1" dirty="0"/>
              <a:t> </a:t>
            </a:r>
            <a:br>
              <a:rPr lang="uk-UA" sz="3200" dirty="0"/>
            </a:br>
            <a:endParaRPr lang="uk-UA" sz="3200" dirty="0"/>
          </a:p>
        </p:txBody>
      </p:sp>
    </p:spTree>
    <p:extLst>
      <p:ext uri="{BB962C8B-B14F-4D97-AF65-F5344CB8AC3E}">
        <p14:creationId xmlns:p14="http://schemas.microsoft.com/office/powerpoint/2010/main" val="3169134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6" y="624110"/>
            <a:ext cx="8899164" cy="674112"/>
          </a:xfrm>
        </p:spPr>
        <p:txBody>
          <a:bodyPr>
            <a:normAutofit fontScale="90000"/>
          </a:bodyPr>
          <a:lstStyle/>
          <a:p>
            <a:pPr algn="ctr"/>
            <a:r>
              <a:rPr lang="uk-UA" sz="3600" b="1" dirty="0"/>
              <a:t>Щодо методики складання бізнес-плану</a:t>
            </a:r>
          </a:p>
        </p:txBody>
      </p:sp>
      <p:sp>
        <p:nvSpPr>
          <p:cNvPr id="3" name="Місце для вмісту 2"/>
          <p:cNvSpPr>
            <a:spLocks noGrp="1"/>
          </p:cNvSpPr>
          <p:nvPr>
            <p:ph idx="1"/>
          </p:nvPr>
        </p:nvSpPr>
        <p:spPr>
          <a:xfrm>
            <a:off x="838200" y="1528354"/>
            <a:ext cx="10515600" cy="4519749"/>
          </a:xfrm>
        </p:spPr>
        <p:txBody>
          <a:bodyPr>
            <a:normAutofit/>
          </a:bodyPr>
          <a:lstStyle/>
          <a:p>
            <a:pPr algn="just"/>
            <a:r>
              <a:rPr lang="uk-UA" sz="2400" b="1" dirty="0"/>
              <a:t>Зауважимо, що не існує єдиної методики складання бізнес-плану, проте у світовій практиці найбільш розповсюдженими є методики UNIDO  (</a:t>
            </a:r>
            <a:r>
              <a:rPr lang="uk-UA" sz="2400" b="1" dirty="0" err="1"/>
              <a:t>The</a:t>
            </a:r>
            <a:r>
              <a:rPr lang="uk-UA" sz="2400" b="1" dirty="0"/>
              <a:t> </a:t>
            </a:r>
            <a:r>
              <a:rPr lang="uk-UA" sz="2400" b="1" dirty="0" err="1"/>
              <a:t>United</a:t>
            </a:r>
            <a:r>
              <a:rPr lang="uk-UA" sz="2400" b="1" dirty="0"/>
              <a:t> </a:t>
            </a:r>
            <a:r>
              <a:rPr lang="uk-UA" sz="2400" b="1" dirty="0" err="1"/>
              <a:t>Nations</a:t>
            </a:r>
            <a:r>
              <a:rPr lang="uk-UA" sz="2400" b="1" dirty="0"/>
              <a:t> </a:t>
            </a:r>
            <a:r>
              <a:rPr lang="uk-UA" sz="2400" b="1" dirty="0" err="1"/>
              <a:t>Industrial</a:t>
            </a:r>
            <a:r>
              <a:rPr lang="uk-UA" sz="2400" b="1" dirty="0"/>
              <a:t> </a:t>
            </a:r>
            <a:r>
              <a:rPr lang="uk-UA" sz="2400" b="1" dirty="0" err="1"/>
              <a:t>Development</a:t>
            </a:r>
            <a:r>
              <a:rPr lang="uk-UA" sz="2400" b="1" dirty="0"/>
              <a:t> </a:t>
            </a:r>
            <a:r>
              <a:rPr lang="uk-UA" sz="2400" b="1" dirty="0" err="1"/>
              <a:t>Organization</a:t>
            </a:r>
            <a:r>
              <a:rPr lang="uk-UA" sz="2400" b="1" dirty="0"/>
              <a:t> – Організація ООН щодо промислового розвитку), методики запропоновані ЄБРР та TACIS (</a:t>
            </a:r>
            <a:r>
              <a:rPr lang="uk-UA" sz="2400" b="1" dirty="0" err="1"/>
              <a:t>Technical</a:t>
            </a:r>
            <a:r>
              <a:rPr lang="uk-UA" sz="2400" b="1" dirty="0"/>
              <a:t> </a:t>
            </a:r>
            <a:r>
              <a:rPr lang="uk-UA" sz="2400" b="1" dirty="0" err="1"/>
              <a:t>Assistance</a:t>
            </a:r>
            <a:r>
              <a:rPr lang="uk-UA" sz="2400" b="1" dirty="0"/>
              <a:t> </a:t>
            </a:r>
            <a:r>
              <a:rPr lang="uk-UA" sz="2400" b="1" dirty="0" err="1"/>
              <a:t>to</a:t>
            </a:r>
            <a:r>
              <a:rPr lang="uk-UA" sz="2400" b="1" dirty="0"/>
              <a:t> </a:t>
            </a:r>
            <a:r>
              <a:rPr lang="uk-UA" sz="2400" b="1" dirty="0" err="1"/>
              <a:t>the</a:t>
            </a:r>
            <a:r>
              <a:rPr lang="uk-UA" sz="2400" b="1" dirty="0"/>
              <a:t> </a:t>
            </a:r>
            <a:r>
              <a:rPr lang="uk-UA" sz="2400" b="1" dirty="0" err="1"/>
              <a:t>Commonwealth</a:t>
            </a:r>
            <a:r>
              <a:rPr lang="uk-UA" sz="2400" b="1" dirty="0"/>
              <a:t> </a:t>
            </a:r>
            <a:r>
              <a:rPr lang="uk-UA" sz="2400" b="1" dirty="0" err="1"/>
              <a:t>of</a:t>
            </a:r>
            <a:r>
              <a:rPr lang="uk-UA" sz="2400" b="1" dirty="0"/>
              <a:t> </a:t>
            </a:r>
            <a:r>
              <a:rPr lang="uk-UA" sz="2400" b="1" dirty="0" err="1"/>
              <a:t>Independent</a:t>
            </a:r>
            <a:r>
              <a:rPr lang="uk-UA" sz="2400" b="1" dirty="0"/>
              <a:t> </a:t>
            </a:r>
            <a:r>
              <a:rPr lang="uk-UA" sz="2400" b="1" dirty="0" err="1"/>
              <a:t>States</a:t>
            </a:r>
            <a:r>
              <a:rPr lang="uk-UA" sz="2400" b="1" dirty="0"/>
              <a:t> – Технічна допомога для країн СНД). Слід пам’ятати, що конкретний інвестор може запропонувати свою методику, в залежності від специфіки його роботи, проте всі методики мають спільні головні розділи і можуть відрізнятися за логікою подання інформації та більш детальним розкриттям деяких розділів, важливих з точки зору інвестора. </a:t>
            </a:r>
          </a:p>
          <a:p>
            <a:endParaRPr lang="uk-UA" sz="2400" dirty="0"/>
          </a:p>
        </p:txBody>
      </p:sp>
    </p:spTree>
    <p:extLst>
      <p:ext uri="{BB962C8B-B14F-4D97-AF65-F5344CB8AC3E}">
        <p14:creationId xmlns:p14="http://schemas.microsoft.com/office/powerpoint/2010/main" val="110418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274320"/>
            <a:ext cx="8911687" cy="762000"/>
          </a:xfrm>
        </p:spPr>
        <p:txBody>
          <a:bodyPr>
            <a:normAutofit/>
          </a:bodyPr>
          <a:lstStyle/>
          <a:p>
            <a:pPr algn="ctr"/>
            <a:r>
              <a:rPr lang="uk-UA" sz="3600" b="1" dirty="0"/>
              <a:t>Головні умови фінансування </a:t>
            </a:r>
            <a:r>
              <a:rPr lang="uk-UA" b="1" dirty="0"/>
              <a:t>НБП</a:t>
            </a:r>
            <a:endParaRPr lang="uk-UA" sz="3600" b="1" dirty="0"/>
          </a:p>
        </p:txBody>
      </p:sp>
      <p:sp>
        <p:nvSpPr>
          <p:cNvPr id="3" name="Місце для вмісту 2"/>
          <p:cNvSpPr>
            <a:spLocks noGrp="1"/>
          </p:cNvSpPr>
          <p:nvPr>
            <p:ph idx="1"/>
          </p:nvPr>
        </p:nvSpPr>
        <p:spPr>
          <a:xfrm>
            <a:off x="838200" y="1463040"/>
            <a:ext cx="10515600" cy="5039360"/>
          </a:xfrm>
        </p:spPr>
        <p:txBody>
          <a:bodyPr>
            <a:noAutofit/>
          </a:bodyPr>
          <a:lstStyle/>
          <a:p>
            <a:pPr algn="just"/>
            <a:r>
              <a:rPr lang="uk-UA" sz="1400" b="1" dirty="0"/>
              <a:t> Головними умовами за яких потенційний інвестор може погодитись на фінансування </a:t>
            </a:r>
            <a:r>
              <a:rPr lang="uk-UA" sz="1400" b="1" dirty="0" err="1"/>
              <a:t>проєкту</a:t>
            </a:r>
            <a:r>
              <a:rPr lang="uk-UA" sz="1400" b="1" dirty="0"/>
              <a:t> або </a:t>
            </a:r>
            <a:r>
              <a:rPr lang="uk-UA" sz="1400" b="1" dirty="0" err="1">
                <a:solidFill>
                  <a:srgbClr val="FF0000"/>
                </a:solidFill>
              </a:rPr>
              <a:t>стартапу</a:t>
            </a:r>
            <a:r>
              <a:rPr lang="uk-UA" sz="1400" b="1" dirty="0"/>
              <a:t> (</a:t>
            </a:r>
            <a:r>
              <a:rPr lang="uk-UA" sz="1400" b="1" dirty="0" err="1"/>
              <a:t>start</a:t>
            </a:r>
            <a:r>
              <a:rPr lang="uk-UA" sz="1400" b="1" dirty="0"/>
              <a:t> </a:t>
            </a:r>
            <a:r>
              <a:rPr lang="uk-UA" sz="1400" b="1" dirty="0" err="1"/>
              <a:t>up</a:t>
            </a:r>
            <a:r>
              <a:rPr lang="uk-UA" sz="1400" b="1" dirty="0"/>
              <a:t> – (починати, запускати), компанія,  яка утворюється для реалізації інноваційної ідеї).  </a:t>
            </a:r>
          </a:p>
          <a:p>
            <a:pPr lvl="0" algn="just"/>
            <a:r>
              <a:rPr lang="uk-UA" sz="1400" b="1" dirty="0"/>
              <a:t>Насамперед – це актуальна, затребувана місія, тобто проблема, яку </a:t>
            </a:r>
            <a:r>
              <a:rPr lang="uk-UA" sz="1400" b="1" dirty="0" err="1"/>
              <a:t>стартап</a:t>
            </a:r>
            <a:r>
              <a:rPr lang="uk-UA" sz="1400" b="1" dirty="0"/>
              <a:t> спроможний вирішити.  </a:t>
            </a:r>
          </a:p>
          <a:p>
            <a:pPr lvl="0" algn="just"/>
            <a:r>
              <a:rPr lang="uk-UA" sz="1400" b="1" dirty="0"/>
              <a:t>Навіть венчурний інвестор не буде вкладати кошти в </a:t>
            </a:r>
            <a:r>
              <a:rPr lang="uk-UA" sz="1400" b="1" dirty="0" err="1"/>
              <a:t>проєкти</a:t>
            </a:r>
            <a:r>
              <a:rPr lang="uk-UA" sz="1400" b="1" dirty="0"/>
              <a:t> із занадто високим рівнем ризику. Отже </a:t>
            </a:r>
            <a:r>
              <a:rPr lang="uk-UA" sz="1400" b="1" dirty="0" err="1"/>
              <a:t>проєкт</a:t>
            </a:r>
            <a:r>
              <a:rPr lang="uk-UA" sz="1400" b="1" dirty="0"/>
              <a:t> повинен гарантувати вирішення поставленого завдання, тобто бути достатньо визначеним, чітким.</a:t>
            </a:r>
          </a:p>
          <a:p>
            <a:pPr lvl="0" algn="just"/>
            <a:r>
              <a:rPr lang="uk-UA" sz="1400" b="1" dirty="0" err="1"/>
              <a:t>General</a:t>
            </a:r>
            <a:r>
              <a:rPr lang="uk-UA" sz="1400" b="1" dirty="0"/>
              <a:t> </a:t>
            </a:r>
            <a:r>
              <a:rPr lang="uk-UA" sz="1400" b="1" dirty="0" err="1"/>
              <a:t>Due</a:t>
            </a:r>
            <a:r>
              <a:rPr lang="uk-UA" sz="1400" b="1" dirty="0"/>
              <a:t> </a:t>
            </a:r>
            <a:r>
              <a:rPr lang="uk-UA" sz="1400" b="1" dirty="0" err="1"/>
              <a:t>Diligence</a:t>
            </a:r>
            <a:r>
              <a:rPr lang="uk-UA" sz="1400" b="1" dirty="0"/>
              <a:t> – процедура комплексної, поглибленої перевірки об'єкту інвестування, яка здійснюється інвестором та складається з дослідження всіх аспектів діяльності підприємства/компанії, включаючи юридичні, фінансові питання, менеджмент, кадровий склад, позиціювання підприємства/компанії на ринку. При цьому перевірка складається з двох блоків. До першого блоку відносяться чинники які впливають на досягнення необхідного, очікуваного від </a:t>
            </a:r>
            <a:r>
              <a:rPr lang="uk-UA" sz="1400" b="1" dirty="0" err="1"/>
              <a:t>проєкту</a:t>
            </a:r>
            <a:r>
              <a:rPr lang="uk-UA" sz="1400" b="1" dirty="0"/>
              <a:t> результату, до другого блоку - фактори, що негативно впливають на успіх </a:t>
            </a:r>
            <a:r>
              <a:rPr lang="uk-UA" sz="1400" b="1" dirty="0" err="1"/>
              <a:t>проєкту</a:t>
            </a:r>
            <a:r>
              <a:rPr lang="uk-UA" sz="1400" b="1" dirty="0"/>
              <a:t>. Головною метою інвестора при здійсненні такого аналізу є створення цілісного портрету </a:t>
            </a:r>
            <a:r>
              <a:rPr lang="uk-UA" sz="1400" b="1" dirty="0" err="1"/>
              <a:t>стартапу</a:t>
            </a:r>
            <a:r>
              <a:rPr lang="uk-UA" sz="1400" b="1" dirty="0"/>
              <a:t>. При цьому увага приділяється не тільки об’єктивним даним, а й суб’єктивним чинникам, таким як психологічна характеристика членів команди, історія їх професійної діяльності, особисті досягнення. </a:t>
            </a:r>
          </a:p>
          <a:p>
            <a:pPr lvl="0" algn="just"/>
            <a:r>
              <a:rPr lang="uk-UA" sz="1400" b="1" dirty="0"/>
              <a:t>Важливим моментом є можливість вільного виходу інвестора з </a:t>
            </a:r>
            <a:r>
              <a:rPr lang="uk-UA" sz="1400" b="1" dirty="0" err="1"/>
              <a:t>проєкту</a:t>
            </a:r>
            <a:r>
              <a:rPr lang="uk-UA" sz="1400" b="1" dirty="0"/>
              <a:t>. Це пов’язано з тим, що у разі негативного розвитку подій інвестори, з метою повернення інвестицій, можуть вимагати продажу компанії або її виходу на IPO (</a:t>
            </a:r>
            <a:r>
              <a:rPr lang="uk-UA" sz="1400" b="1" dirty="0" err="1"/>
              <a:t>Initial</a:t>
            </a:r>
            <a:r>
              <a:rPr lang="uk-UA" sz="1400" b="1" dirty="0"/>
              <a:t> </a:t>
            </a:r>
            <a:r>
              <a:rPr lang="uk-UA" sz="1400" b="1" dirty="0" err="1"/>
              <a:t>Public</a:t>
            </a:r>
            <a:r>
              <a:rPr lang="uk-UA" sz="1400" b="1" dirty="0"/>
              <a:t> </a:t>
            </a:r>
            <a:r>
              <a:rPr lang="uk-UA" sz="1400" b="1" dirty="0" err="1"/>
              <a:t>Offering</a:t>
            </a:r>
            <a:r>
              <a:rPr lang="uk-UA" sz="1400" b="1" dirty="0"/>
              <a:t> – процедура первинного публічного розміщення акцій компанії), що для невеликих компаній є доволі проблематичним, оскільки підтримка статусу акціонерного товариства вимагає достатньо суттєвих фінансових витрат. </a:t>
            </a:r>
          </a:p>
        </p:txBody>
      </p:sp>
    </p:spTree>
    <p:extLst>
      <p:ext uri="{BB962C8B-B14F-4D97-AF65-F5344CB8AC3E}">
        <p14:creationId xmlns:p14="http://schemas.microsoft.com/office/powerpoint/2010/main" val="833745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r"/>
            <a:r>
              <a:rPr lang="uk-UA" sz="3600" b="1" dirty="0"/>
              <a:t>Продовження слайду 11</a:t>
            </a:r>
          </a:p>
        </p:txBody>
      </p:sp>
      <p:sp>
        <p:nvSpPr>
          <p:cNvPr id="3" name="Місце для вмісту 2"/>
          <p:cNvSpPr>
            <a:spLocks noGrp="1"/>
          </p:cNvSpPr>
          <p:nvPr>
            <p:ph idx="1"/>
          </p:nvPr>
        </p:nvSpPr>
        <p:spPr>
          <a:xfrm>
            <a:off x="1841863" y="1358537"/>
            <a:ext cx="9545184" cy="4715692"/>
          </a:xfrm>
        </p:spPr>
        <p:txBody>
          <a:bodyPr>
            <a:normAutofit/>
          </a:bodyPr>
          <a:lstStyle/>
          <a:p>
            <a:pPr algn="just"/>
            <a:r>
              <a:rPr lang="uk-UA" sz="2400" b="1" dirty="0"/>
              <a:t>Досвід вдалих інноваційних </a:t>
            </a:r>
            <a:r>
              <a:rPr lang="uk-UA" sz="2400" b="1" dirty="0" err="1"/>
              <a:t>проєктів</a:t>
            </a:r>
            <a:r>
              <a:rPr lang="uk-UA" sz="2400" b="1" dirty="0"/>
              <a:t> свідчить, що при бізнес-плануванні ініціатори стартапу виходили з </a:t>
            </a:r>
            <a:r>
              <a:rPr lang="uk-UA" sz="2400" b="1" dirty="0">
                <a:solidFill>
                  <a:srgbClr val="FF0000"/>
                </a:solidFill>
              </a:rPr>
              <a:t>принципу</a:t>
            </a:r>
            <a:r>
              <a:rPr lang="uk-UA" sz="2400" b="1" dirty="0"/>
              <a:t> </a:t>
            </a:r>
            <a:r>
              <a:rPr lang="uk-UA" sz="2400" b="1" dirty="0">
                <a:solidFill>
                  <a:srgbClr val="FF0000"/>
                </a:solidFill>
              </a:rPr>
              <a:t>самоокупності</a:t>
            </a:r>
            <a:r>
              <a:rPr lang="uk-UA" sz="2400" b="1" dirty="0"/>
              <a:t>, тобто застосовували обережний підхід з акцентом на кошти, які самостійно заробляє компанія. Важливим позитивним моментом такого підходу є стимул до максимального ефективного використання наявних ресурсів, в тому числі шляхом ретельного планування, а також відсутність ризиків пов’язаних з залученням кредитних коштів. У свою чергу така позиція компанії привертає увагу як інвесторів, так і банківських кредиторів та надає можливість залучати зовнішні фінансові ресурси на вигідних умовах.</a:t>
            </a:r>
          </a:p>
        </p:txBody>
      </p:sp>
    </p:spTree>
    <p:extLst>
      <p:ext uri="{BB962C8B-B14F-4D97-AF65-F5344CB8AC3E}">
        <p14:creationId xmlns:p14="http://schemas.microsoft.com/office/powerpoint/2010/main" val="3616279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287383"/>
            <a:ext cx="8911687" cy="1617617"/>
          </a:xfrm>
        </p:spPr>
        <p:txBody>
          <a:bodyPr/>
          <a:lstStyle/>
          <a:p>
            <a:pPr algn="ctr"/>
            <a:r>
              <a:rPr lang="uk-UA" b="1" i="1" dirty="0"/>
              <a:t>Структура фінансування </a:t>
            </a:r>
            <a:r>
              <a:rPr lang="uk-UA" b="1" i="1" dirty="0" err="1"/>
              <a:t>проєктів</a:t>
            </a:r>
            <a:r>
              <a:rPr lang="uk-UA" b="1" i="1" dirty="0"/>
              <a:t> в ЄС</a:t>
            </a:r>
          </a:p>
        </p:txBody>
      </p:sp>
      <p:sp>
        <p:nvSpPr>
          <p:cNvPr id="3" name="Місце для вмісту 2"/>
          <p:cNvSpPr>
            <a:spLocks noGrp="1"/>
          </p:cNvSpPr>
          <p:nvPr>
            <p:ph idx="1"/>
          </p:nvPr>
        </p:nvSpPr>
        <p:spPr>
          <a:xfrm>
            <a:off x="838200" y="1423851"/>
            <a:ext cx="10515600" cy="4753112"/>
          </a:xfrm>
        </p:spPr>
        <p:txBody>
          <a:bodyPr>
            <a:normAutofit fontScale="92500" lnSpcReduction="20000"/>
          </a:bodyPr>
          <a:lstStyle/>
          <a:p>
            <a:pPr algn="just"/>
            <a:r>
              <a:rPr lang="uk-UA" sz="4000" b="1" dirty="0"/>
              <a:t>У цьому зв’язку, цікавою є інформація щодо структури фінансування інноваційних </a:t>
            </a:r>
            <a:r>
              <a:rPr lang="uk-UA" sz="4000" b="1" dirty="0" err="1"/>
              <a:t>проєктів</a:t>
            </a:r>
            <a:r>
              <a:rPr lang="uk-UA" sz="4000" b="1" dirty="0"/>
              <a:t> в Європейських країнах. Так, значну частку серед інвесторів займають </a:t>
            </a:r>
            <a:r>
              <a:rPr lang="uk-UA" sz="4000" b="1" dirty="0">
                <a:solidFill>
                  <a:srgbClr val="FF0000"/>
                </a:solidFill>
              </a:rPr>
              <a:t>бізнес – ангели </a:t>
            </a:r>
            <a:r>
              <a:rPr lang="uk-UA" sz="4000" b="1" dirty="0"/>
              <a:t>(71%), </a:t>
            </a:r>
            <a:r>
              <a:rPr lang="uk-UA" sz="4000" b="1" dirty="0">
                <a:solidFill>
                  <a:srgbClr val="FF0000"/>
                </a:solidFill>
              </a:rPr>
              <a:t>венчурний капітал </a:t>
            </a:r>
            <a:r>
              <a:rPr lang="uk-UA" sz="4000" b="1" dirty="0"/>
              <a:t>(24%), </a:t>
            </a:r>
            <a:r>
              <a:rPr lang="uk-UA" sz="4000" b="1" dirty="0" err="1">
                <a:solidFill>
                  <a:srgbClr val="FF0000"/>
                </a:solidFill>
              </a:rPr>
              <a:t>краудінвестинг</a:t>
            </a:r>
            <a:r>
              <a:rPr lang="uk-UA" sz="4000" b="1" dirty="0"/>
              <a:t> – новий, стрімко зростаючий вид фінансування здебільшого за рахунок фізичних осіб (5%). </a:t>
            </a:r>
          </a:p>
          <a:p>
            <a:endParaRPr lang="uk-UA" dirty="0"/>
          </a:p>
        </p:txBody>
      </p:sp>
    </p:spTree>
    <p:extLst>
      <p:ext uri="{BB962C8B-B14F-4D97-AF65-F5344CB8AC3E}">
        <p14:creationId xmlns:p14="http://schemas.microsoft.com/office/powerpoint/2010/main" val="3116317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Склад бізнес-плану</a:t>
            </a:r>
          </a:p>
        </p:txBody>
      </p:sp>
      <p:sp>
        <p:nvSpPr>
          <p:cNvPr id="3" name="Місце для вмісту 2"/>
          <p:cNvSpPr>
            <a:spLocks noGrp="1"/>
          </p:cNvSpPr>
          <p:nvPr>
            <p:ph idx="1"/>
          </p:nvPr>
        </p:nvSpPr>
        <p:spPr>
          <a:xfrm>
            <a:off x="838200" y="1476103"/>
            <a:ext cx="10515600" cy="4700860"/>
          </a:xfrm>
        </p:spPr>
        <p:txBody>
          <a:bodyPr>
            <a:normAutofit lnSpcReduction="10000"/>
          </a:bodyPr>
          <a:lstStyle/>
          <a:p>
            <a:pPr lvl="0" algn="just"/>
            <a:r>
              <a:rPr lang="uk-UA" sz="2000" b="1" dirty="0"/>
              <a:t>Резюме, історія компанії, ініціатори </a:t>
            </a:r>
            <a:r>
              <a:rPr lang="uk-UA" sz="2000" b="1" dirty="0" err="1"/>
              <a:t>проєкту</a:t>
            </a:r>
            <a:r>
              <a:rPr lang="uk-UA" sz="2000" b="1" dirty="0"/>
              <a:t>, головні завдання, місія. </a:t>
            </a:r>
          </a:p>
          <a:p>
            <a:pPr lvl="0" algn="just"/>
            <a:r>
              <a:rPr lang="uk-UA" sz="2000" b="1" dirty="0"/>
              <a:t>Характеристика продукції/послуг підприємства/компанії.</a:t>
            </a:r>
          </a:p>
          <a:p>
            <a:pPr lvl="0" algn="just"/>
            <a:r>
              <a:rPr lang="uk-UA" sz="2000" b="1" dirty="0"/>
              <a:t>Стислий опис технологій (науково-технічних розробок), процесу виробництва (надання послуг) та  ризик їх старіння.</a:t>
            </a:r>
          </a:p>
          <a:p>
            <a:pPr lvl="0" algn="just"/>
            <a:r>
              <a:rPr lang="uk-UA" sz="2000" b="1" dirty="0"/>
              <a:t>Аналіз ринкової кон’юнктури, конкурентного середовища та перспектив росту.</a:t>
            </a:r>
          </a:p>
          <a:p>
            <a:pPr lvl="0" algn="just"/>
            <a:r>
              <a:rPr lang="uk-UA" sz="2000" b="1" dirty="0"/>
              <a:t>Маркетинговий аналіз та стратегія, план продажів.</a:t>
            </a:r>
          </a:p>
          <a:p>
            <a:pPr lvl="0" algn="just"/>
            <a:r>
              <a:rPr lang="uk-UA" sz="2000" b="1" dirty="0"/>
              <a:t>Фінансовий аналіз, оцінка грошового обороту та прибутку.</a:t>
            </a:r>
          </a:p>
          <a:p>
            <a:pPr lvl="0" algn="just"/>
            <a:r>
              <a:rPr lang="uk-UA" sz="2000" b="1" dirty="0"/>
              <a:t>Топ-менеджмент, власники, організаційна структура, професійна характеристика, плани щодо найму персоналу.</a:t>
            </a:r>
          </a:p>
          <a:p>
            <a:pPr lvl="0" algn="just"/>
            <a:r>
              <a:rPr lang="uk-UA" sz="2000" b="1" dirty="0"/>
              <a:t>Способи інвестування та шляхи виходу інвесторів з </a:t>
            </a:r>
            <a:r>
              <a:rPr lang="uk-UA" sz="2000" b="1" dirty="0" err="1"/>
              <a:t>проєкту</a:t>
            </a:r>
            <a:r>
              <a:rPr lang="uk-UA" sz="2000" b="1" dirty="0"/>
              <a:t>.    </a:t>
            </a:r>
          </a:p>
          <a:p>
            <a:pPr lvl="0" algn="just"/>
            <a:r>
              <a:rPr lang="uk-UA" sz="2000" b="1" dirty="0"/>
              <a:t>Оцінка ризиків.</a:t>
            </a:r>
          </a:p>
          <a:p>
            <a:endParaRPr lang="uk-UA" dirty="0"/>
          </a:p>
        </p:txBody>
      </p:sp>
    </p:spTree>
    <p:extLst>
      <p:ext uri="{BB962C8B-B14F-4D97-AF65-F5344CB8AC3E}">
        <p14:creationId xmlns:p14="http://schemas.microsoft.com/office/powerpoint/2010/main" val="706483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156754"/>
            <a:ext cx="8911687" cy="1748246"/>
          </a:xfrm>
        </p:spPr>
        <p:txBody>
          <a:bodyPr>
            <a:normAutofit fontScale="90000"/>
          </a:bodyPr>
          <a:lstStyle/>
          <a:p>
            <a:pPr algn="ctr"/>
            <a:r>
              <a:rPr lang="uk-UA" sz="3600" b="1" dirty="0"/>
              <a:t>7.5. Моделювання організаційної форми </a:t>
            </a:r>
            <a:r>
              <a:rPr lang="uk-UA" sz="3600" b="1"/>
              <a:t>реалізації наукового бізнес-</a:t>
            </a:r>
            <a:r>
              <a:rPr lang="uk-UA" sz="3600" b="1" dirty="0" err="1"/>
              <a:t>проєкту</a:t>
            </a:r>
            <a:br>
              <a:rPr lang="uk-UA" sz="3600" b="1" dirty="0"/>
            </a:br>
            <a:endParaRPr lang="uk-UA" sz="3600" b="1" dirty="0"/>
          </a:p>
        </p:txBody>
      </p:sp>
      <p:sp>
        <p:nvSpPr>
          <p:cNvPr id="3" name="Місце для вмісту 2"/>
          <p:cNvSpPr>
            <a:spLocks noGrp="1"/>
          </p:cNvSpPr>
          <p:nvPr>
            <p:ph idx="1"/>
          </p:nvPr>
        </p:nvSpPr>
        <p:spPr>
          <a:xfrm>
            <a:off x="838200" y="1345474"/>
            <a:ext cx="10515600" cy="4831489"/>
          </a:xfrm>
        </p:spPr>
        <p:txBody>
          <a:bodyPr>
            <a:normAutofit lnSpcReduction="10000"/>
          </a:bodyPr>
          <a:lstStyle/>
          <a:p>
            <a:pPr algn="just"/>
            <a:r>
              <a:rPr lang="uk-UA" sz="2400" b="1" dirty="0"/>
              <a:t>Ефективність бізнес-</a:t>
            </a:r>
            <a:r>
              <a:rPr lang="uk-UA" sz="2400" b="1" dirty="0" err="1"/>
              <a:t>проєкту</a:t>
            </a:r>
            <a:r>
              <a:rPr lang="uk-UA" sz="2400" b="1" dirty="0"/>
              <a:t> може бути успішнішою за належної форми організації його реалізації. Ідеальної організаційної структури немає, тому потрібно оцінити різні варіанти організаційної структури реалізації </a:t>
            </a:r>
            <a:r>
              <a:rPr lang="uk-UA" sz="2400" b="1" dirty="0" err="1"/>
              <a:t>проєкту</a:t>
            </a:r>
            <a:r>
              <a:rPr lang="uk-UA" sz="2400" b="1" dirty="0"/>
              <a:t>.</a:t>
            </a:r>
          </a:p>
          <a:p>
            <a:pPr algn="just"/>
            <a:r>
              <a:rPr lang="uk-UA" sz="2400" b="1" dirty="0"/>
              <a:t>Термін </a:t>
            </a:r>
            <a:r>
              <a:rPr lang="uk-UA" sz="2400" b="1" i="1" dirty="0"/>
              <a:t>структура </a:t>
            </a:r>
            <a:r>
              <a:rPr lang="uk-UA" sz="2400" b="1" dirty="0"/>
              <a:t>організації та її </a:t>
            </a:r>
            <a:r>
              <a:rPr lang="uk-UA" sz="2400" b="1" dirty="0" err="1"/>
              <a:t>проєктування</a:t>
            </a:r>
            <a:r>
              <a:rPr lang="uk-UA" sz="2400" b="1" dirty="0"/>
              <a:t> стосується загальної системи структурних елементів організації та </a:t>
            </a:r>
            <a:r>
              <a:rPr lang="uk-UA" sz="2400" b="1" dirty="0" err="1"/>
              <a:t>зв'язків</a:t>
            </a:r>
            <a:r>
              <a:rPr lang="uk-UA" sz="2400" b="1" dirty="0"/>
              <a:t> між ними, які використовують для її керуванням. Структура формується під впливом різних чинників:</a:t>
            </a:r>
          </a:p>
          <a:p>
            <a:pPr algn="just"/>
            <a:r>
              <a:rPr lang="uk-UA" sz="2400" b="1" i="1" dirty="0"/>
              <a:t>Спеціалізація робіт - </a:t>
            </a:r>
            <a:r>
              <a:rPr lang="uk-UA" sz="2400" b="1" dirty="0"/>
              <a:t>ступінь, до якого розділене на менші час­тини загальне завдання організації реалізації бізнес-</a:t>
            </a:r>
            <a:r>
              <a:rPr lang="uk-UA" sz="2400" b="1" dirty="0" err="1"/>
              <a:t>проєкту</a:t>
            </a:r>
            <a:r>
              <a:rPr lang="uk-UA" sz="2400" b="1" dirty="0"/>
              <a:t>.</a:t>
            </a:r>
          </a:p>
          <a:p>
            <a:pPr algn="just"/>
            <a:r>
              <a:rPr lang="ru-RU" sz="2400" b="1" i="1" dirty="0" err="1"/>
              <a:t>Структуртація</a:t>
            </a:r>
            <a:r>
              <a:rPr lang="ru-RU" sz="2400" b="1" i="1" dirty="0"/>
              <a:t> - </a:t>
            </a:r>
            <a:r>
              <a:rPr lang="ru-RU" sz="2400" b="1" dirty="0" err="1"/>
              <a:t>функційний</a:t>
            </a:r>
            <a:r>
              <a:rPr lang="ru-RU" sz="2400" b="1" dirty="0"/>
              <a:t> </a:t>
            </a:r>
            <a:r>
              <a:rPr lang="ru-RU" sz="2400" b="1" dirty="0" err="1"/>
              <a:t>поділ</a:t>
            </a:r>
            <a:r>
              <a:rPr lang="ru-RU" sz="2400" b="1" dirty="0"/>
              <a:t>, </a:t>
            </a:r>
            <a:r>
              <a:rPr lang="ru-RU" sz="2400" b="1" dirty="0" err="1"/>
              <a:t>поділ</a:t>
            </a:r>
            <a:r>
              <a:rPr lang="ru-RU" sz="2400" b="1" dirty="0"/>
              <a:t> за </a:t>
            </a:r>
            <a:r>
              <a:rPr lang="ru-RU" sz="2400" b="1" dirty="0" err="1"/>
              <a:t>продукцією</a:t>
            </a:r>
            <a:r>
              <a:rPr lang="ru-RU" sz="2400" b="1" dirty="0"/>
              <a:t>, </a:t>
            </a:r>
            <a:r>
              <a:rPr lang="ru-RU" sz="2400" b="1" dirty="0" err="1"/>
              <a:t>по­діл</a:t>
            </a:r>
            <a:r>
              <a:rPr lang="ru-RU" sz="2400" b="1" dirty="0"/>
              <a:t> за </a:t>
            </a:r>
            <a:r>
              <a:rPr lang="ru-RU" sz="2400" b="1" dirty="0" err="1"/>
              <a:t>споживачами</a:t>
            </a:r>
            <a:r>
              <a:rPr lang="ru-RU" sz="2400" b="1" dirty="0"/>
              <a:t>, </a:t>
            </a:r>
            <a:r>
              <a:rPr lang="ru-RU" sz="2400" b="1" dirty="0" err="1"/>
              <a:t>поділ</a:t>
            </a:r>
            <a:r>
              <a:rPr lang="ru-RU" sz="2400" b="1" dirty="0"/>
              <a:t> за </a:t>
            </a:r>
            <a:r>
              <a:rPr lang="ru-RU" sz="2400" b="1" dirty="0" err="1"/>
              <a:t>розміщенням</a:t>
            </a:r>
            <a:r>
              <a:rPr lang="ru-RU" sz="2400" b="1" dirty="0"/>
              <a:t>.</a:t>
            </a:r>
          </a:p>
          <a:p>
            <a:pPr algn="just"/>
            <a:endParaRPr lang="uk-UA" sz="2400" b="1" dirty="0"/>
          </a:p>
          <a:p>
            <a:endParaRPr lang="uk-UA" b="1" dirty="0"/>
          </a:p>
        </p:txBody>
      </p:sp>
    </p:spTree>
    <p:extLst>
      <p:ext uri="{BB962C8B-B14F-4D97-AF65-F5344CB8AC3E}">
        <p14:creationId xmlns:p14="http://schemas.microsoft.com/office/powerpoint/2010/main" val="72978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595090"/>
          </a:xfrm>
        </p:spPr>
        <p:txBody>
          <a:bodyPr>
            <a:normAutofit fontScale="90000"/>
          </a:bodyPr>
          <a:lstStyle/>
          <a:p>
            <a:pPr algn="r"/>
            <a:r>
              <a:rPr lang="uk-UA" sz="3600" b="1" dirty="0"/>
              <a:t>Продовження слайду 15</a:t>
            </a:r>
          </a:p>
        </p:txBody>
      </p:sp>
      <p:sp>
        <p:nvSpPr>
          <p:cNvPr id="3" name="Місце для вмісту 2"/>
          <p:cNvSpPr>
            <a:spLocks noGrp="1"/>
          </p:cNvSpPr>
          <p:nvPr>
            <p:ph idx="1"/>
          </p:nvPr>
        </p:nvSpPr>
        <p:spPr>
          <a:xfrm>
            <a:off x="838200" y="1219200"/>
            <a:ext cx="10515600" cy="5103223"/>
          </a:xfrm>
        </p:spPr>
        <p:txBody>
          <a:bodyPr>
            <a:noAutofit/>
          </a:bodyPr>
          <a:lstStyle/>
          <a:p>
            <a:pPr algn="just"/>
            <a:r>
              <a:rPr lang="ru-RU" sz="3600" b="1" i="1" dirty="0" err="1"/>
              <a:t>Звітність</a:t>
            </a:r>
            <a:r>
              <a:rPr lang="ru-RU" sz="3600" b="1" i="1" dirty="0"/>
              <a:t> - </a:t>
            </a:r>
            <a:r>
              <a:rPr lang="ru-RU" sz="3600" b="1" dirty="0" err="1"/>
              <a:t>відображення</a:t>
            </a:r>
            <a:r>
              <a:rPr lang="ru-RU" sz="3600" b="1" dirty="0"/>
              <a:t> </a:t>
            </a:r>
            <a:r>
              <a:rPr lang="ru-RU" sz="3600" b="1" dirty="0" err="1"/>
              <a:t>діяльності</a:t>
            </a:r>
            <a:r>
              <a:rPr lang="ru-RU" sz="3600" b="1" dirty="0"/>
              <a:t> </a:t>
            </a:r>
            <a:r>
              <a:rPr lang="ru-RU" sz="3600" b="1" dirty="0" err="1"/>
              <a:t>підприємства</a:t>
            </a:r>
            <a:r>
              <a:rPr lang="ru-RU" sz="3600" b="1" dirty="0"/>
              <a:t>/</a:t>
            </a:r>
            <a:r>
              <a:rPr lang="ru-RU" sz="3600" b="1" dirty="0" err="1"/>
              <a:t>компанії</a:t>
            </a:r>
            <a:r>
              <a:rPr lang="ru-RU" sz="3600" b="1" dirty="0"/>
              <a:t>. </a:t>
            </a:r>
            <a:r>
              <a:rPr lang="ru-RU" sz="3600" b="1" dirty="0" err="1"/>
              <a:t>Слугує</a:t>
            </a:r>
            <a:r>
              <a:rPr lang="ru-RU" sz="3600" b="1" dirty="0"/>
              <a:t> базою для контролю і </a:t>
            </a:r>
            <a:r>
              <a:rPr lang="ru-RU" sz="3600" b="1" dirty="0" err="1"/>
              <a:t>аналізу</a:t>
            </a:r>
            <a:r>
              <a:rPr lang="ru-RU" sz="3600" b="1" dirty="0"/>
              <a:t>.</a:t>
            </a:r>
            <a:endParaRPr lang="uk-UA" sz="3600" b="1" dirty="0"/>
          </a:p>
          <a:p>
            <a:pPr algn="just"/>
            <a:r>
              <a:rPr lang="ru-RU" sz="3600" b="1" i="1" dirty="0" err="1"/>
              <a:t>Повноваження</a:t>
            </a:r>
            <a:r>
              <a:rPr lang="ru-RU" sz="3600" b="1" i="1" dirty="0"/>
              <a:t> - </a:t>
            </a:r>
            <a:r>
              <a:rPr lang="ru-RU" sz="3600" b="1" dirty="0" err="1"/>
              <a:t>влада</a:t>
            </a:r>
            <a:r>
              <a:rPr lang="ru-RU" sz="3600" b="1" dirty="0"/>
              <a:t>, </a:t>
            </a:r>
            <a:r>
              <a:rPr lang="ru-RU" sz="3600" b="1" dirty="0" err="1"/>
              <a:t>делегована</a:t>
            </a:r>
            <a:r>
              <a:rPr lang="ru-RU" sz="3600" b="1" dirty="0"/>
              <a:t> </a:t>
            </a:r>
            <a:r>
              <a:rPr lang="ru-RU" sz="3600" b="1" dirty="0" err="1"/>
              <a:t>організацією</a:t>
            </a:r>
            <a:r>
              <a:rPr lang="ru-RU" sz="3600" b="1" dirty="0"/>
              <a:t>.</a:t>
            </a:r>
            <a:endParaRPr lang="uk-UA" sz="3600" b="1" dirty="0"/>
          </a:p>
          <a:p>
            <a:pPr algn="just"/>
            <a:r>
              <a:rPr lang="ru-RU" sz="3600" b="1" dirty="0"/>
              <a:t> </a:t>
            </a:r>
            <a:r>
              <a:rPr lang="ru-RU" sz="3600" b="1" i="1" dirty="0" err="1"/>
              <a:t>Координація</a:t>
            </a:r>
            <a:r>
              <a:rPr lang="ru-RU" sz="3600" b="1" i="1" dirty="0"/>
              <a:t> - </a:t>
            </a:r>
            <a:r>
              <a:rPr lang="ru-RU" sz="3600" b="1" dirty="0" err="1"/>
              <a:t>процес</a:t>
            </a:r>
            <a:r>
              <a:rPr lang="ru-RU" sz="3600" b="1" dirty="0"/>
              <a:t> </a:t>
            </a:r>
            <a:r>
              <a:rPr lang="ru-RU" sz="3600" b="1" dirty="0" err="1"/>
              <a:t>стикування</a:t>
            </a:r>
            <a:r>
              <a:rPr lang="ru-RU" sz="3600" b="1" dirty="0"/>
              <a:t> </a:t>
            </a:r>
            <a:r>
              <a:rPr lang="ru-RU" sz="3600" b="1" dirty="0" err="1"/>
              <a:t>дій</a:t>
            </a:r>
            <a:r>
              <a:rPr lang="ru-RU" sz="3600" b="1" dirty="0"/>
              <a:t> </a:t>
            </a:r>
            <a:r>
              <a:rPr lang="ru-RU" sz="3600" b="1" dirty="0" err="1"/>
              <a:t>різних</a:t>
            </a:r>
            <a:r>
              <a:rPr lang="ru-RU" sz="3600" b="1" dirty="0"/>
              <a:t> посад та </a:t>
            </a:r>
            <a:r>
              <a:rPr lang="ru-RU" sz="3600" b="1" dirty="0" err="1"/>
              <a:t>підрозділів</a:t>
            </a:r>
            <a:r>
              <a:rPr lang="ru-RU" sz="3600" b="1" dirty="0"/>
              <a:t>.</a:t>
            </a:r>
            <a:endParaRPr lang="uk-UA" sz="3600" b="1" dirty="0"/>
          </a:p>
          <a:p>
            <a:pPr algn="just"/>
            <a:r>
              <a:rPr lang="ru-RU" sz="3600" b="1" i="1" dirty="0" err="1"/>
              <a:t>Ситуативні</a:t>
            </a:r>
            <a:r>
              <a:rPr lang="ru-RU" sz="3600" b="1" i="1" dirty="0"/>
              <a:t> </a:t>
            </a:r>
            <a:r>
              <a:rPr lang="ru-RU" sz="3600" b="1" i="1" dirty="0" err="1"/>
              <a:t>чинники</a:t>
            </a:r>
            <a:r>
              <a:rPr lang="ru-RU" sz="3600" b="1" i="1" dirty="0"/>
              <a:t> - </a:t>
            </a:r>
            <a:r>
              <a:rPr lang="ru-RU" sz="3600" b="1" dirty="0" err="1"/>
              <a:t>базова</a:t>
            </a:r>
            <a:r>
              <a:rPr lang="ru-RU" sz="3600" b="1" dirty="0"/>
              <a:t> </a:t>
            </a:r>
            <a:r>
              <a:rPr lang="ru-RU" sz="3600" b="1" dirty="0" err="1"/>
              <a:t>технологія</a:t>
            </a:r>
            <a:r>
              <a:rPr lang="ru-RU" sz="3600" b="1" dirty="0"/>
              <a:t>, </a:t>
            </a:r>
            <a:r>
              <a:rPr lang="ru-RU" sz="3600" b="1" dirty="0" err="1"/>
              <a:t>середовище</a:t>
            </a:r>
            <a:r>
              <a:rPr lang="ru-RU" sz="3600" b="1" dirty="0"/>
              <a:t>, </a:t>
            </a:r>
            <a:r>
              <a:rPr lang="ru-RU" sz="3600" b="1" dirty="0" err="1"/>
              <a:t>розмір</a:t>
            </a:r>
            <a:r>
              <a:rPr lang="ru-RU" sz="3600" b="1" dirty="0"/>
              <a:t> </a:t>
            </a:r>
            <a:r>
              <a:rPr lang="ru-RU" sz="3600" b="1" dirty="0" err="1"/>
              <a:t>організації</a:t>
            </a:r>
            <a:r>
              <a:rPr lang="ru-RU" sz="3600" b="1" dirty="0"/>
              <a:t> та цикл </a:t>
            </a:r>
            <a:r>
              <a:rPr lang="ru-RU" sz="3600" b="1" dirty="0" err="1"/>
              <a:t>її</a:t>
            </a:r>
            <a:r>
              <a:rPr lang="ru-RU" sz="3600" b="1" dirty="0"/>
              <a:t> </a:t>
            </a:r>
            <a:r>
              <a:rPr lang="ru-RU" sz="3600" b="1" dirty="0" err="1"/>
              <a:t>існування</a:t>
            </a:r>
            <a:r>
              <a:rPr lang="ru-RU" sz="3600" b="1" dirty="0"/>
              <a:t>.</a:t>
            </a:r>
            <a:endParaRPr lang="uk-UA" sz="3600" b="1" dirty="0"/>
          </a:p>
          <a:p>
            <a:endParaRPr lang="uk-UA" sz="3600" b="1" dirty="0"/>
          </a:p>
        </p:txBody>
      </p:sp>
    </p:spTree>
    <p:extLst>
      <p:ext uri="{BB962C8B-B14F-4D97-AF65-F5344CB8AC3E}">
        <p14:creationId xmlns:p14="http://schemas.microsoft.com/office/powerpoint/2010/main" val="2753222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err="1"/>
              <a:t>Функційна</a:t>
            </a:r>
            <a:r>
              <a:rPr lang="ru-RU" sz="3600" b="1" dirty="0"/>
              <a:t> (U-) форма</a:t>
            </a:r>
            <a:endParaRPr lang="uk-UA" sz="3600" dirty="0"/>
          </a:p>
        </p:txBody>
      </p:sp>
      <p:sp>
        <p:nvSpPr>
          <p:cNvPr id="3" name="Місце для вмісту 2"/>
          <p:cNvSpPr>
            <a:spLocks noGrp="1"/>
          </p:cNvSpPr>
          <p:nvPr>
            <p:ph idx="1"/>
          </p:nvPr>
        </p:nvSpPr>
        <p:spPr>
          <a:xfrm>
            <a:off x="838200" y="1209040"/>
            <a:ext cx="10805160" cy="4967923"/>
          </a:xfrm>
        </p:spPr>
        <p:txBody>
          <a:bodyPr>
            <a:noAutofit/>
          </a:bodyPr>
          <a:lstStyle/>
          <a:p>
            <a:r>
              <a:rPr lang="ru-RU" sz="3200" b="1" dirty="0" err="1"/>
              <a:t>Функційна</a:t>
            </a:r>
            <a:r>
              <a:rPr lang="ru-RU" sz="3200" b="1" dirty="0"/>
              <a:t> форма - </a:t>
            </a:r>
            <a:r>
              <a:rPr lang="ru-RU" sz="3200" b="1" dirty="0" err="1"/>
              <a:t>це</a:t>
            </a:r>
            <a:r>
              <a:rPr lang="ru-RU" sz="3200" b="1" dirty="0"/>
              <a:t> </a:t>
            </a:r>
            <a:r>
              <a:rPr lang="ru-RU" sz="3200" b="1" dirty="0" err="1"/>
              <a:t>проєктування</a:t>
            </a:r>
            <a:r>
              <a:rPr lang="ru-RU" sz="3200" b="1" dirty="0"/>
              <a:t>, </a:t>
            </a:r>
            <a:r>
              <a:rPr lang="ru-RU" sz="3200" b="1" dirty="0" err="1"/>
              <a:t>що</a:t>
            </a:r>
            <a:r>
              <a:rPr lang="ru-RU" sz="3200" b="1" dirty="0"/>
              <a:t> </a:t>
            </a:r>
            <a:r>
              <a:rPr lang="uk-UA" sz="3200" b="1" dirty="0"/>
              <a:t>г</a:t>
            </a:r>
            <a:r>
              <a:rPr lang="ru-RU" sz="3200" b="1" dirty="0" err="1"/>
              <a:t>рунтується</a:t>
            </a:r>
            <a:r>
              <a:rPr lang="ru-RU" sz="3200" b="1" dirty="0"/>
              <a:t> на </a:t>
            </a:r>
            <a:r>
              <a:rPr lang="ru-RU" sz="3200" b="1" dirty="0" err="1"/>
              <a:t>функційному</a:t>
            </a:r>
            <a:r>
              <a:rPr lang="ru-RU" sz="3200" b="1" dirty="0"/>
              <a:t> </a:t>
            </a:r>
            <a:r>
              <a:rPr lang="ru-RU" sz="3200" b="1" dirty="0" err="1"/>
              <a:t>підході</a:t>
            </a:r>
            <a:r>
              <a:rPr lang="ru-RU" sz="3200" b="1" dirty="0"/>
              <a:t> до </a:t>
            </a:r>
            <a:r>
              <a:rPr lang="ru-RU" sz="3200" b="1" dirty="0" err="1"/>
              <a:t>структуризації</a:t>
            </a:r>
            <a:r>
              <a:rPr lang="ru-RU" sz="3200" b="1" dirty="0"/>
              <a:t>. </a:t>
            </a:r>
            <a:r>
              <a:rPr lang="ru-RU" sz="3200" b="1" dirty="0" err="1"/>
              <a:t>Цей</a:t>
            </a:r>
            <a:r>
              <a:rPr lang="ru-RU" sz="3200" b="1" dirty="0"/>
              <a:t> </a:t>
            </a:r>
            <a:r>
              <a:rPr lang="ru-RU" sz="3200" b="1" dirty="0" err="1"/>
              <a:t>проєкт</a:t>
            </a:r>
            <a:r>
              <a:rPr lang="ru-RU" sz="3200" b="1" dirty="0"/>
              <a:t> названо U-формою (U - </a:t>
            </a:r>
            <a:r>
              <a:rPr lang="ru-RU" sz="3200" b="1" dirty="0" err="1"/>
              <a:t>unitary</a:t>
            </a:r>
            <a:r>
              <a:rPr lang="ru-RU" sz="3200" b="1" dirty="0"/>
              <a:t> </a:t>
            </a:r>
            <a:r>
              <a:rPr lang="ru-RU" sz="3200" b="1" dirty="0" err="1"/>
              <a:t>унітарний</a:t>
            </a:r>
            <a:r>
              <a:rPr lang="ru-RU" sz="3200" b="1" dirty="0"/>
              <a:t>). В </a:t>
            </a:r>
            <a:r>
              <a:rPr lang="ru-RU" sz="3200" b="1" dirty="0" err="1"/>
              <a:t>організації</a:t>
            </a:r>
            <a:r>
              <a:rPr lang="ru-RU" sz="3200" b="1" dirty="0"/>
              <a:t>, </a:t>
            </a:r>
            <a:r>
              <a:rPr lang="ru-RU" sz="3200" b="1" dirty="0" err="1"/>
              <a:t>що</a:t>
            </a:r>
            <a:r>
              <a:rPr lang="ru-RU" sz="3200" b="1" dirty="0"/>
              <a:t> </a:t>
            </a:r>
            <a:r>
              <a:rPr lang="ru-RU" sz="3200" b="1" dirty="0" err="1"/>
              <a:t>має</a:t>
            </a:r>
            <a:r>
              <a:rPr lang="ru-RU" sz="3200" b="1" dirty="0"/>
              <a:t> структуру типу U-</a:t>
            </a:r>
            <a:r>
              <a:rPr lang="ru-RU" sz="3200" b="1" dirty="0" err="1"/>
              <a:t>форми</a:t>
            </a:r>
            <a:r>
              <a:rPr lang="ru-RU" sz="3200" b="1" dirty="0"/>
              <a:t>, </a:t>
            </a:r>
            <a:r>
              <a:rPr lang="ru-RU" sz="3200" b="1" dirty="0" err="1"/>
              <a:t>працівники</a:t>
            </a:r>
            <a:r>
              <a:rPr lang="ru-RU" sz="3200" b="1" dirty="0"/>
              <a:t> та </a:t>
            </a:r>
            <a:r>
              <a:rPr lang="ru-RU" sz="3200" b="1" dirty="0" err="1"/>
              <a:t>організаційні</a:t>
            </a:r>
            <a:r>
              <a:rPr lang="ru-RU" sz="3200" b="1" dirty="0"/>
              <a:t> </a:t>
            </a:r>
            <a:r>
              <a:rPr lang="ru-RU" sz="3200" b="1" dirty="0" err="1"/>
              <a:t>одиниці</a:t>
            </a:r>
            <a:r>
              <a:rPr lang="ru-RU" sz="3200" b="1" dirty="0"/>
              <a:t> </a:t>
            </a:r>
            <a:r>
              <a:rPr lang="ru-RU" sz="3200" b="1" dirty="0" err="1"/>
              <a:t>об'єднані</a:t>
            </a:r>
            <a:r>
              <a:rPr lang="ru-RU" sz="3200" b="1" dirty="0"/>
              <a:t> у </a:t>
            </a:r>
            <a:r>
              <a:rPr lang="ru-RU" sz="3200" b="1" dirty="0" err="1"/>
              <a:t>великі</a:t>
            </a:r>
            <a:r>
              <a:rPr lang="ru-RU" sz="3200" b="1" dirty="0"/>
              <a:t> </a:t>
            </a:r>
            <a:r>
              <a:rPr lang="ru-RU" sz="3200" b="1" dirty="0" err="1"/>
              <a:t>функційні</a:t>
            </a:r>
            <a:r>
              <a:rPr lang="ru-RU" sz="3200" b="1" dirty="0"/>
              <a:t> </a:t>
            </a:r>
            <a:r>
              <a:rPr lang="ru-RU" sz="3200" b="1" dirty="0" err="1"/>
              <a:t>відділи</a:t>
            </a:r>
            <a:r>
              <a:rPr lang="ru-RU" sz="3200" b="1" dirty="0"/>
              <a:t>, </a:t>
            </a:r>
            <a:r>
              <a:rPr lang="ru-RU" sz="3200" b="1" dirty="0" err="1"/>
              <a:t>такі</a:t>
            </a:r>
            <a:r>
              <a:rPr lang="ru-RU" sz="3200" b="1" dirty="0"/>
              <a:t> як </a:t>
            </a:r>
            <a:r>
              <a:rPr lang="ru-RU" sz="3200" b="1" dirty="0" err="1"/>
              <a:t>відділ</a:t>
            </a:r>
            <a:r>
              <a:rPr lang="ru-RU" sz="3200" b="1" dirty="0"/>
              <a:t> маркетингу, </a:t>
            </a:r>
            <a:r>
              <a:rPr lang="ru-RU" sz="3200" b="1" dirty="0" err="1"/>
              <a:t>виробничий</a:t>
            </a:r>
            <a:r>
              <a:rPr lang="ru-RU" sz="3200" b="1" dirty="0"/>
              <a:t> </a:t>
            </a:r>
            <a:r>
              <a:rPr lang="ru-RU" sz="3200" b="1" dirty="0" err="1"/>
              <a:t>відділ</a:t>
            </a:r>
            <a:r>
              <a:rPr lang="ru-RU" sz="3200" b="1" dirty="0"/>
              <a:t> та </a:t>
            </a:r>
            <a:r>
              <a:rPr lang="ru-RU" sz="3200" b="1" dirty="0" err="1"/>
              <a:t>інші</a:t>
            </a:r>
            <a:r>
              <a:rPr lang="ru-RU" sz="3200" b="1" dirty="0"/>
              <a:t>. Для </a:t>
            </a:r>
            <a:r>
              <a:rPr lang="ru-RU" sz="3200" b="1" dirty="0" err="1"/>
              <a:t>ефективної</a:t>
            </a:r>
            <a:r>
              <a:rPr lang="ru-RU" sz="3200" b="1" dirty="0"/>
              <a:t> </a:t>
            </a:r>
            <a:r>
              <a:rPr lang="ru-RU" sz="3200" b="1" dirty="0" err="1"/>
              <a:t>діяльності</a:t>
            </a:r>
            <a:r>
              <a:rPr lang="ru-RU" sz="3200" b="1" dirty="0"/>
              <a:t> </a:t>
            </a:r>
            <a:r>
              <a:rPr lang="ru-RU" sz="3200" b="1" dirty="0" err="1"/>
              <a:t>організації</a:t>
            </a:r>
            <a:r>
              <a:rPr lang="ru-RU" sz="3200" b="1" dirty="0"/>
              <a:t> в </a:t>
            </a:r>
            <a:r>
              <a:rPr lang="ru-RU" sz="3200" b="1" dirty="0" err="1"/>
              <a:t>цьому</a:t>
            </a:r>
            <a:r>
              <a:rPr lang="ru-RU" sz="3200" b="1" dirty="0"/>
              <a:t> </a:t>
            </a:r>
            <a:r>
              <a:rPr lang="ru-RU" sz="3200" b="1" dirty="0" err="1"/>
              <a:t>випадку</a:t>
            </a:r>
            <a:r>
              <a:rPr lang="ru-RU" sz="3200" b="1" dirty="0"/>
              <a:t> </a:t>
            </a:r>
            <a:r>
              <a:rPr lang="ru-RU" sz="3200" b="1" dirty="0" err="1"/>
              <a:t>потрібна</a:t>
            </a:r>
            <a:r>
              <a:rPr lang="ru-RU" sz="3200" b="1" dirty="0"/>
              <a:t> горизонтальна </a:t>
            </a:r>
            <a:r>
              <a:rPr lang="ru-RU" sz="3200" b="1" dirty="0" err="1"/>
              <a:t>координація</a:t>
            </a:r>
            <a:r>
              <a:rPr lang="ru-RU" sz="3200" b="1" dirty="0"/>
              <a:t>, </a:t>
            </a:r>
            <a:r>
              <a:rPr lang="ru-RU" sz="3200" b="1" dirty="0" err="1"/>
              <a:t>тобто</a:t>
            </a:r>
            <a:r>
              <a:rPr lang="ru-RU" sz="3200" b="1" dirty="0"/>
              <a:t> </a:t>
            </a:r>
            <a:r>
              <a:rPr lang="ru-RU" sz="3200" b="1" dirty="0" err="1"/>
              <a:t>координація</a:t>
            </a:r>
            <a:r>
              <a:rPr lang="ru-RU" sz="3200" b="1" dirty="0"/>
              <a:t> </a:t>
            </a:r>
            <a:r>
              <a:rPr lang="ru-RU" sz="3200" b="1" dirty="0" err="1"/>
              <a:t>роботи</a:t>
            </a:r>
            <a:r>
              <a:rPr lang="ru-RU" sz="3200" b="1" dirty="0"/>
              <a:t> </a:t>
            </a:r>
            <a:r>
              <a:rPr lang="ru-RU" sz="3200" b="1" dirty="0" err="1"/>
              <a:t>відділів</a:t>
            </a:r>
            <a:r>
              <a:rPr lang="ru-RU" sz="3200" b="1" dirty="0"/>
              <a:t>, </a:t>
            </a:r>
            <a:r>
              <a:rPr lang="ru-RU" sz="3200" b="1" dirty="0" err="1"/>
              <a:t>що</a:t>
            </a:r>
            <a:r>
              <a:rPr lang="ru-RU" sz="3200" b="1" dirty="0"/>
              <a:t> </a:t>
            </a:r>
            <a:r>
              <a:rPr lang="ru-RU" sz="3200" b="1" dirty="0" err="1"/>
              <a:t>знаходяться</a:t>
            </a:r>
            <a:r>
              <a:rPr lang="ru-RU" sz="3200" b="1" dirty="0"/>
              <a:t> на одному </a:t>
            </a:r>
            <a:r>
              <a:rPr lang="ru-RU" sz="3200" b="1" dirty="0" err="1"/>
              <a:t>рівні</a:t>
            </a:r>
            <a:r>
              <a:rPr lang="ru-RU" sz="3200" b="1" dirty="0"/>
              <a:t>.</a:t>
            </a:r>
            <a:endParaRPr lang="uk-UA" sz="3200" b="1" dirty="0"/>
          </a:p>
          <a:p>
            <a:endParaRPr lang="uk-UA" sz="3200" b="1" dirty="0"/>
          </a:p>
        </p:txBody>
      </p:sp>
    </p:spTree>
    <p:extLst>
      <p:ext uri="{BB962C8B-B14F-4D97-AF65-F5344CB8AC3E}">
        <p14:creationId xmlns:p14="http://schemas.microsoft.com/office/powerpoint/2010/main" val="4213571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261257"/>
            <a:ext cx="8911687" cy="1643743"/>
          </a:xfrm>
        </p:spPr>
        <p:txBody>
          <a:bodyPr>
            <a:normAutofit/>
          </a:bodyPr>
          <a:lstStyle/>
          <a:p>
            <a:pPr algn="ctr"/>
            <a:r>
              <a:rPr lang="uk-UA" sz="3600" b="1" dirty="0"/>
              <a:t>Конгломератна (Н-) форма</a:t>
            </a:r>
            <a:endParaRPr lang="uk-UA" sz="3600" dirty="0"/>
          </a:p>
        </p:txBody>
      </p:sp>
      <p:sp>
        <p:nvSpPr>
          <p:cNvPr id="3" name="Місце для вмісту 2"/>
          <p:cNvSpPr>
            <a:spLocks noGrp="1"/>
          </p:cNvSpPr>
          <p:nvPr>
            <p:ph idx="1"/>
          </p:nvPr>
        </p:nvSpPr>
        <p:spPr>
          <a:xfrm>
            <a:off x="2589212" y="1110343"/>
            <a:ext cx="8915400" cy="4800879"/>
          </a:xfrm>
        </p:spPr>
        <p:txBody>
          <a:bodyPr>
            <a:noAutofit/>
          </a:bodyPr>
          <a:lstStyle/>
          <a:p>
            <a:pPr algn="just"/>
            <a:r>
              <a:rPr lang="uk-UA" sz="2800" b="1" dirty="0"/>
              <a:t>Конгломерату (Н-) форму використовують ор­ганізації, які утворилися внаслідок об'єднання різних, не пов'я­заних між собою підприємств. Отже, </a:t>
            </a:r>
            <a:r>
              <a:rPr lang="uk-UA" sz="2800" b="1" dirty="0" err="1"/>
              <a:t>проєкт</a:t>
            </a:r>
            <a:r>
              <a:rPr lang="uk-UA" sz="2800" b="1" dirty="0"/>
              <a:t> Н-форми по суті є холдинговою компанією, яка діє за непов'язаної диверсифікації (Н—</a:t>
            </a:r>
            <a:r>
              <a:rPr lang="uk-UA" sz="2800" b="1" dirty="0" err="1"/>
              <a:t>holding</a:t>
            </a:r>
            <a:r>
              <a:rPr lang="uk-UA" sz="2800" b="1" dirty="0"/>
              <a:t>). Цей підхід </a:t>
            </a:r>
            <a:r>
              <a:rPr lang="uk-UA" sz="2800" b="1" dirty="0" err="1"/>
              <a:t>грунтується</a:t>
            </a:r>
            <a:r>
              <a:rPr lang="uk-UA" sz="2800" b="1" dirty="0"/>
              <a:t> на продуктовій формі струк­тури, тобто загальний менеджер незалежно керує кожним під­приємством або групою підприємств і відповідає за прибутки чи збитки фірми</a:t>
            </a:r>
            <a:r>
              <a:rPr lang="uk-UA" sz="2800" dirty="0"/>
              <a:t>. </a:t>
            </a:r>
          </a:p>
        </p:txBody>
      </p:sp>
    </p:spTree>
    <p:extLst>
      <p:ext uri="{BB962C8B-B14F-4D97-AF65-F5344CB8AC3E}">
        <p14:creationId xmlns:p14="http://schemas.microsoft.com/office/powerpoint/2010/main" val="3558715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727170"/>
          </a:xfrm>
        </p:spPr>
        <p:txBody>
          <a:bodyPr>
            <a:normAutofit/>
          </a:bodyPr>
          <a:lstStyle/>
          <a:p>
            <a:pPr algn="ctr"/>
            <a:r>
              <a:rPr lang="ru-RU" sz="3600" b="1" dirty="0" err="1"/>
              <a:t>Філійна</a:t>
            </a:r>
            <a:r>
              <a:rPr lang="ru-RU" sz="3600" b="1" dirty="0"/>
              <a:t> (М-) форма</a:t>
            </a:r>
            <a:endParaRPr lang="uk-UA" sz="3600" dirty="0"/>
          </a:p>
        </p:txBody>
      </p:sp>
      <p:sp>
        <p:nvSpPr>
          <p:cNvPr id="3" name="Місце для вмісту 2"/>
          <p:cNvSpPr>
            <a:spLocks noGrp="1"/>
          </p:cNvSpPr>
          <p:nvPr>
            <p:ph idx="1"/>
          </p:nvPr>
        </p:nvSpPr>
        <p:spPr>
          <a:xfrm>
            <a:off x="838200" y="1567543"/>
            <a:ext cx="10515600" cy="4609420"/>
          </a:xfrm>
        </p:spPr>
        <p:txBody>
          <a:bodyPr>
            <a:normAutofit/>
          </a:bodyPr>
          <a:lstStyle/>
          <a:p>
            <a:pPr algn="just"/>
            <a:r>
              <a:rPr lang="ru-RU" sz="2000" b="1" dirty="0" err="1"/>
              <a:t>Філійна</a:t>
            </a:r>
            <a:r>
              <a:rPr lang="ru-RU" sz="2000" b="1" dirty="0"/>
              <a:t> структура </a:t>
            </a:r>
            <a:r>
              <a:rPr lang="ru-RU" sz="2000" b="1" dirty="0" err="1"/>
              <a:t>організації</a:t>
            </a:r>
            <a:r>
              <a:rPr lang="ru-RU" sz="2000" b="1" dirty="0"/>
              <a:t> </a:t>
            </a:r>
            <a:r>
              <a:rPr lang="ru-RU" sz="2000" b="1" dirty="0" err="1"/>
              <a:t>використовується</a:t>
            </a:r>
            <a:r>
              <a:rPr lang="ru-RU" sz="2000" b="1" dirty="0"/>
              <a:t> </a:t>
            </a:r>
            <a:r>
              <a:rPr lang="ru-RU" sz="2000" b="1" dirty="0" err="1"/>
              <a:t>органі­заціями</a:t>
            </a:r>
            <a:r>
              <a:rPr lang="ru-RU" sz="2000" b="1" dirty="0"/>
              <a:t> </a:t>
            </a:r>
            <a:r>
              <a:rPr lang="ru-RU" sz="2000" b="1" dirty="0" err="1"/>
              <a:t>продуктової</a:t>
            </a:r>
            <a:r>
              <a:rPr lang="ru-RU" sz="2000" b="1" dirty="0"/>
              <a:t> </a:t>
            </a:r>
            <a:r>
              <a:rPr lang="ru-RU" sz="2000" b="1" dirty="0" err="1"/>
              <a:t>форми</a:t>
            </a:r>
            <a:r>
              <a:rPr lang="ru-RU" sz="2000" b="1" dirty="0"/>
              <a:t>, в </a:t>
            </a:r>
            <a:r>
              <a:rPr lang="ru-RU" sz="2000" b="1" dirty="0" err="1"/>
              <a:t>яких</a:t>
            </a:r>
            <a:r>
              <a:rPr lang="ru-RU" sz="2000" b="1" dirty="0"/>
              <a:t>, на </a:t>
            </a:r>
            <a:r>
              <a:rPr lang="ru-RU" sz="2000" b="1" dirty="0" err="1"/>
              <a:t>відміну</a:t>
            </a:r>
            <a:r>
              <a:rPr lang="ru-RU" sz="2000" b="1" dirty="0"/>
              <a:t> </a:t>
            </a:r>
            <a:r>
              <a:rPr lang="ru-RU" sz="2000" b="1" dirty="0" err="1"/>
              <a:t>від</a:t>
            </a:r>
            <a:r>
              <a:rPr lang="ru-RU" sz="2000" b="1" dirty="0"/>
              <a:t> Н-</a:t>
            </a:r>
            <a:r>
              <a:rPr lang="ru-RU" sz="2000" b="1" dirty="0" err="1"/>
              <a:t>форми</a:t>
            </a:r>
            <a:r>
              <a:rPr lang="ru-RU" sz="2000" b="1" dirty="0"/>
              <a:t>, </a:t>
            </a:r>
            <a:r>
              <a:rPr lang="ru-RU" sz="2000" b="1" dirty="0" err="1"/>
              <a:t>відділи</a:t>
            </a:r>
            <a:r>
              <a:rPr lang="ru-RU" sz="2000" b="1" dirty="0"/>
              <a:t> </a:t>
            </a:r>
            <a:r>
              <a:rPr lang="ru-RU" sz="2000" b="1" dirty="0" err="1"/>
              <a:t>зв'язані</a:t>
            </a:r>
            <a:r>
              <a:rPr lang="ru-RU" sz="2000" b="1" dirty="0"/>
              <a:t> </a:t>
            </a:r>
            <a:r>
              <a:rPr lang="ru-RU" sz="2000" b="1" dirty="0" err="1"/>
              <a:t>між</a:t>
            </a:r>
            <a:r>
              <a:rPr lang="ru-RU" sz="2000" b="1" dirty="0"/>
              <a:t> собою. </a:t>
            </a:r>
            <a:r>
              <a:rPr lang="ru-RU" sz="2000" b="1" dirty="0" err="1"/>
              <a:t>Філійна</a:t>
            </a:r>
            <a:r>
              <a:rPr lang="ru-RU" sz="2000" b="1" dirty="0"/>
              <a:t> форма, </a:t>
            </a:r>
            <a:r>
              <a:rPr lang="ru-RU" sz="2000" b="1" dirty="0" err="1"/>
              <a:t>або</a:t>
            </a:r>
            <a:r>
              <a:rPr lang="ru-RU" sz="2000" b="1" dirty="0"/>
              <a:t> М-форма (M-</a:t>
            </a:r>
            <a:r>
              <a:rPr lang="ru-RU" sz="2000" b="1" dirty="0" err="1"/>
              <a:t>multi</a:t>
            </a:r>
            <a:r>
              <a:rPr lang="ru-RU" sz="2000" b="1" dirty="0"/>
              <a:t>-</a:t>
            </a:r>
            <a:r>
              <a:rPr lang="ru-RU" sz="2000" b="1" dirty="0" err="1"/>
              <a:t>divisional</a:t>
            </a:r>
            <a:r>
              <a:rPr lang="ru-RU" sz="2000" b="1" dirty="0"/>
              <a:t>), </a:t>
            </a:r>
            <a:r>
              <a:rPr lang="ru-RU" sz="2000" b="1" dirty="0" err="1"/>
              <a:t>грунтується</a:t>
            </a:r>
            <a:r>
              <a:rPr lang="ru-RU" sz="2000" b="1" dirty="0"/>
              <a:t> на </a:t>
            </a:r>
            <a:r>
              <a:rPr lang="ru-RU" sz="2000" b="1" dirty="0" err="1"/>
              <a:t>багатьох</a:t>
            </a:r>
            <a:r>
              <a:rPr lang="ru-RU" sz="2000" b="1" dirty="0"/>
              <a:t> </a:t>
            </a:r>
            <a:r>
              <a:rPr lang="ru-RU" sz="2000" b="1" dirty="0" err="1"/>
              <a:t>виробництвах</a:t>
            </a:r>
            <a:r>
              <a:rPr lang="ru-RU" sz="2000" b="1" dirty="0"/>
              <a:t>, </a:t>
            </a:r>
            <a:r>
              <a:rPr lang="ru-RU" sz="2000" b="1" dirty="0" err="1"/>
              <a:t>зв'язаних</a:t>
            </a:r>
            <a:r>
              <a:rPr lang="ru-RU" sz="2000" b="1" dirty="0"/>
              <a:t> </a:t>
            </a:r>
            <a:r>
              <a:rPr lang="ru-RU" sz="2000" b="1" dirty="0" err="1"/>
              <a:t>між</a:t>
            </a:r>
            <a:r>
              <a:rPr lang="ru-RU" sz="2000" b="1" dirty="0"/>
              <a:t> собою, і </a:t>
            </a:r>
            <a:r>
              <a:rPr lang="ru-RU" sz="2000" b="1" dirty="0" err="1"/>
              <a:t>які</a:t>
            </a:r>
            <a:r>
              <a:rPr lang="ru-RU" sz="2000" b="1" dirty="0"/>
              <a:t> </a:t>
            </a:r>
            <a:r>
              <a:rPr lang="ru-RU" sz="2000" b="1" dirty="0" err="1"/>
              <a:t>працюють</a:t>
            </a:r>
            <a:r>
              <a:rPr lang="ru-RU" sz="2000" b="1" dirty="0"/>
              <a:t> у межах </a:t>
            </a:r>
            <a:r>
              <a:rPr lang="ru-RU" sz="2000" b="1" dirty="0" err="1"/>
              <a:t>великої</a:t>
            </a:r>
            <a:r>
              <a:rPr lang="ru-RU" sz="2000" b="1" dirty="0"/>
              <a:t> </a:t>
            </a:r>
            <a:r>
              <a:rPr lang="ru-RU" sz="2000" b="1" dirty="0" err="1"/>
              <a:t>організації</a:t>
            </a:r>
            <a:r>
              <a:rPr lang="ru-RU" sz="2000" b="1" dirty="0"/>
              <a:t>. </a:t>
            </a:r>
            <a:r>
              <a:rPr lang="ru-RU" sz="2000" b="1" dirty="0" err="1"/>
              <a:t>Це</a:t>
            </a:r>
            <a:r>
              <a:rPr lang="ru-RU" sz="2000" b="1" dirty="0"/>
              <a:t> </a:t>
            </a:r>
            <a:r>
              <a:rPr lang="ru-RU" sz="2000" b="1" dirty="0" err="1"/>
              <a:t>проєктування</a:t>
            </a:r>
            <a:r>
              <a:rPr lang="ru-RU" sz="2000" b="1" dirty="0"/>
              <a:t> є результатом </a:t>
            </a:r>
            <a:r>
              <a:rPr lang="ru-RU" sz="2000" b="1" dirty="0" err="1"/>
              <a:t>стратегії</a:t>
            </a:r>
            <a:r>
              <a:rPr lang="ru-RU" sz="2000" b="1" dirty="0"/>
              <a:t> </a:t>
            </a:r>
            <a:r>
              <a:rPr lang="ru-RU" sz="2000" b="1" dirty="0" err="1"/>
              <a:t>пов'язаної</a:t>
            </a:r>
            <a:r>
              <a:rPr lang="ru-RU" sz="2000" b="1" dirty="0"/>
              <a:t> </a:t>
            </a:r>
            <a:r>
              <a:rPr lang="ru-RU" sz="2000" b="1" dirty="0" err="1"/>
              <a:t>диверсифікації</a:t>
            </a:r>
            <a:r>
              <a:rPr lang="ru-RU" sz="2000" b="1" dirty="0"/>
              <a:t>. </a:t>
            </a:r>
            <a:r>
              <a:rPr lang="ru-RU" sz="2000" b="1" dirty="0" err="1"/>
              <a:t>Деякі</a:t>
            </a:r>
            <a:r>
              <a:rPr lang="ru-RU" sz="2000" b="1" dirty="0"/>
              <a:t> </a:t>
            </a:r>
            <a:r>
              <a:rPr lang="ru-RU" sz="2000" b="1" dirty="0" err="1"/>
              <a:t>види</a:t>
            </a:r>
            <a:r>
              <a:rPr lang="ru-RU" sz="2000" b="1" dirty="0"/>
              <a:t> </a:t>
            </a:r>
            <a:r>
              <a:rPr lang="ru-RU" sz="2000" b="1" dirty="0" err="1"/>
              <a:t>діяльності</a:t>
            </a:r>
            <a:r>
              <a:rPr lang="ru-RU" sz="2000" b="1" dirty="0"/>
              <a:t> тут </a:t>
            </a:r>
            <a:r>
              <a:rPr lang="ru-RU" sz="2000" b="1" dirty="0" err="1"/>
              <a:t>надзвичайно</a:t>
            </a:r>
            <a:r>
              <a:rPr lang="ru-RU" sz="2000" b="1" dirty="0"/>
              <a:t> </a:t>
            </a:r>
            <a:r>
              <a:rPr lang="ru-RU" sz="2000" b="1" dirty="0" err="1"/>
              <a:t>децентралізовані</a:t>
            </a:r>
            <a:r>
              <a:rPr lang="ru-RU" sz="2000" b="1" dirty="0"/>
              <a:t> - аж до </a:t>
            </a:r>
            <a:r>
              <a:rPr lang="ru-RU" sz="2000" b="1" dirty="0" err="1"/>
              <a:t>рівня</a:t>
            </a:r>
            <a:r>
              <a:rPr lang="ru-RU" sz="2000" b="1" dirty="0"/>
              <a:t> </a:t>
            </a:r>
            <a:r>
              <a:rPr lang="ru-RU" sz="2000" b="1" dirty="0" err="1"/>
              <a:t>під­розділів</a:t>
            </a:r>
            <a:r>
              <a:rPr lang="ru-RU" sz="2000" b="1" dirty="0"/>
              <a:t>, </a:t>
            </a:r>
            <a:r>
              <a:rPr lang="ru-RU" sz="2000" b="1" dirty="0" err="1"/>
              <a:t>інші</a:t>
            </a:r>
            <a:r>
              <a:rPr lang="ru-RU" sz="2000" b="1" dirty="0"/>
              <a:t> - </a:t>
            </a:r>
            <a:r>
              <a:rPr lang="ru-RU" sz="2000" b="1" dirty="0" err="1"/>
              <a:t>централізовані</a:t>
            </a:r>
            <a:r>
              <a:rPr lang="ru-RU" sz="2000" b="1" dirty="0"/>
              <a:t> на корпоративному </a:t>
            </a:r>
            <a:r>
              <a:rPr lang="ru-RU" sz="2000" b="1" dirty="0" err="1"/>
              <a:t>рівні</a:t>
            </a:r>
            <a:r>
              <a:rPr lang="ru-RU" sz="2000" b="1" dirty="0"/>
              <a:t>. </a:t>
            </a:r>
            <a:r>
              <a:rPr lang="ru-RU" sz="2000" b="1" dirty="0" err="1"/>
              <a:t>Такий</a:t>
            </a:r>
            <a:r>
              <a:rPr lang="ru-RU" sz="2000" b="1" dirty="0"/>
              <a:t> </a:t>
            </a:r>
            <a:r>
              <a:rPr lang="ru-RU" sz="2000" b="1" dirty="0" err="1"/>
              <a:t>під­хід</a:t>
            </a:r>
            <a:r>
              <a:rPr lang="ru-RU" sz="2000" b="1" dirty="0"/>
              <a:t> </a:t>
            </a:r>
            <a:r>
              <a:rPr lang="ru-RU" sz="2000" b="1" dirty="0" err="1"/>
              <a:t>використовує</a:t>
            </a:r>
            <a:r>
              <a:rPr lang="ru-RU" sz="2000" b="1" dirty="0"/>
              <a:t> </a:t>
            </a:r>
            <a:r>
              <a:rPr lang="ru-RU" sz="2000" b="1" dirty="0" err="1"/>
              <a:t>The</a:t>
            </a:r>
            <a:r>
              <a:rPr lang="ru-RU" sz="2000" b="1" dirty="0"/>
              <a:t> </a:t>
            </a:r>
            <a:r>
              <a:rPr lang="ru-RU" sz="2000" b="1" dirty="0" err="1"/>
              <a:t>Limited</a:t>
            </a:r>
            <a:r>
              <a:rPr lang="ru-RU" sz="2000" b="1" dirty="0"/>
              <a:t>. Тут </a:t>
            </a:r>
            <a:r>
              <a:rPr lang="ru-RU" sz="2000" b="1" dirty="0" err="1"/>
              <a:t>кожен</a:t>
            </a:r>
            <a:r>
              <a:rPr lang="ru-RU" sz="2000" b="1" dirty="0"/>
              <a:t> </a:t>
            </a:r>
            <a:r>
              <a:rPr lang="ru-RU" sz="2000" b="1" dirty="0" err="1"/>
              <a:t>підрозділ</a:t>
            </a:r>
            <a:r>
              <a:rPr lang="ru-RU" sz="2000" b="1" dirty="0"/>
              <a:t> </a:t>
            </a:r>
            <a:r>
              <a:rPr lang="ru-RU" sz="2000" b="1" dirty="0" err="1"/>
              <a:t>очолює</a:t>
            </a:r>
            <a:r>
              <a:rPr lang="ru-RU" sz="2000" b="1" dirty="0"/>
              <a:t> </a:t>
            </a:r>
            <a:r>
              <a:rPr lang="ru-RU" sz="2000" b="1" dirty="0" err="1"/>
              <a:t>загальний</a:t>
            </a:r>
            <a:r>
              <a:rPr lang="ru-RU" sz="2000" b="1" dirty="0"/>
              <a:t> менеджер, </a:t>
            </a:r>
            <a:r>
              <a:rPr lang="ru-RU" sz="2000" b="1" dirty="0" err="1"/>
              <a:t>який</a:t>
            </a:r>
            <a:r>
              <a:rPr lang="ru-RU" sz="2000" b="1" dirty="0"/>
              <a:t> </a:t>
            </a:r>
            <a:r>
              <a:rPr lang="ru-RU" sz="2000" b="1" dirty="0" err="1"/>
              <a:t>має</a:t>
            </a:r>
            <a:r>
              <a:rPr lang="ru-RU" sz="2000" b="1" dirty="0"/>
              <a:t> </a:t>
            </a:r>
            <a:r>
              <a:rPr lang="ru-RU" sz="2000" b="1" dirty="0" err="1"/>
              <a:t>автономію</a:t>
            </a:r>
            <a:r>
              <a:rPr lang="ru-RU" sz="2000" b="1" dirty="0"/>
              <a:t> в </a:t>
            </a:r>
            <a:r>
              <a:rPr lang="ru-RU" sz="2000" b="1" dirty="0" err="1"/>
              <a:t>розумних</a:t>
            </a:r>
            <a:r>
              <a:rPr lang="ru-RU" sz="2000" b="1" dirty="0"/>
              <a:t> межах. </a:t>
            </a:r>
            <a:r>
              <a:rPr lang="ru-RU" sz="2000" b="1" dirty="0" err="1"/>
              <a:t>Однак</a:t>
            </a:r>
            <a:r>
              <a:rPr lang="ru-RU" sz="2000" b="1" dirty="0"/>
              <a:t> </a:t>
            </a:r>
            <a:r>
              <a:rPr lang="ru-RU" sz="2000" b="1" dirty="0" err="1"/>
              <a:t>кожний</a:t>
            </a:r>
            <a:r>
              <a:rPr lang="ru-RU" sz="2000" b="1" dirty="0"/>
              <a:t> </a:t>
            </a:r>
            <a:r>
              <a:rPr lang="ru-RU" sz="2000" b="1" dirty="0" err="1"/>
              <a:t>підрозділ</a:t>
            </a:r>
            <a:r>
              <a:rPr lang="ru-RU" sz="2000" b="1" dirty="0"/>
              <a:t> повинен </a:t>
            </a:r>
            <a:r>
              <a:rPr lang="ru-RU" sz="2000" b="1" dirty="0" err="1"/>
              <a:t>узгоджувати</a:t>
            </a:r>
            <a:r>
              <a:rPr lang="ru-RU" sz="2000" b="1" dirty="0"/>
              <a:t> </a:t>
            </a:r>
            <a:r>
              <a:rPr lang="ru-RU" sz="2000" b="1" dirty="0" err="1"/>
              <a:t>свої</a:t>
            </a:r>
            <a:r>
              <a:rPr lang="ru-RU" sz="2000" b="1" dirty="0"/>
              <a:t> </a:t>
            </a:r>
            <a:r>
              <a:rPr lang="ru-RU" sz="2000" b="1" dirty="0" err="1"/>
              <a:t>дії</a:t>
            </a:r>
            <a:r>
              <a:rPr lang="ru-RU" sz="2000" b="1" dirty="0"/>
              <a:t> з </a:t>
            </a:r>
            <a:r>
              <a:rPr lang="ru-RU" sz="2000" b="1" dirty="0" err="1"/>
              <a:t>іншими</a:t>
            </a:r>
            <a:r>
              <a:rPr lang="ru-RU" sz="2000" b="1" dirty="0"/>
              <a:t>. </a:t>
            </a:r>
            <a:r>
              <a:rPr lang="ru-RU" sz="2000" b="1" dirty="0" err="1"/>
              <a:t>Крім</a:t>
            </a:r>
            <a:r>
              <a:rPr lang="ru-RU" sz="2000" b="1" dirty="0"/>
              <a:t> </a:t>
            </a:r>
            <a:r>
              <a:rPr lang="ru-RU" sz="2000" b="1" dirty="0" err="1"/>
              <a:t>The</a:t>
            </a:r>
            <a:r>
              <a:rPr lang="ru-RU" sz="2000" b="1" dirty="0"/>
              <a:t> </a:t>
            </a:r>
            <a:r>
              <a:rPr lang="ru-RU" sz="2000" b="1" dirty="0" err="1"/>
              <a:t>Limited</a:t>
            </a:r>
            <a:r>
              <a:rPr lang="ru-RU" sz="2000" b="1" dirty="0"/>
              <a:t>, </a:t>
            </a:r>
            <a:r>
              <a:rPr lang="ru-RU" sz="2000" b="1" dirty="0" err="1"/>
              <a:t>такий</a:t>
            </a:r>
            <a:r>
              <a:rPr lang="ru-RU" sz="2000" b="1" dirty="0"/>
              <a:t> </a:t>
            </a:r>
            <a:r>
              <a:rPr lang="ru-RU" sz="2000" b="1" dirty="0" err="1"/>
              <a:t>підхід</a:t>
            </a:r>
            <a:r>
              <a:rPr lang="ru-RU" sz="2000" b="1" dirty="0"/>
              <a:t> </a:t>
            </a:r>
            <a:r>
              <a:rPr lang="ru-RU" sz="2000" b="1" dirty="0" err="1"/>
              <a:t>застосовують</a:t>
            </a:r>
            <a:r>
              <a:rPr lang="ru-RU" sz="2000" b="1" dirty="0"/>
              <a:t> </a:t>
            </a:r>
            <a:r>
              <a:rPr lang="ru-RU" sz="2000" b="1" dirty="0" err="1"/>
              <a:t>The</a:t>
            </a:r>
            <a:r>
              <a:rPr lang="ru-RU" sz="2000" b="1" dirty="0"/>
              <a:t> </a:t>
            </a:r>
            <a:r>
              <a:rPr lang="ru-RU" sz="2000" b="1" dirty="0" err="1"/>
              <a:t>Walt</a:t>
            </a:r>
            <a:r>
              <a:rPr lang="ru-RU" sz="2000" b="1" dirty="0"/>
              <a:t> </a:t>
            </a:r>
            <a:r>
              <a:rPr lang="ru-RU" sz="2000" b="1" dirty="0" err="1"/>
              <a:t>Disney</a:t>
            </a:r>
            <a:r>
              <a:rPr lang="ru-RU" sz="2000" b="1" dirty="0"/>
              <a:t> </a:t>
            </a:r>
            <a:r>
              <a:rPr lang="ru-RU" sz="2000" b="1" dirty="0" err="1"/>
              <a:t>Company</a:t>
            </a:r>
            <a:r>
              <a:rPr lang="ru-RU" sz="2000" b="1" dirty="0"/>
              <a:t> (</a:t>
            </a:r>
            <a:r>
              <a:rPr lang="ru-RU" sz="2000" b="1" dirty="0" err="1"/>
              <a:t>розважальні</a:t>
            </a:r>
            <a:r>
              <a:rPr lang="ru-RU" sz="2000" b="1" dirty="0"/>
              <a:t> парки, </a:t>
            </a:r>
            <a:r>
              <a:rPr lang="ru-RU" sz="2000" b="1" dirty="0" err="1"/>
              <a:t>кінотеатри</a:t>
            </a:r>
            <a:r>
              <a:rPr lang="ru-RU" sz="2000" b="1" dirty="0"/>
              <a:t>, </a:t>
            </a:r>
            <a:r>
              <a:rPr lang="ru-RU" sz="2000" b="1" dirty="0" err="1"/>
              <a:t>торговельні</a:t>
            </a:r>
            <a:r>
              <a:rPr lang="ru-RU" sz="2000" b="1" dirty="0"/>
              <a:t> </a:t>
            </a:r>
            <a:r>
              <a:rPr lang="ru-RU" sz="2000" b="1" dirty="0" err="1"/>
              <a:t>заклади</a:t>
            </a:r>
            <a:r>
              <a:rPr lang="ru-RU" sz="2000" b="1" dirty="0"/>
              <a:t>) і </a:t>
            </a:r>
            <a:r>
              <a:rPr lang="ru-RU" sz="2000" b="1" dirty="0" err="1"/>
              <a:t>Hewlet-Packard</a:t>
            </a:r>
            <a:r>
              <a:rPr lang="ru-RU" sz="2000" b="1" dirty="0"/>
              <a:t> (</a:t>
            </a:r>
            <a:r>
              <a:rPr lang="ru-RU" sz="2000" b="1" dirty="0" err="1"/>
              <a:t>ком­п'ютери</a:t>
            </a:r>
            <a:r>
              <a:rPr lang="ru-RU" sz="2000" b="1" dirty="0"/>
              <a:t>, </a:t>
            </a:r>
            <a:r>
              <a:rPr lang="ru-RU" sz="2000" b="1" dirty="0" err="1"/>
              <a:t>принтери</a:t>
            </a:r>
            <a:r>
              <a:rPr lang="ru-RU" sz="2000" b="1" dirty="0"/>
              <a:t>, </a:t>
            </a:r>
            <a:r>
              <a:rPr lang="ru-RU" sz="2000" b="1" dirty="0" err="1"/>
              <a:t>сканери</a:t>
            </a:r>
            <a:r>
              <a:rPr lang="ru-RU" sz="2000" b="1" dirty="0"/>
              <a:t>, </a:t>
            </a:r>
            <a:r>
              <a:rPr lang="ru-RU" sz="2000" b="1" dirty="0" err="1"/>
              <a:t>медичне</a:t>
            </a:r>
            <a:r>
              <a:rPr lang="ru-RU" sz="2000" b="1" dirty="0"/>
              <a:t> </a:t>
            </a:r>
            <a:r>
              <a:rPr lang="ru-RU" sz="2000" b="1" dirty="0" err="1"/>
              <a:t>електронне</a:t>
            </a:r>
            <a:r>
              <a:rPr lang="ru-RU" sz="2000" b="1" dirty="0"/>
              <a:t> </a:t>
            </a:r>
            <a:r>
              <a:rPr lang="ru-RU" sz="2000" b="1" dirty="0" err="1"/>
              <a:t>обладнання</a:t>
            </a:r>
            <a:r>
              <a:rPr lang="ru-RU" sz="2000" b="1" dirty="0"/>
              <a:t> та </a:t>
            </a:r>
            <a:r>
              <a:rPr lang="ru-RU" sz="2000" b="1" dirty="0" err="1"/>
              <a:t>інша</a:t>
            </a:r>
            <a:r>
              <a:rPr lang="ru-RU" sz="2000" b="1" dirty="0"/>
              <a:t> </a:t>
            </a:r>
            <a:r>
              <a:rPr lang="ru-RU" sz="2000" b="1" dirty="0" err="1"/>
              <a:t>електронна</a:t>
            </a:r>
            <a:r>
              <a:rPr lang="ru-RU" sz="2000" b="1" dirty="0"/>
              <a:t> </a:t>
            </a:r>
            <a:r>
              <a:rPr lang="ru-RU" sz="2000" b="1" dirty="0" err="1"/>
              <a:t>апаратура</a:t>
            </a:r>
            <a:r>
              <a:rPr lang="ru-RU" sz="2000" b="1" dirty="0"/>
              <a:t>).</a:t>
            </a:r>
            <a:endParaRPr lang="uk-UA" sz="2000" b="1" dirty="0"/>
          </a:p>
          <a:p>
            <a:endParaRPr lang="uk-UA" sz="2000" dirty="0"/>
          </a:p>
        </p:txBody>
      </p:sp>
    </p:spTree>
    <p:extLst>
      <p:ext uri="{BB962C8B-B14F-4D97-AF65-F5344CB8AC3E}">
        <p14:creationId xmlns:p14="http://schemas.microsoft.com/office/powerpoint/2010/main" val="2884359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640079"/>
            <a:ext cx="10515600" cy="2330768"/>
          </a:xfrm>
        </p:spPr>
        <p:txBody>
          <a:bodyPr>
            <a:normAutofit/>
          </a:bodyPr>
          <a:lstStyle/>
          <a:p>
            <a:pPr algn="ctr"/>
            <a:br>
              <a:rPr lang="uk-UA" sz="3600" dirty="0"/>
            </a:br>
            <a:r>
              <a:rPr lang="uk-UA" sz="3600" b="1" dirty="0"/>
              <a:t>7.1.Балансові моделі в </a:t>
            </a:r>
            <a:r>
              <a:rPr lang="uk-UA" sz="3600" b="1" dirty="0" err="1"/>
              <a:t>проєктуванні</a:t>
            </a:r>
            <a:r>
              <a:rPr lang="uk-UA" sz="3600" b="1" dirty="0"/>
              <a:t> бізнесу</a:t>
            </a:r>
            <a:br>
              <a:rPr lang="uk-UA" sz="3600" b="1" dirty="0"/>
            </a:br>
            <a:endParaRPr lang="uk-UA" sz="3600" dirty="0"/>
          </a:p>
        </p:txBody>
      </p:sp>
      <p:sp>
        <p:nvSpPr>
          <p:cNvPr id="3" name="Місце для вмісту 2"/>
          <p:cNvSpPr>
            <a:spLocks noGrp="1"/>
          </p:cNvSpPr>
          <p:nvPr>
            <p:ph idx="1"/>
          </p:nvPr>
        </p:nvSpPr>
        <p:spPr>
          <a:xfrm>
            <a:off x="838200" y="1365956"/>
            <a:ext cx="10515600" cy="4822297"/>
          </a:xfrm>
        </p:spPr>
        <p:txBody>
          <a:bodyPr>
            <a:noAutofit/>
          </a:bodyPr>
          <a:lstStyle/>
          <a:p>
            <a:pPr algn="just"/>
            <a:r>
              <a:rPr lang="uk-UA" sz="2000" b="1" dirty="0"/>
              <a:t> Балансові моделі широко використовують в економічних дослідженнях, аналізі, </a:t>
            </a:r>
            <a:r>
              <a:rPr lang="uk-UA" sz="2000" b="1" dirty="0" err="1"/>
              <a:t>проєктуванні</a:t>
            </a:r>
            <a:r>
              <a:rPr lang="uk-UA" sz="2000" b="1" dirty="0"/>
              <a:t>. Ці моделі будуються на підставі балансового методу, тобто узгодженні матеріальних, трудових і фінансових ресурсів з їх потребами. Якщо описувати економічну систему загалом, то під балансовою моделлю мають на увазі систему рівнянь, кожне з яких виражає балансові співвідношення між виробництвом окремими економічними об’єктами обсягів продукції й сукупною потребою в цій продукції. Якщо замість поняття «продукт» увести більш загальне поняття «ресурс», то </a:t>
            </a:r>
            <a:r>
              <a:rPr lang="uk-UA" sz="2000" b="1" dirty="0">
                <a:solidFill>
                  <a:srgbClr val="FF0000"/>
                </a:solidFill>
              </a:rPr>
              <a:t>під </a:t>
            </a:r>
            <a:r>
              <a:rPr lang="uk-UA" sz="2000" b="1" i="1" dirty="0">
                <a:solidFill>
                  <a:srgbClr val="FF0000"/>
                </a:solidFill>
              </a:rPr>
              <a:t>балансовою моделлю</a:t>
            </a:r>
            <a:r>
              <a:rPr lang="uk-UA" sz="2000" b="1" dirty="0">
                <a:solidFill>
                  <a:srgbClr val="FF0000"/>
                </a:solidFill>
              </a:rPr>
              <a:t> розуміють систему рівнянь, котрі задовольняють вимоги відповідності щодо наявності ресурсу та його використання. </a:t>
            </a:r>
            <a:r>
              <a:rPr lang="uk-UA" sz="2000" b="1" dirty="0"/>
              <a:t>Можна також розглядати приклади балансової відповідності, як-от: відповідність наявної робочої сили й кількості робочих місць, платоспроможного попиту населення та продукції (товарів і послуг), потреба у фінансових ресурсах на реалізацію бізнес-</a:t>
            </a:r>
            <a:r>
              <a:rPr lang="uk-UA" sz="2000" b="1" dirty="0" err="1"/>
              <a:t>прєкту</a:t>
            </a:r>
            <a:r>
              <a:rPr lang="uk-UA" sz="2000" b="1" dirty="0"/>
              <a:t> і джерелами їх надходження тощо.</a:t>
            </a:r>
          </a:p>
        </p:txBody>
      </p:sp>
    </p:spTree>
    <p:extLst>
      <p:ext uri="{BB962C8B-B14F-4D97-AF65-F5344CB8AC3E}">
        <p14:creationId xmlns:p14="http://schemas.microsoft.com/office/powerpoint/2010/main" val="195735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264160"/>
            <a:ext cx="8911687" cy="599440"/>
          </a:xfrm>
        </p:spPr>
        <p:txBody>
          <a:bodyPr>
            <a:normAutofit fontScale="90000"/>
          </a:bodyPr>
          <a:lstStyle/>
          <a:p>
            <a:pPr algn="ctr"/>
            <a:r>
              <a:rPr lang="ru-RU" sz="3600" b="1" dirty="0" err="1"/>
              <a:t>Матрична</a:t>
            </a:r>
            <a:r>
              <a:rPr lang="ru-RU" sz="3600" b="1" dirty="0"/>
              <a:t> форма</a:t>
            </a:r>
            <a:endParaRPr lang="uk-UA" sz="3600" b="1" dirty="0"/>
          </a:p>
        </p:txBody>
      </p:sp>
      <p:sp>
        <p:nvSpPr>
          <p:cNvPr id="3" name="Місце для вмісту 2"/>
          <p:cNvSpPr>
            <a:spLocks noGrp="1"/>
          </p:cNvSpPr>
          <p:nvPr>
            <p:ph idx="1"/>
          </p:nvPr>
        </p:nvSpPr>
        <p:spPr>
          <a:xfrm>
            <a:off x="838200" y="660400"/>
            <a:ext cx="10515600" cy="5516563"/>
          </a:xfrm>
        </p:spPr>
        <p:txBody>
          <a:bodyPr>
            <a:noAutofit/>
          </a:bodyPr>
          <a:lstStyle/>
          <a:p>
            <a:pPr algn="just"/>
            <a:r>
              <a:rPr lang="ru-RU" sz="3600" b="1" dirty="0" err="1"/>
              <a:t>Матрична</a:t>
            </a:r>
            <a:r>
              <a:rPr lang="ru-RU" sz="3600" b="1" dirty="0"/>
              <a:t> модель є </a:t>
            </a:r>
            <a:r>
              <a:rPr lang="ru-RU" sz="3600" b="1" dirty="0" err="1"/>
              <a:t>ще</a:t>
            </a:r>
            <a:r>
              <a:rPr lang="ru-RU" sz="3600" b="1" dirty="0"/>
              <a:t> одним </a:t>
            </a:r>
            <a:r>
              <a:rPr lang="ru-RU" sz="3600" b="1" dirty="0" err="1"/>
              <a:t>підходом</a:t>
            </a:r>
            <a:r>
              <a:rPr lang="ru-RU" sz="3600" b="1" dirty="0"/>
              <a:t> до </a:t>
            </a:r>
            <a:r>
              <a:rPr lang="ru-RU" sz="3600" b="1" dirty="0" err="1"/>
              <a:t>організаційного</a:t>
            </a:r>
            <a:r>
              <a:rPr lang="ru-RU" sz="3600" b="1" dirty="0"/>
              <a:t> </a:t>
            </a:r>
            <a:r>
              <a:rPr lang="ru-RU" sz="3600" b="1" dirty="0" err="1"/>
              <a:t>проєктування</a:t>
            </a:r>
            <a:r>
              <a:rPr lang="ru-RU" sz="3600" b="1" dirty="0"/>
              <a:t>. Вона </a:t>
            </a:r>
            <a:r>
              <a:rPr lang="ru-RU" sz="3600" b="1" dirty="0" err="1"/>
              <a:t>грунтується</a:t>
            </a:r>
            <a:r>
              <a:rPr lang="ru-RU" sz="3600" b="1" dirty="0"/>
              <a:t> на </a:t>
            </a:r>
            <a:r>
              <a:rPr lang="ru-RU" sz="3600" b="1" dirty="0" err="1"/>
              <a:t>двох</a:t>
            </a:r>
            <a:r>
              <a:rPr lang="ru-RU" sz="3600" b="1" dirty="0"/>
              <a:t> </a:t>
            </a:r>
            <a:r>
              <a:rPr lang="ru-RU" sz="3600" b="1" dirty="0" err="1"/>
              <a:t>поєднаних</a:t>
            </a:r>
            <a:r>
              <a:rPr lang="ru-RU" sz="3600" b="1" dirty="0"/>
              <a:t> </a:t>
            </a:r>
            <a:r>
              <a:rPr lang="ru-RU" sz="3600" b="1" dirty="0" err="1"/>
              <a:t>критеріях</a:t>
            </a:r>
            <a:r>
              <a:rPr lang="ru-RU" sz="3600" b="1" dirty="0"/>
              <a:t> </a:t>
            </a:r>
            <a:r>
              <a:rPr lang="ru-RU" sz="3600" b="1" dirty="0" err="1"/>
              <a:t>структуризації</a:t>
            </a:r>
            <a:r>
              <a:rPr lang="ru-RU" sz="3600" b="1" dirty="0"/>
              <a:t>. Основа </a:t>
            </a:r>
            <a:r>
              <a:rPr lang="ru-RU" sz="3600" b="1" dirty="0" err="1"/>
              <a:t>матричної</a:t>
            </a:r>
            <a:r>
              <a:rPr lang="ru-RU" sz="3600" b="1" dirty="0"/>
              <a:t> </a:t>
            </a:r>
            <a:r>
              <a:rPr lang="ru-RU" sz="3600" b="1" dirty="0" err="1"/>
              <a:t>організаційної</a:t>
            </a:r>
            <a:r>
              <a:rPr lang="ru-RU" sz="3600" b="1" dirty="0"/>
              <a:t> </a:t>
            </a:r>
            <a:r>
              <a:rPr lang="ru-RU" sz="3600" b="1" dirty="0" err="1"/>
              <a:t>структури</a:t>
            </a:r>
            <a:r>
              <a:rPr lang="ru-RU" sz="3600" b="1" dirty="0"/>
              <a:t> - </a:t>
            </a:r>
            <a:r>
              <a:rPr lang="ru-RU" sz="3600" b="1" dirty="0" err="1"/>
              <a:t>гру­па</a:t>
            </a:r>
            <a:r>
              <a:rPr lang="ru-RU" sz="3600" b="1" dirty="0"/>
              <a:t> </a:t>
            </a:r>
            <a:r>
              <a:rPr lang="ru-RU" sz="3600" b="1" dirty="0" err="1"/>
              <a:t>функційних</a:t>
            </a:r>
            <a:r>
              <a:rPr lang="ru-RU" sz="3600" b="1" dirty="0"/>
              <a:t> </a:t>
            </a:r>
            <a:r>
              <a:rPr lang="ru-RU" sz="3600" b="1" dirty="0" err="1"/>
              <a:t>відділів</a:t>
            </a:r>
            <a:r>
              <a:rPr lang="ru-RU" sz="3600" b="1" dirty="0"/>
              <a:t>, </a:t>
            </a:r>
            <a:r>
              <a:rPr lang="ru-RU" sz="3600" b="1" dirty="0" err="1"/>
              <a:t>що</a:t>
            </a:r>
            <a:r>
              <a:rPr lang="ru-RU" sz="3600" b="1" dirty="0"/>
              <a:t> </a:t>
            </a:r>
            <a:r>
              <a:rPr lang="ru-RU" sz="3600" b="1" dirty="0" err="1"/>
              <a:t>займається</a:t>
            </a:r>
            <a:r>
              <a:rPr lang="ru-RU" sz="3600" b="1" dirty="0"/>
              <a:t> продуктом, </a:t>
            </a:r>
            <a:r>
              <a:rPr lang="ru-RU" sz="3600" b="1" dirty="0" err="1"/>
              <a:t>або</a:t>
            </a:r>
            <a:r>
              <a:rPr lang="ru-RU" sz="3600" b="1" dirty="0"/>
              <a:t> </a:t>
            </a:r>
            <a:r>
              <a:rPr lang="ru-RU" sz="3600" b="1" dirty="0" err="1"/>
              <a:t>тимчасові</a:t>
            </a:r>
            <a:r>
              <a:rPr lang="ru-RU" sz="3600" b="1" dirty="0"/>
              <a:t> </a:t>
            </a:r>
            <a:r>
              <a:rPr lang="ru-RU" sz="3600" b="1" dirty="0" err="1"/>
              <a:t>відділи</a:t>
            </a:r>
            <a:r>
              <a:rPr lang="ru-RU" sz="3600" b="1" dirty="0"/>
              <a:t> на </a:t>
            </a:r>
            <a:r>
              <a:rPr lang="ru-RU" sz="3600" b="1" dirty="0" err="1"/>
              <a:t>які</a:t>
            </a:r>
            <a:r>
              <a:rPr lang="ru-RU" sz="3600" b="1" dirty="0"/>
              <a:t> </a:t>
            </a:r>
            <a:r>
              <a:rPr lang="ru-RU" sz="3600" b="1" dirty="0" err="1"/>
              <a:t>покладені</a:t>
            </a:r>
            <a:r>
              <a:rPr lang="ru-RU" sz="3600" b="1" dirty="0"/>
              <a:t> </a:t>
            </a:r>
            <a:r>
              <a:rPr lang="ru-RU" sz="3600" b="1" dirty="0" err="1"/>
              <a:t>обов'язки</a:t>
            </a:r>
            <a:r>
              <a:rPr lang="ru-RU" sz="3600" b="1" dirty="0"/>
              <a:t> </a:t>
            </a:r>
            <a:r>
              <a:rPr lang="ru-RU" sz="3600" b="1" dirty="0" err="1"/>
              <a:t>функційних</a:t>
            </a:r>
            <a:r>
              <a:rPr lang="ru-RU" sz="3600" b="1" dirty="0"/>
              <a:t> </a:t>
            </a:r>
            <a:r>
              <a:rPr lang="ru-RU" sz="3600" b="1" dirty="0" err="1"/>
              <a:t>відділів</a:t>
            </a:r>
            <a:r>
              <a:rPr lang="ru-RU" sz="3600" b="1" dirty="0"/>
              <a:t>. </a:t>
            </a:r>
            <a:r>
              <a:rPr lang="ru-RU" sz="3600" b="1" dirty="0" err="1"/>
              <a:t>Працівники</a:t>
            </a:r>
            <a:r>
              <a:rPr lang="ru-RU" sz="3600" b="1" dirty="0"/>
              <a:t> </a:t>
            </a:r>
            <a:r>
              <a:rPr lang="ru-RU" sz="3600" b="1" dirty="0" err="1"/>
              <a:t>створеної</a:t>
            </a:r>
            <a:r>
              <a:rPr lang="ru-RU" sz="3600" b="1" dirty="0"/>
              <a:t> </a:t>
            </a:r>
            <a:r>
              <a:rPr lang="ru-RU" sz="3600" b="1" dirty="0" err="1"/>
              <a:t>матриці</a:t>
            </a:r>
            <a:r>
              <a:rPr lang="ru-RU" sz="3600" b="1" dirty="0"/>
              <a:t> є </a:t>
            </a:r>
            <a:r>
              <a:rPr lang="ru-RU" sz="3600" b="1" dirty="0" err="1"/>
              <a:t>водночас</a:t>
            </a:r>
            <a:r>
              <a:rPr lang="ru-RU" sz="3600" b="1" dirty="0"/>
              <a:t> членами </a:t>
            </a:r>
            <a:r>
              <a:rPr lang="ru-RU" sz="3600" b="1" dirty="0" err="1"/>
              <a:t>фракційного</a:t>
            </a:r>
            <a:r>
              <a:rPr lang="ru-RU" sz="3600" b="1" dirty="0"/>
              <a:t> </a:t>
            </a:r>
            <a:r>
              <a:rPr lang="ru-RU" sz="3600" b="1" dirty="0" err="1"/>
              <a:t>відділу</a:t>
            </a:r>
            <a:r>
              <a:rPr lang="ru-RU" sz="3600" b="1" dirty="0"/>
              <a:t> </a:t>
            </a:r>
            <a:r>
              <a:rPr lang="ru-RU" sz="3600" b="1" dirty="0" err="1"/>
              <a:t>однієї</a:t>
            </a:r>
            <a:r>
              <a:rPr lang="ru-RU" sz="3600" b="1" dirty="0"/>
              <a:t> </a:t>
            </a:r>
            <a:r>
              <a:rPr lang="ru-RU" sz="3600" b="1" dirty="0" err="1"/>
              <a:t>або</a:t>
            </a:r>
            <a:r>
              <a:rPr lang="ru-RU" sz="3600" b="1" dirty="0"/>
              <a:t> </a:t>
            </a:r>
            <a:r>
              <a:rPr lang="ru-RU" sz="3600" b="1" dirty="0" err="1"/>
              <a:t>кількох</a:t>
            </a:r>
            <a:r>
              <a:rPr lang="ru-RU" sz="3600" b="1" dirty="0"/>
              <a:t> </a:t>
            </a:r>
            <a:r>
              <a:rPr lang="ru-RU" sz="3600" b="1" dirty="0" err="1"/>
              <a:t>проєктних</a:t>
            </a:r>
            <a:r>
              <a:rPr lang="ru-RU" sz="3600" b="1" dirty="0"/>
              <a:t> </a:t>
            </a:r>
            <a:r>
              <a:rPr lang="ru-RU" sz="3600" b="1" dirty="0" err="1"/>
              <a:t>груп</a:t>
            </a:r>
            <a:r>
              <a:rPr lang="ru-RU" sz="3600" b="1" dirty="0"/>
              <a:t>.</a:t>
            </a:r>
            <a:endParaRPr lang="uk-UA" sz="3600" b="1" dirty="0"/>
          </a:p>
          <a:p>
            <a:endParaRPr lang="uk-UA" sz="3600" b="1" dirty="0"/>
          </a:p>
        </p:txBody>
      </p:sp>
    </p:spTree>
    <p:extLst>
      <p:ext uri="{BB962C8B-B14F-4D97-AF65-F5344CB8AC3E}">
        <p14:creationId xmlns:p14="http://schemas.microsoft.com/office/powerpoint/2010/main" val="3595596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err="1"/>
              <a:t>Комбінована</a:t>
            </a:r>
            <a:r>
              <a:rPr lang="ru-RU" sz="3600" b="1" dirty="0"/>
              <a:t> форма</a:t>
            </a:r>
            <a:endParaRPr lang="uk-UA" sz="3600" dirty="0"/>
          </a:p>
        </p:txBody>
      </p:sp>
      <p:sp>
        <p:nvSpPr>
          <p:cNvPr id="3" name="Місце для вмісту 2"/>
          <p:cNvSpPr>
            <a:spLocks noGrp="1"/>
          </p:cNvSpPr>
          <p:nvPr>
            <p:ph idx="1"/>
          </p:nvPr>
        </p:nvSpPr>
        <p:spPr>
          <a:xfrm>
            <a:off x="838200" y="1432560"/>
            <a:ext cx="10515600" cy="4744403"/>
          </a:xfrm>
        </p:spPr>
        <p:txBody>
          <a:bodyPr>
            <a:noAutofit/>
          </a:bodyPr>
          <a:lstStyle/>
          <a:p>
            <a:pPr algn="just"/>
            <a:r>
              <a:rPr lang="ru-RU" sz="2400" b="1" dirty="0" err="1"/>
              <a:t>Деякі</a:t>
            </a:r>
            <a:r>
              <a:rPr lang="ru-RU" sz="2400" b="1" dirty="0"/>
              <a:t> </a:t>
            </a:r>
            <a:r>
              <a:rPr lang="ru-RU" sz="2400" b="1" dirty="0" err="1"/>
              <a:t>організації</a:t>
            </a:r>
            <a:r>
              <a:rPr lang="ru-RU" sz="2400" b="1" dirty="0"/>
              <a:t> </a:t>
            </a:r>
            <a:r>
              <a:rPr lang="ru-RU" sz="2400" b="1" dirty="0" err="1"/>
              <a:t>використовують</a:t>
            </a:r>
            <a:r>
              <a:rPr lang="ru-RU" sz="2400" b="1" dirty="0"/>
              <a:t> </a:t>
            </a:r>
            <a:r>
              <a:rPr lang="ru-RU" sz="2400" b="1" dirty="0" err="1"/>
              <a:t>проєкт</a:t>
            </a:r>
            <a:r>
              <a:rPr lang="ru-RU" sz="2400" b="1" dirty="0"/>
              <a:t>, </a:t>
            </a:r>
            <a:r>
              <a:rPr lang="ru-RU" sz="2400" b="1" dirty="0" err="1"/>
              <a:t>який</a:t>
            </a:r>
            <a:r>
              <a:rPr lang="ru-RU" sz="2400" b="1" dirty="0"/>
              <a:t> є </a:t>
            </a:r>
            <a:r>
              <a:rPr lang="ru-RU" sz="2400" b="1" dirty="0" err="1"/>
              <a:t>гібридом</a:t>
            </a:r>
            <a:r>
              <a:rPr lang="ru-RU" sz="2400" b="1" dirty="0"/>
              <a:t> </a:t>
            </a:r>
            <a:r>
              <a:rPr lang="ru-RU" sz="2400" b="1" dirty="0" err="1"/>
              <a:t>двох</a:t>
            </a:r>
            <a:r>
              <a:rPr lang="ru-RU" sz="2400" b="1" dirty="0"/>
              <a:t> </a:t>
            </a:r>
            <a:r>
              <a:rPr lang="ru-RU" sz="2400" b="1" dirty="0" err="1"/>
              <a:t>чи</a:t>
            </a:r>
            <a:r>
              <a:rPr lang="ru-RU" sz="2400" b="1" dirty="0"/>
              <a:t> </a:t>
            </a:r>
            <a:r>
              <a:rPr lang="ru-RU" sz="2400" b="1" dirty="0" err="1"/>
              <a:t>більше</a:t>
            </a:r>
            <a:r>
              <a:rPr lang="ru-RU" sz="2400" b="1" dirty="0"/>
              <a:t> </a:t>
            </a:r>
            <a:r>
              <a:rPr lang="ru-RU" sz="2400" b="1" dirty="0" err="1"/>
              <a:t>базових</a:t>
            </a:r>
            <a:r>
              <a:rPr lang="ru-RU" sz="2400" b="1" dirty="0"/>
              <a:t> </a:t>
            </a:r>
            <a:r>
              <a:rPr lang="ru-RU" sz="2400" b="1" dirty="0" err="1"/>
              <a:t>проєктів</a:t>
            </a:r>
            <a:r>
              <a:rPr lang="ru-RU" sz="2400" b="1" dirty="0"/>
              <a:t> </a:t>
            </a:r>
            <a:r>
              <a:rPr lang="ru-RU" sz="2400" b="1" dirty="0" err="1"/>
              <a:t>організації</a:t>
            </a:r>
            <a:r>
              <a:rPr lang="ru-RU" sz="2400" b="1" dirty="0"/>
              <a:t>. </a:t>
            </a:r>
            <a:r>
              <a:rPr lang="ru-RU" sz="2400" b="1" dirty="0" err="1"/>
              <a:t>Наприклад</a:t>
            </a:r>
            <a:r>
              <a:rPr lang="ru-RU" sz="2400" b="1" dirty="0"/>
              <a:t>, </a:t>
            </a:r>
            <a:r>
              <a:rPr lang="ru-RU" sz="2400" b="1" dirty="0" err="1"/>
              <a:t>організація</a:t>
            </a:r>
            <a:r>
              <a:rPr lang="ru-RU" sz="2400" b="1" dirty="0"/>
              <a:t>, </a:t>
            </a:r>
            <a:r>
              <a:rPr lang="ru-RU" sz="2400" b="1" dirty="0" err="1"/>
              <a:t>що</a:t>
            </a:r>
            <a:r>
              <a:rPr lang="ru-RU" sz="2400" b="1" dirty="0"/>
              <a:t> </a:t>
            </a:r>
            <a:r>
              <a:rPr lang="ru-RU" sz="2400" b="1" dirty="0" err="1"/>
              <a:t>має</a:t>
            </a:r>
            <a:r>
              <a:rPr lang="ru-RU" sz="2400" b="1" dirty="0"/>
              <a:t> </a:t>
            </a:r>
            <a:r>
              <a:rPr lang="ru-RU" sz="2400" b="1" dirty="0" err="1"/>
              <a:t>п'ять</a:t>
            </a:r>
            <a:r>
              <a:rPr lang="ru-RU" sz="2400" b="1" dirty="0"/>
              <a:t> </a:t>
            </a:r>
            <a:r>
              <a:rPr lang="ru-RU" sz="2400" b="1" dirty="0" err="1"/>
              <a:t>зв'язаних</a:t>
            </a:r>
            <a:r>
              <a:rPr lang="ru-RU" sz="2400" b="1" dirty="0"/>
              <a:t> </a:t>
            </a:r>
            <a:r>
              <a:rPr lang="ru-RU" sz="2400" b="1" dirty="0" err="1"/>
              <a:t>відділів</a:t>
            </a:r>
            <a:r>
              <a:rPr lang="ru-RU" sz="2400" b="1" dirty="0"/>
              <a:t> і один </a:t>
            </a:r>
            <a:r>
              <a:rPr lang="ru-RU" sz="2400" b="1" dirty="0" err="1"/>
              <a:t>незв'язаний</a:t>
            </a:r>
            <a:r>
              <a:rPr lang="ru-RU" sz="2400" b="1" dirty="0"/>
              <a:t>, </a:t>
            </a:r>
            <a:r>
              <a:rPr lang="ru-RU" sz="2400" b="1" dirty="0" err="1"/>
              <a:t>використовує</a:t>
            </a:r>
            <a:r>
              <a:rPr lang="ru-RU" sz="2400" b="1" dirty="0"/>
              <a:t> </a:t>
            </a:r>
            <a:r>
              <a:rPr lang="ru-RU" sz="2400" b="1" dirty="0" err="1"/>
              <a:t>проєкт</a:t>
            </a:r>
            <a:r>
              <a:rPr lang="ru-RU" sz="2400" b="1" dirty="0"/>
              <a:t>, </a:t>
            </a:r>
            <a:r>
              <a:rPr lang="ru-RU" sz="2400" b="1" dirty="0" err="1"/>
              <a:t>який</a:t>
            </a:r>
            <a:r>
              <a:rPr lang="ru-RU" sz="2400" b="1" dirty="0"/>
              <a:t> </a:t>
            </a:r>
            <a:r>
              <a:rPr lang="ru-RU" sz="2400" b="1" dirty="0" err="1"/>
              <a:t>чимось</a:t>
            </a:r>
            <a:r>
              <a:rPr lang="ru-RU" sz="2400" b="1" dirty="0"/>
              <a:t> </a:t>
            </a:r>
            <a:r>
              <a:rPr lang="ru-RU" sz="2400" b="1" dirty="0" err="1"/>
              <a:t>нагадує</a:t>
            </a:r>
            <a:r>
              <a:rPr lang="ru-RU" sz="2400" b="1" dirty="0"/>
              <a:t> і М-форму і Н-форму. </a:t>
            </a:r>
            <a:r>
              <a:rPr lang="ru-RU" sz="2400" b="1" dirty="0" err="1"/>
              <a:t>Насправді</a:t>
            </a:r>
            <a:r>
              <a:rPr lang="ru-RU" sz="2400" b="1" dirty="0"/>
              <a:t> ж, </a:t>
            </a:r>
            <a:r>
              <a:rPr lang="ru-RU" sz="2400" b="1" dirty="0" err="1"/>
              <a:t>небагато</a:t>
            </a:r>
            <a:r>
              <a:rPr lang="ru-RU" sz="2400" b="1" dirty="0"/>
              <a:t> </a:t>
            </a:r>
            <a:r>
              <a:rPr lang="ru-RU" sz="2400" b="1" dirty="0" err="1"/>
              <a:t>компаній</a:t>
            </a:r>
            <a:r>
              <a:rPr lang="ru-RU" sz="2400" b="1" dirty="0"/>
              <a:t> </a:t>
            </a:r>
            <a:r>
              <a:rPr lang="ru-RU" sz="2400" b="1" dirty="0" err="1"/>
              <a:t>використовують</a:t>
            </a:r>
            <a:r>
              <a:rPr lang="ru-RU" sz="2400" b="1" dirty="0"/>
              <a:t> </a:t>
            </a:r>
            <a:r>
              <a:rPr lang="ru-RU" sz="2400" b="1" dirty="0" err="1"/>
              <a:t>проєкт</a:t>
            </a:r>
            <a:r>
              <a:rPr lang="ru-RU" sz="2400" b="1" dirty="0"/>
              <a:t> у чистому </a:t>
            </a:r>
            <a:r>
              <a:rPr lang="ru-RU" sz="2400" b="1" dirty="0" err="1"/>
              <a:t>вигляді</a:t>
            </a:r>
            <a:r>
              <a:rPr lang="ru-RU" sz="2400" b="1" dirty="0"/>
              <a:t> - </a:t>
            </a:r>
            <a:r>
              <a:rPr lang="ru-RU" sz="2400" b="1" dirty="0" err="1"/>
              <a:t>більшість</a:t>
            </a:r>
            <a:r>
              <a:rPr lang="ru-RU" sz="2400" b="1" dirty="0"/>
              <a:t> </a:t>
            </a:r>
            <a:r>
              <a:rPr lang="ru-RU" sz="2400" b="1" dirty="0" err="1"/>
              <a:t>мають</a:t>
            </a:r>
            <a:r>
              <a:rPr lang="ru-RU" sz="2400" b="1" dirty="0"/>
              <a:t> один </a:t>
            </a:r>
            <a:r>
              <a:rPr lang="ru-RU" sz="2400" b="1" dirty="0" err="1"/>
              <a:t>головний</a:t>
            </a:r>
            <a:r>
              <a:rPr lang="ru-RU" sz="2400" b="1" dirty="0"/>
              <a:t> </a:t>
            </a:r>
            <a:r>
              <a:rPr lang="ru-RU" sz="2400" b="1" dirty="0" err="1"/>
              <a:t>проєкт</a:t>
            </a:r>
            <a:r>
              <a:rPr lang="ru-RU" sz="2400" b="1" dirty="0"/>
              <a:t> </a:t>
            </a:r>
            <a:r>
              <a:rPr lang="ru-RU" sz="2400" b="1" dirty="0" err="1"/>
              <a:t>організації</a:t>
            </a:r>
            <a:r>
              <a:rPr lang="ru-RU" sz="2400" b="1" dirty="0"/>
              <a:t> як основу </a:t>
            </a:r>
            <a:r>
              <a:rPr lang="ru-RU" sz="2400" b="1" dirty="0" err="1"/>
              <a:t>керування</a:t>
            </a:r>
            <a:r>
              <a:rPr lang="ru-RU" sz="2400" b="1" dirty="0"/>
              <a:t> </a:t>
            </a:r>
            <a:r>
              <a:rPr lang="ru-RU" sz="2400" b="1" dirty="0" err="1"/>
              <a:t>бізнесом</a:t>
            </a:r>
            <a:r>
              <a:rPr lang="ru-RU" sz="2400" b="1" dirty="0"/>
              <a:t>, </a:t>
            </a:r>
            <a:r>
              <a:rPr lang="ru-RU" sz="2400" b="1" dirty="0" err="1"/>
              <a:t>зберігаючи</a:t>
            </a:r>
            <a:r>
              <a:rPr lang="ru-RU" sz="2400" b="1" dirty="0"/>
              <a:t>, </a:t>
            </a:r>
            <a:r>
              <a:rPr lang="ru-RU" sz="2400" b="1" dirty="0" err="1"/>
              <a:t>однак</a:t>
            </a:r>
            <a:r>
              <a:rPr lang="ru-RU" sz="2400" b="1" dirty="0"/>
              <a:t>, </a:t>
            </a:r>
            <a:r>
              <a:rPr lang="ru-RU" sz="2400" b="1" dirty="0" err="1"/>
              <a:t>достатню</a:t>
            </a:r>
            <a:r>
              <a:rPr lang="ru-RU" sz="2400" b="1" dirty="0"/>
              <a:t> </a:t>
            </a:r>
            <a:r>
              <a:rPr lang="ru-RU" sz="2400" b="1" dirty="0" err="1"/>
              <a:t>гнучкість</a:t>
            </a:r>
            <a:r>
              <a:rPr lang="ru-RU" sz="2400" b="1" dirty="0"/>
              <a:t> для того, </a:t>
            </a:r>
            <a:r>
              <a:rPr lang="ru-RU" sz="2400" b="1" dirty="0" err="1"/>
              <a:t>щоб</a:t>
            </a:r>
            <a:r>
              <a:rPr lang="ru-RU" sz="2400" b="1" dirty="0"/>
              <a:t> </a:t>
            </a:r>
            <a:r>
              <a:rPr lang="ru-RU" sz="2400" b="1" dirty="0" err="1"/>
              <a:t>можна</a:t>
            </a:r>
            <a:r>
              <a:rPr lang="ru-RU" sz="2400" b="1" dirty="0"/>
              <a:t> </a:t>
            </a:r>
            <a:r>
              <a:rPr lang="ru-RU" sz="2400" b="1" dirty="0" err="1"/>
              <a:t>було</a:t>
            </a:r>
            <a:r>
              <a:rPr lang="ru-RU" sz="2400" b="1" dirty="0"/>
              <a:t> внести </a:t>
            </a:r>
            <a:r>
              <a:rPr lang="ru-RU" sz="2400" b="1" dirty="0" err="1"/>
              <a:t>тимчасові</a:t>
            </a:r>
            <a:r>
              <a:rPr lang="ru-RU" sz="2400" b="1" dirty="0"/>
              <a:t> </a:t>
            </a:r>
            <a:r>
              <a:rPr lang="ru-RU" sz="2400" b="1" dirty="0" err="1"/>
              <a:t>чи</a:t>
            </a:r>
            <a:r>
              <a:rPr lang="ru-RU" sz="2400" b="1" dirty="0"/>
              <a:t> </a:t>
            </a:r>
            <a:r>
              <a:rPr lang="ru-RU" sz="2400" b="1" dirty="0" err="1"/>
              <a:t>постійні</a:t>
            </a:r>
            <a:r>
              <a:rPr lang="ru-RU" sz="2400" b="1" dirty="0"/>
              <a:t> </a:t>
            </a:r>
            <a:r>
              <a:rPr lang="ru-RU" sz="2400" b="1" dirty="0" err="1"/>
              <a:t>зміни</a:t>
            </a:r>
            <a:r>
              <a:rPr lang="ru-RU" sz="2400" b="1" dirty="0"/>
              <a:t> для </a:t>
            </a:r>
            <a:r>
              <a:rPr lang="ru-RU" sz="2400" b="1" dirty="0" err="1"/>
              <a:t>досягнення</a:t>
            </a:r>
            <a:r>
              <a:rPr lang="ru-RU" sz="2400" b="1" dirty="0"/>
              <a:t> </a:t>
            </a:r>
            <a:r>
              <a:rPr lang="ru-RU" sz="2400" b="1" dirty="0" err="1"/>
              <a:t>стратегічних</a:t>
            </a:r>
            <a:r>
              <a:rPr lang="ru-RU" sz="2400" b="1" dirty="0"/>
              <a:t> </a:t>
            </a:r>
            <a:r>
              <a:rPr lang="ru-RU" sz="2400" b="1" dirty="0" err="1"/>
              <a:t>цілей</a:t>
            </a:r>
            <a:r>
              <a:rPr lang="ru-RU" sz="2400" b="1" dirty="0"/>
              <a:t>. </a:t>
            </a:r>
            <a:r>
              <a:rPr lang="ru-RU" sz="2400" b="1" dirty="0" err="1"/>
              <a:t>Ford</a:t>
            </a:r>
            <a:r>
              <a:rPr lang="ru-RU" sz="2400" b="1" dirty="0"/>
              <a:t>, </a:t>
            </a:r>
            <a:r>
              <a:rPr lang="ru-RU" sz="2400" b="1" dirty="0" err="1"/>
              <a:t>наприклад</a:t>
            </a:r>
            <a:r>
              <a:rPr lang="ru-RU" sz="2400" b="1" dirty="0"/>
              <a:t>, </a:t>
            </a:r>
            <a:r>
              <a:rPr lang="ru-RU" sz="2400" b="1" dirty="0" err="1"/>
              <a:t>використав</a:t>
            </a:r>
            <a:r>
              <a:rPr lang="ru-RU" sz="2400" b="1" dirty="0"/>
              <a:t> </a:t>
            </a:r>
            <a:r>
              <a:rPr lang="ru-RU" sz="2400" b="1" dirty="0" err="1"/>
              <a:t>матричну</a:t>
            </a:r>
            <a:r>
              <a:rPr lang="ru-RU" sz="2400" b="1" dirty="0"/>
              <a:t> форму, </a:t>
            </a:r>
            <a:r>
              <a:rPr lang="ru-RU" sz="2400" b="1" dirty="0" err="1"/>
              <a:t>щоб</a:t>
            </a:r>
            <a:r>
              <a:rPr lang="ru-RU" sz="2400" b="1" dirty="0"/>
              <a:t> </a:t>
            </a:r>
            <a:r>
              <a:rPr lang="ru-RU" sz="2400" b="1" dirty="0" err="1"/>
              <a:t>спроєктувати</a:t>
            </a:r>
            <a:r>
              <a:rPr lang="ru-RU" sz="2400" b="1" dirty="0"/>
              <a:t> модель </a:t>
            </a:r>
            <a:r>
              <a:rPr lang="ru-RU" sz="2400" b="1" dirty="0" err="1"/>
              <a:t>Taurus</a:t>
            </a:r>
            <a:r>
              <a:rPr lang="ru-RU" sz="2400" b="1" dirty="0"/>
              <a:t>, </a:t>
            </a:r>
            <a:r>
              <a:rPr lang="ru-RU" sz="2400" b="1" dirty="0" err="1"/>
              <a:t>проте</a:t>
            </a:r>
            <a:r>
              <a:rPr lang="ru-RU" sz="2400" b="1" dirty="0"/>
              <a:t> </a:t>
            </a:r>
            <a:r>
              <a:rPr lang="ru-RU" sz="2400" b="1" dirty="0" err="1"/>
              <a:t>компанія</a:t>
            </a:r>
            <a:r>
              <a:rPr lang="ru-RU" sz="2400" b="1" dirty="0"/>
              <a:t>, в основному, </a:t>
            </a:r>
            <a:r>
              <a:rPr lang="ru-RU" sz="2400" b="1" dirty="0" err="1"/>
              <a:t>застосо­вує</a:t>
            </a:r>
            <a:r>
              <a:rPr lang="ru-RU" sz="2400" b="1" dirty="0"/>
              <a:t> </a:t>
            </a:r>
            <a:r>
              <a:rPr lang="ru-RU" sz="2400" b="1" dirty="0" err="1"/>
              <a:t>проєктування</a:t>
            </a:r>
            <a:r>
              <a:rPr lang="ru-RU" sz="2400" b="1" dirty="0"/>
              <a:t> </a:t>
            </a:r>
            <a:r>
              <a:rPr lang="ru-RU" sz="2400" b="1" dirty="0" err="1"/>
              <a:t>організації</a:t>
            </a:r>
            <a:r>
              <a:rPr lang="ru-RU" sz="2400" b="1" dirty="0"/>
              <a:t> U-</a:t>
            </a:r>
            <a:r>
              <a:rPr lang="ru-RU" sz="2400" b="1" dirty="0" err="1"/>
              <a:t>форми</a:t>
            </a:r>
            <a:r>
              <a:rPr lang="ru-RU" sz="2400" b="1" dirty="0"/>
              <a:t>, </a:t>
            </a:r>
            <a:r>
              <a:rPr lang="ru-RU" sz="2400" b="1" dirty="0" err="1"/>
              <a:t>маючи</a:t>
            </a:r>
            <a:r>
              <a:rPr lang="ru-RU" sz="2400" b="1" dirty="0"/>
              <a:t> </a:t>
            </a:r>
            <a:r>
              <a:rPr lang="ru-RU" sz="2400" b="1" dirty="0" err="1"/>
              <a:t>тенденцію</a:t>
            </a:r>
            <a:r>
              <a:rPr lang="ru-RU" sz="2400" b="1" dirty="0"/>
              <a:t> до </a:t>
            </a:r>
            <a:r>
              <a:rPr lang="ru-RU" sz="2400" b="1" dirty="0" err="1"/>
              <a:t>зміщення</a:t>
            </a:r>
            <a:r>
              <a:rPr lang="ru-RU" sz="2400" b="1" dirty="0"/>
              <a:t> в </a:t>
            </a:r>
            <a:r>
              <a:rPr lang="ru-RU" sz="2400" b="1" dirty="0" err="1"/>
              <a:t>бік</a:t>
            </a:r>
            <a:r>
              <a:rPr lang="ru-RU" sz="2400" b="1" dirty="0"/>
              <a:t> М-</a:t>
            </a:r>
            <a:r>
              <a:rPr lang="ru-RU" sz="2400" b="1" dirty="0" err="1"/>
              <a:t>форми</a:t>
            </a:r>
            <a:r>
              <a:rPr lang="ru-RU" sz="2400" b="1" dirty="0"/>
              <a:t>.</a:t>
            </a:r>
            <a:endParaRPr lang="uk-UA" sz="2400" b="1" dirty="0"/>
          </a:p>
          <a:p>
            <a:pPr algn="just"/>
            <a:endParaRPr lang="uk-UA" sz="2400" dirty="0"/>
          </a:p>
        </p:txBody>
      </p:sp>
    </p:spTree>
    <p:extLst>
      <p:ext uri="{BB962C8B-B14F-4D97-AF65-F5344CB8AC3E}">
        <p14:creationId xmlns:p14="http://schemas.microsoft.com/office/powerpoint/2010/main" val="2648462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1" dirty="0"/>
              <a:t>Зауваження</a:t>
            </a:r>
          </a:p>
        </p:txBody>
      </p:sp>
      <p:sp>
        <p:nvSpPr>
          <p:cNvPr id="3" name="Місце для вмісту 2"/>
          <p:cNvSpPr>
            <a:spLocks noGrp="1"/>
          </p:cNvSpPr>
          <p:nvPr>
            <p:ph idx="1"/>
          </p:nvPr>
        </p:nvSpPr>
        <p:spPr>
          <a:xfrm>
            <a:off x="838200" y="1280160"/>
            <a:ext cx="10515600" cy="4896803"/>
          </a:xfrm>
        </p:spPr>
        <p:txBody>
          <a:bodyPr>
            <a:normAutofit fontScale="92500"/>
          </a:bodyPr>
          <a:lstStyle/>
          <a:p>
            <a:pPr algn="just"/>
            <a:r>
              <a:rPr lang="ru-RU" sz="3600" b="1" dirty="0" err="1"/>
              <a:t>Сьогодні</a:t>
            </a:r>
            <a:r>
              <a:rPr lang="ru-RU" sz="3600" b="1" dirty="0"/>
              <a:t> в складному та </a:t>
            </a:r>
            <a:r>
              <a:rPr lang="ru-RU" sz="3600" b="1" dirty="0" err="1"/>
              <a:t>змінному</a:t>
            </a:r>
            <a:r>
              <a:rPr lang="ru-RU" sz="3600" b="1" dirty="0"/>
              <a:t> </a:t>
            </a:r>
            <a:r>
              <a:rPr lang="ru-RU" sz="3600" b="1" dirty="0" err="1"/>
              <a:t>середовищі</a:t>
            </a:r>
            <a:r>
              <a:rPr lang="ru-RU" sz="3600" b="1" dirty="0"/>
              <a:t> </a:t>
            </a:r>
            <a:r>
              <a:rPr lang="uk-UA" sz="3600" b="1" dirty="0"/>
              <a:t> появляються нові оригінальні бізнес-</a:t>
            </a:r>
            <a:r>
              <a:rPr lang="uk-UA" sz="3600" b="1" dirty="0" err="1"/>
              <a:t>проєкти</a:t>
            </a:r>
            <a:r>
              <a:rPr lang="uk-UA" sz="3600" b="1" dirty="0"/>
              <a:t>, які потребують нових організаційних форм їх реалізації, а отже менеджмент продовжує </a:t>
            </a:r>
            <a:r>
              <a:rPr lang="uk-UA" sz="3600" b="1" dirty="0" err="1"/>
              <a:t>есперементувати</a:t>
            </a:r>
            <a:r>
              <a:rPr lang="uk-UA" sz="3600" b="1" dirty="0"/>
              <a:t> з різними комбінаціями використання базових елементів  організаційних форм, забезпечуючи підвищення ефективності розробленого бізнес-</a:t>
            </a:r>
            <a:r>
              <a:rPr lang="uk-UA" sz="3600" b="1" dirty="0" err="1"/>
              <a:t>проєкту</a:t>
            </a:r>
            <a:r>
              <a:rPr lang="uk-UA" sz="3600" b="1" dirty="0"/>
              <a:t>.</a:t>
            </a:r>
          </a:p>
          <a:p>
            <a:pPr algn="just"/>
            <a:endParaRPr lang="uk-UA" dirty="0"/>
          </a:p>
        </p:txBody>
      </p:sp>
    </p:spTree>
    <p:extLst>
      <p:ext uri="{BB962C8B-B14F-4D97-AF65-F5344CB8AC3E}">
        <p14:creationId xmlns:p14="http://schemas.microsoft.com/office/powerpoint/2010/main" val="4274219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1" dirty="0"/>
              <a:t>Завершення лекційного курсу</a:t>
            </a:r>
          </a:p>
        </p:txBody>
      </p:sp>
      <p:sp>
        <p:nvSpPr>
          <p:cNvPr id="3" name="Місце для вмісту 2"/>
          <p:cNvSpPr>
            <a:spLocks noGrp="1"/>
          </p:cNvSpPr>
          <p:nvPr>
            <p:ph idx="1"/>
          </p:nvPr>
        </p:nvSpPr>
        <p:spPr>
          <a:xfrm>
            <a:off x="838200" y="2664823"/>
            <a:ext cx="10515600" cy="3512140"/>
          </a:xfrm>
        </p:spPr>
        <p:txBody>
          <a:bodyPr>
            <a:normAutofit/>
          </a:bodyPr>
          <a:lstStyle/>
          <a:p>
            <a:pPr marL="0" indent="0" algn="ctr">
              <a:buNone/>
            </a:pPr>
            <a:r>
              <a:rPr lang="uk-UA" sz="6000" b="1" i="1" dirty="0">
                <a:solidFill>
                  <a:srgbClr val="FF0000"/>
                </a:solidFill>
              </a:rPr>
              <a:t>ДЯКУЮ ЗА УВАГУ!</a:t>
            </a:r>
          </a:p>
        </p:txBody>
      </p:sp>
    </p:spTree>
    <p:extLst>
      <p:ext uri="{BB962C8B-B14F-4D97-AF65-F5344CB8AC3E}">
        <p14:creationId xmlns:p14="http://schemas.microsoft.com/office/powerpoint/2010/main" val="546757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Матриця коефіцієнтів витрат ресурсів</a:t>
            </a:r>
          </a:p>
        </p:txBody>
      </p:sp>
      <p:sp>
        <p:nvSpPr>
          <p:cNvPr id="3" name="Місце для вмісту 2"/>
          <p:cNvSpPr>
            <a:spLocks noGrp="1"/>
          </p:cNvSpPr>
          <p:nvPr>
            <p:ph idx="1"/>
          </p:nvPr>
        </p:nvSpPr>
        <p:spPr>
          <a:xfrm>
            <a:off x="1112520" y="1905000"/>
            <a:ext cx="10515600" cy="4953000"/>
          </a:xfrm>
        </p:spPr>
        <p:txBody>
          <a:bodyPr>
            <a:normAutofit fontScale="92500" lnSpcReduction="10000"/>
          </a:bodyPr>
          <a:lstStyle/>
          <a:p>
            <a:pPr algn="just"/>
            <a:r>
              <a:rPr lang="uk-UA" sz="2400" b="1" dirty="0"/>
              <a:t>Основу інформаційного забезпечення балансових моделей в економіці становить матриця коефіцієнтів витрат ресурсів за конкретними напрямами їхнього використання. Наприклад, у моделі міжгалузевого балансу таку роль відіграє так звана </a:t>
            </a:r>
            <a:r>
              <a:rPr lang="uk-UA" sz="2400" b="1" i="1" dirty="0"/>
              <a:t>технологічна матриця</a:t>
            </a:r>
            <a:r>
              <a:rPr lang="uk-UA" sz="2400" b="1" dirty="0"/>
              <a:t> — таблиця міжгалузевого балансу, що складається з коефіцієнтів (нормативів) прямих витрат на виробництво одиниці продукції в натуральному вираженні. З багатьох причин вихідні дані реальних господарюючих об’єктів не можуть бути використані в балансових моделях безпосередньо, тому підготовка інформації до введення в модель є досить складною проблемою. Так, для побудови моделі міжгалузевого балансу використовується специфічне поняття чистої (чи технологічної) галузі, що поєднує все виробництво певного (агрегованого) продукту незалежно від адміністративної підпорядкованості та форм власності підприємств, компаній,  фірм</a:t>
            </a:r>
            <a:r>
              <a:rPr lang="uk-UA" b="1" dirty="0"/>
              <a:t>. </a:t>
            </a:r>
          </a:p>
        </p:txBody>
      </p:sp>
    </p:spTree>
    <p:extLst>
      <p:ext uri="{BB962C8B-B14F-4D97-AF65-F5344CB8AC3E}">
        <p14:creationId xmlns:p14="http://schemas.microsoft.com/office/powerpoint/2010/main" val="2325939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Матрична модель – прямокутна таблиця чисел</a:t>
            </a:r>
          </a:p>
        </p:txBody>
      </p:sp>
      <p:sp>
        <p:nvSpPr>
          <p:cNvPr id="3" name="Місце для вмісту 2"/>
          <p:cNvSpPr>
            <a:spLocks noGrp="1"/>
          </p:cNvSpPr>
          <p:nvPr>
            <p:ph idx="1"/>
          </p:nvPr>
        </p:nvSpPr>
        <p:spPr>
          <a:xfrm>
            <a:off x="838200" y="1905000"/>
            <a:ext cx="10515600" cy="4271963"/>
          </a:xfrm>
        </p:spPr>
        <p:txBody>
          <a:bodyPr>
            <a:normAutofit/>
          </a:bodyPr>
          <a:lstStyle/>
          <a:p>
            <a:pPr algn="just"/>
            <a:r>
              <a:rPr lang="uk-UA" sz="2400" b="1" dirty="0"/>
              <a:t>Балансові моделі будуються як числові матриці — прямокутні таблиці чисел. У зв’язку з цим балансові моделі належать до типу матричних економіко-математичних моделей. У матричних моделях балансовий метод дістає чітке математичне вираження. Отже, матричну структуру мають міжгалузевий і міжрегіональний баланси виробництва та розподілу продукції окремих регіонів, бізнес-планів підприємств, компаній, фірм тощо. Попри специфіку цих моделей їх об’єднує не лише спільний формальний (математичний) апарат побудови та єдиний алгоритм обчислень, а й аналогічність низки економічних характеристик. </a:t>
            </a:r>
          </a:p>
        </p:txBody>
      </p:sp>
    </p:spTree>
    <p:extLst>
      <p:ext uri="{BB962C8B-B14F-4D97-AF65-F5344CB8AC3E}">
        <p14:creationId xmlns:p14="http://schemas.microsoft.com/office/powerpoint/2010/main" val="2632975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1113250"/>
          </a:xfrm>
        </p:spPr>
        <p:txBody>
          <a:bodyPr>
            <a:normAutofit fontScale="90000"/>
          </a:bodyPr>
          <a:lstStyle/>
          <a:p>
            <a:pPr algn="ctr"/>
            <a:r>
              <a:rPr lang="uk-UA" sz="3600" b="1" dirty="0"/>
              <a:t>7.2. Балансові моделі в аналізі і прогнозуванні економічних показників</a:t>
            </a:r>
          </a:p>
        </p:txBody>
      </p:sp>
      <p:sp>
        <p:nvSpPr>
          <p:cNvPr id="3" name="Місце для вмісту 2"/>
          <p:cNvSpPr>
            <a:spLocks noGrp="1"/>
          </p:cNvSpPr>
          <p:nvPr>
            <p:ph idx="1"/>
          </p:nvPr>
        </p:nvSpPr>
        <p:spPr>
          <a:xfrm>
            <a:off x="2589212" y="1737360"/>
            <a:ext cx="8915400" cy="4493623"/>
          </a:xfrm>
        </p:spPr>
        <p:txBody>
          <a:bodyPr>
            <a:normAutofit lnSpcReduction="10000"/>
          </a:bodyPr>
          <a:lstStyle/>
          <a:p>
            <a:pPr marL="0" indent="0">
              <a:buNone/>
            </a:pPr>
            <a:endParaRPr lang="uk-UA" sz="2000" dirty="0"/>
          </a:p>
          <a:p>
            <a:pPr algn="just"/>
            <a:r>
              <a:rPr lang="uk-UA" sz="2000" b="1" dirty="0"/>
              <a:t>Різноманітні модифікації моделі міжгалузевого балансу виробництва й розподілу продукції в національній економіці дозволяють розширити коло показників, що їх охоплює модель.  Наприклад, застосування міжгалузевого балансового методу для аналізу таких важливих економічних показників, як праця, засоби, ціни.</a:t>
            </a:r>
          </a:p>
          <a:p>
            <a:pPr marL="0" indent="0" algn="just">
              <a:buNone/>
            </a:pPr>
            <a:endParaRPr lang="uk-UA" sz="2400" b="1" dirty="0"/>
          </a:p>
          <a:p>
            <a:pPr algn="just"/>
            <a:r>
              <a:rPr lang="uk-UA" sz="2000" b="1" dirty="0"/>
              <a:t>Важливими аналітичними можливостями даного методу є, зокрема, визначення прямих і повних витрат праці на одиницю продукції та розроблення на підставі цього балансових </a:t>
            </a:r>
            <a:r>
              <a:rPr lang="uk-UA" sz="2000" b="1" dirty="0" err="1"/>
              <a:t>продуктово</a:t>
            </a:r>
            <a:r>
              <a:rPr lang="uk-UA" sz="2000" b="1" dirty="0"/>
              <a:t>-трудових моделей; вихідною моделлю тут слугує звітний </a:t>
            </a:r>
            <a:r>
              <a:rPr lang="uk-UA" sz="2000" b="1" dirty="0" err="1"/>
              <a:t>міжпродуктовий</a:t>
            </a:r>
            <a:r>
              <a:rPr lang="uk-UA" sz="2000" b="1" dirty="0"/>
              <a:t> баланс у натуральному вираженні.</a:t>
            </a:r>
          </a:p>
          <a:p>
            <a:endParaRPr lang="uk-UA" sz="2000" dirty="0"/>
          </a:p>
        </p:txBody>
      </p:sp>
    </p:spTree>
    <p:extLst>
      <p:ext uri="{BB962C8B-B14F-4D97-AF65-F5344CB8AC3E}">
        <p14:creationId xmlns:p14="http://schemas.microsoft.com/office/powerpoint/2010/main" val="3564609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600" b="1" dirty="0"/>
              <a:t>7.3. Застосування балансових моделей у задачах маркетингу</a:t>
            </a:r>
            <a:br>
              <a:rPr lang="uk-UA" sz="3600" b="1" dirty="0"/>
            </a:br>
            <a:endParaRPr lang="uk-UA" sz="3600" dirty="0"/>
          </a:p>
        </p:txBody>
      </p:sp>
      <p:sp>
        <p:nvSpPr>
          <p:cNvPr id="3" name="Місце для вмісту 2"/>
          <p:cNvSpPr>
            <a:spLocks noGrp="1"/>
          </p:cNvSpPr>
          <p:nvPr>
            <p:ph idx="1"/>
          </p:nvPr>
        </p:nvSpPr>
        <p:spPr>
          <a:xfrm>
            <a:off x="838200" y="1476103"/>
            <a:ext cx="10515600" cy="4781006"/>
          </a:xfrm>
        </p:spPr>
        <p:txBody>
          <a:bodyPr>
            <a:normAutofit lnSpcReduction="10000"/>
          </a:bodyPr>
          <a:lstStyle/>
          <a:p>
            <a:pPr marL="0" indent="0">
              <a:buNone/>
            </a:pPr>
            <a:r>
              <a:rPr lang="uk-UA" dirty="0"/>
              <a:t> </a:t>
            </a:r>
          </a:p>
          <a:p>
            <a:pPr algn="just"/>
            <a:r>
              <a:rPr lang="uk-UA" sz="2000" b="1" dirty="0"/>
              <a:t>Розгляньмо розв’язування однієї із задач маркетингу на підставі моделі міжгалузевого балансу.</a:t>
            </a:r>
          </a:p>
          <a:p>
            <a:pPr algn="just"/>
            <a:r>
              <a:rPr lang="uk-UA" sz="2000" b="1" dirty="0"/>
              <a:t>У моделях </a:t>
            </a:r>
            <a:r>
              <a:rPr lang="uk-UA" sz="2000" b="1" dirty="0" err="1"/>
              <a:t>міжпродуктових</a:t>
            </a:r>
            <a:r>
              <a:rPr lang="uk-UA" sz="2000" b="1" dirty="0"/>
              <a:t> балансів до обсягів кінцевої продукції </a:t>
            </a:r>
            <a:r>
              <a:rPr lang="uk-UA" sz="2000" b="1" i="1" dirty="0" err="1"/>
              <a:t>Y</a:t>
            </a:r>
            <a:r>
              <a:rPr lang="uk-UA" sz="2000" i="1" dirty="0" err="1"/>
              <a:t>і</a:t>
            </a:r>
            <a:r>
              <a:rPr lang="uk-UA" sz="2000" b="1" dirty="0"/>
              <a:t>, як правило, входить обсяг продукції, що спрямовується на приріст запасів і резервів. Обсяги цього приросту за кожним видом продукції часто задаються поза моделлю (</a:t>
            </a:r>
            <a:r>
              <a:rPr lang="uk-UA" sz="2000" b="1" dirty="0" err="1"/>
              <a:t>екзогенно</a:t>
            </a:r>
            <a:r>
              <a:rPr lang="uk-UA" sz="2000" b="1" dirty="0"/>
              <a:t>), що визначає загальний обсяг продукції кожного найменування, котрий іде на приріст запасів, але не дає можливості дізнатися, в якому саме обсязі необхідні ці запаси для забезпечення неперервності виробництва, якими повинні бути оптимальні обсяги сукупних запасів. Аби відповісти на ці запитання, треба разом з прямими витратами відображати обсяги запасів і резервів у тому розділі балансу, де у рядках розміщені виробничі зв’язки та витрати, а у стовпчиках — витрати різних продуктів на виробництво продукту даного виду.</a:t>
            </a:r>
          </a:p>
          <a:p>
            <a:endParaRPr lang="uk-UA" sz="2000" b="1" dirty="0"/>
          </a:p>
        </p:txBody>
      </p:sp>
    </p:spTree>
    <p:extLst>
      <p:ext uri="{BB962C8B-B14F-4D97-AF65-F5344CB8AC3E}">
        <p14:creationId xmlns:p14="http://schemas.microsoft.com/office/powerpoint/2010/main" val="3992363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243840"/>
            <a:ext cx="8911687" cy="975360"/>
          </a:xfrm>
        </p:spPr>
        <p:txBody>
          <a:bodyPr>
            <a:normAutofit/>
          </a:bodyPr>
          <a:lstStyle/>
          <a:p>
            <a:pPr algn="r"/>
            <a:r>
              <a:rPr lang="uk-UA" sz="3600" b="1" dirty="0"/>
              <a:t>Продовження слайду 6</a:t>
            </a:r>
          </a:p>
        </p:txBody>
      </p:sp>
      <p:sp>
        <p:nvSpPr>
          <p:cNvPr id="3" name="Місце для вмісту 2"/>
          <p:cNvSpPr>
            <a:spLocks noGrp="1"/>
          </p:cNvSpPr>
          <p:nvPr>
            <p:ph idx="1"/>
          </p:nvPr>
        </p:nvSpPr>
        <p:spPr>
          <a:xfrm>
            <a:off x="838200" y="1219200"/>
            <a:ext cx="10515600" cy="4957763"/>
          </a:xfrm>
        </p:spPr>
        <p:txBody>
          <a:bodyPr>
            <a:noAutofit/>
          </a:bodyPr>
          <a:lstStyle/>
          <a:p>
            <a:pPr algn="just"/>
            <a:r>
              <a:rPr lang="uk-UA" sz="3600" b="1" dirty="0"/>
              <a:t>Балансові моделі можуть бути корисними також у реалізації збутової функції маркетингу, зокрема в питаннях ціноутворення. В умовах формування ринкових цін ці моделі допомагають, наприклад, виявити дисбаланс міжгалузевих і внутрішньогалузевих цін в умовах вільного ринкового ціноутворення.</a:t>
            </a:r>
          </a:p>
          <a:p>
            <a:endParaRPr lang="uk-UA" sz="4000" b="1" dirty="0"/>
          </a:p>
        </p:txBody>
      </p:sp>
    </p:spTree>
    <p:extLst>
      <p:ext uri="{BB962C8B-B14F-4D97-AF65-F5344CB8AC3E}">
        <p14:creationId xmlns:p14="http://schemas.microsoft.com/office/powerpoint/2010/main" val="2790561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214489"/>
            <a:ext cx="8911687" cy="1690511"/>
          </a:xfrm>
        </p:spPr>
        <p:txBody>
          <a:bodyPr>
            <a:normAutofit fontScale="90000"/>
          </a:bodyPr>
          <a:lstStyle/>
          <a:p>
            <a:pPr algn="ctr"/>
            <a:r>
              <a:rPr lang="uk-UA" sz="3600" b="1" dirty="0"/>
              <a:t>7.4. Бізнес план як матриця наукового бізнес-</a:t>
            </a:r>
            <a:r>
              <a:rPr lang="uk-UA" sz="3600" b="1" dirty="0" err="1"/>
              <a:t>проєкту</a:t>
            </a:r>
            <a:br>
              <a:rPr lang="uk-UA" sz="3600" dirty="0"/>
            </a:br>
            <a:endParaRPr lang="uk-UA" sz="3600" dirty="0"/>
          </a:p>
        </p:txBody>
      </p:sp>
      <p:sp>
        <p:nvSpPr>
          <p:cNvPr id="3" name="Місце для вмісту 2"/>
          <p:cNvSpPr>
            <a:spLocks noGrp="1"/>
          </p:cNvSpPr>
          <p:nvPr>
            <p:ph idx="1"/>
          </p:nvPr>
        </p:nvSpPr>
        <p:spPr>
          <a:xfrm>
            <a:off x="838200" y="1444978"/>
            <a:ext cx="10515600" cy="4731985"/>
          </a:xfrm>
        </p:spPr>
        <p:txBody>
          <a:bodyPr>
            <a:noAutofit/>
          </a:bodyPr>
          <a:lstStyle/>
          <a:p>
            <a:pPr algn="just"/>
            <a:r>
              <a:rPr lang="uk-UA" sz="2400" b="1" dirty="0"/>
              <a:t>Бізнес-план є головним документом, який у стислій форми презентує </a:t>
            </a:r>
            <a:r>
              <a:rPr lang="uk-UA" sz="2400" b="1" dirty="0" err="1"/>
              <a:t>проєкт</a:t>
            </a:r>
            <a:r>
              <a:rPr lang="uk-UA" sz="2400" b="1" dirty="0"/>
              <a:t> та містить його обґрунтування, що дозволяє інвесторам оцінити ефективність інвестицій. Загалом, недооцінка важливості бізнес-планування або поверхове ставлення до нього є достатньо розповсюдженою помилкою не тільки в бізнесовому підприємництві. Наслідком такого хибного ставлення є породження ілюзій щодо можливостей та перспектив </a:t>
            </a:r>
            <a:r>
              <a:rPr lang="uk-UA" sz="2400" b="1" dirty="0" err="1"/>
              <a:t>проєкту</a:t>
            </a:r>
            <a:r>
              <a:rPr lang="uk-UA" sz="2400" b="1" dirty="0"/>
              <a:t>, відсутність чіткого уявлення щодо етапів його реалізації, недооцінка ризиків, неготовність менеджерів, що займаються реалізацією </a:t>
            </a:r>
            <a:r>
              <a:rPr lang="uk-UA" sz="2400" b="1" dirty="0" err="1"/>
              <a:t>проєкту</a:t>
            </a:r>
            <a:r>
              <a:rPr lang="uk-UA" sz="2400" b="1" dirty="0"/>
              <a:t> до непередбаченого розвитку подій та в кінцевому підсумку крах надій та вкладених ресурсів.  Отже, головним завданням бізнес-плану є надати цілісну, системну, науково обґрунтовану оцінку </a:t>
            </a:r>
            <a:r>
              <a:rPr lang="uk-UA" sz="2400" b="1" dirty="0" err="1"/>
              <a:t>проєкту</a:t>
            </a:r>
            <a:r>
              <a:rPr lang="uk-UA" sz="2400" b="1" dirty="0"/>
              <a:t>. </a:t>
            </a:r>
          </a:p>
        </p:txBody>
      </p:sp>
    </p:spTree>
    <p:extLst>
      <p:ext uri="{BB962C8B-B14F-4D97-AF65-F5344CB8AC3E}">
        <p14:creationId xmlns:p14="http://schemas.microsoft.com/office/powerpoint/2010/main" val="2262196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191911"/>
            <a:ext cx="8944319" cy="722489"/>
          </a:xfrm>
        </p:spPr>
        <p:txBody>
          <a:bodyPr>
            <a:normAutofit/>
          </a:bodyPr>
          <a:lstStyle/>
          <a:p>
            <a:pPr algn="r"/>
            <a:r>
              <a:rPr lang="uk-UA" sz="2400" b="1" dirty="0"/>
              <a:t>Продовження слайду 8</a:t>
            </a:r>
          </a:p>
        </p:txBody>
      </p:sp>
      <p:sp>
        <p:nvSpPr>
          <p:cNvPr id="3" name="Місце для вмісту 2"/>
          <p:cNvSpPr>
            <a:spLocks noGrp="1"/>
          </p:cNvSpPr>
          <p:nvPr>
            <p:ph idx="1"/>
          </p:nvPr>
        </p:nvSpPr>
        <p:spPr>
          <a:xfrm>
            <a:off x="838200" y="1306286"/>
            <a:ext cx="10515600" cy="4911634"/>
          </a:xfrm>
        </p:spPr>
        <p:txBody>
          <a:bodyPr>
            <a:normAutofit lnSpcReduction="10000"/>
          </a:bodyPr>
          <a:lstStyle/>
          <a:p>
            <a:pPr algn="just"/>
            <a:r>
              <a:rPr lang="uk-UA" sz="2400" dirty="0"/>
              <a:t> </a:t>
            </a:r>
            <a:r>
              <a:rPr lang="uk-UA" sz="2400" b="1" dirty="0"/>
              <a:t> </a:t>
            </a:r>
            <a:r>
              <a:rPr lang="uk-UA" sz="2800" b="1" dirty="0"/>
              <a:t>При цьому для різних суб’єктів він виконує різні функції: для </a:t>
            </a:r>
            <a:r>
              <a:rPr lang="uk-UA" sz="2800" b="1" dirty="0">
                <a:solidFill>
                  <a:srgbClr val="FF0000"/>
                </a:solidFill>
              </a:rPr>
              <a:t>інвестора</a:t>
            </a:r>
            <a:r>
              <a:rPr lang="uk-UA" sz="2800" b="1" dirty="0"/>
              <a:t> – це інструмент оцінки ефективності вкладення капіталу; для </a:t>
            </a:r>
            <a:r>
              <a:rPr lang="uk-UA" sz="2800" b="1" dirty="0">
                <a:solidFill>
                  <a:srgbClr val="FF0000"/>
                </a:solidFill>
              </a:rPr>
              <a:t>підприємця</a:t>
            </a:r>
            <a:r>
              <a:rPr lang="uk-UA" sz="2800" b="1" dirty="0"/>
              <a:t> – програма дій щодо  реалізації </a:t>
            </a:r>
            <a:r>
              <a:rPr lang="uk-UA" sz="2800" b="1" dirty="0" err="1"/>
              <a:t>проєкту</a:t>
            </a:r>
            <a:r>
              <a:rPr lang="uk-UA" sz="2800" b="1" dirty="0"/>
              <a:t>; для </a:t>
            </a:r>
            <a:r>
              <a:rPr lang="uk-UA" sz="2800" b="1" dirty="0">
                <a:solidFill>
                  <a:srgbClr val="FF0000"/>
                </a:solidFill>
              </a:rPr>
              <a:t>державних органів </a:t>
            </a:r>
            <a:r>
              <a:rPr lang="uk-UA" sz="2800" b="1" dirty="0"/>
              <a:t>– засіб регулювання та контролю відносин у відповідній сфері. Розробка бізнес-плану дозволяє спрогнозувати та заздалегідь спланувати різні варіанти конкурентної стратегії підприємства тобто здійснювати сценарне планування. Також, важливою рисою планування є можливість порівнювати заплановані або прогнозні показники діяльності з реальними. </a:t>
            </a:r>
          </a:p>
          <a:p>
            <a:pPr algn="just"/>
            <a:endParaRPr lang="uk-UA" sz="2800" dirty="0"/>
          </a:p>
        </p:txBody>
      </p:sp>
    </p:spTree>
    <p:extLst>
      <p:ext uri="{BB962C8B-B14F-4D97-AF65-F5344CB8AC3E}">
        <p14:creationId xmlns:p14="http://schemas.microsoft.com/office/powerpoint/2010/main" val="2914807164"/>
      </p:ext>
    </p:extLst>
  </p:cSld>
  <p:clrMapOvr>
    <a:masterClrMapping/>
  </p:clrMapOvr>
</p:sld>
</file>

<file path=ppt/theme/theme1.xml><?xml version="1.0" encoding="utf-8"?>
<a:theme xmlns:a="http://schemas.openxmlformats.org/drawingml/2006/main" name="Пасмо">
  <a:themeElements>
    <a:clrScheme name="Пасмо">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Пасмо">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смо">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2203</Words>
  <Application>Microsoft Office PowerPoint</Application>
  <PresentationFormat>Широкий екран</PresentationFormat>
  <Paragraphs>69</Paragraphs>
  <Slides>23</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23</vt:i4>
      </vt:variant>
    </vt:vector>
  </HeadingPairs>
  <TitlesOfParts>
    <vt:vector size="27" baseType="lpstr">
      <vt:lpstr>Arial</vt:lpstr>
      <vt:lpstr>Century Gothic</vt:lpstr>
      <vt:lpstr>Wingdings 3</vt:lpstr>
      <vt:lpstr>Пасмо</vt:lpstr>
      <vt:lpstr>Тема 7. МАТРИЧНЕ ПРОЄКТУВАННЯ (4 г)  </vt:lpstr>
      <vt:lpstr> 7.1.Балансові моделі в проєктуванні бізнесу </vt:lpstr>
      <vt:lpstr>Матриця коефіцієнтів витрат ресурсів</vt:lpstr>
      <vt:lpstr>Матрична модель – прямокутна таблиця чисел</vt:lpstr>
      <vt:lpstr>7.2. Балансові моделі в аналізі і прогнозуванні економічних показників</vt:lpstr>
      <vt:lpstr>7.3. Застосування балансових моделей у задачах маркетингу </vt:lpstr>
      <vt:lpstr>Продовження слайду 6</vt:lpstr>
      <vt:lpstr>7.4. Бізнес план як матриця наукового бізнес-проєкту </vt:lpstr>
      <vt:lpstr>Продовження слайду 8</vt:lpstr>
      <vt:lpstr>Щодо методики складання бізнес-плану</vt:lpstr>
      <vt:lpstr>Головні умови фінансування НБП</vt:lpstr>
      <vt:lpstr>Продовження слайду 11</vt:lpstr>
      <vt:lpstr>Структура фінансування проєктів в ЄС</vt:lpstr>
      <vt:lpstr>Склад бізнес-плану</vt:lpstr>
      <vt:lpstr>7.5. Моделювання організаційної форми реалізації наукового бізнес-проєкту </vt:lpstr>
      <vt:lpstr>Продовження слайду 15</vt:lpstr>
      <vt:lpstr>Функційна (U-) форма</vt:lpstr>
      <vt:lpstr>Конгломератна (Н-) форма</vt:lpstr>
      <vt:lpstr>Філійна (М-) форма</vt:lpstr>
      <vt:lpstr>Матрична форма</vt:lpstr>
      <vt:lpstr>Комбінована форма</vt:lpstr>
      <vt:lpstr>Зауваження</vt:lpstr>
      <vt:lpstr>Завершення лекційного курсу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7. МАТРИЧНЕ БІЗНЕС-ПРОЄКТУВАННЯ</dc:title>
  <dc:creator>User</dc:creator>
  <cp:lastModifiedBy>Василь Савчук</cp:lastModifiedBy>
  <cp:revision>66</cp:revision>
  <dcterms:created xsi:type="dcterms:W3CDTF">2021-03-06T12:28:20Z</dcterms:created>
  <dcterms:modified xsi:type="dcterms:W3CDTF">2024-05-30T13:42:25Z</dcterms:modified>
</cp:coreProperties>
</file>