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  <p:sldId id="267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8"/>
            <p14:sldId id="269"/>
            <p14:sldId id="267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97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19072615923014E-2"/>
          <c:y val="5.1400554097404488E-2"/>
          <c:w val="0.90719203849518815"/>
          <c:h val="0.5082990667833187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A5A5A5">
                <a:lumMod val="50000"/>
              </a:srgbClr>
            </a:solidFill>
          </c:spPr>
          <c:invertIfNegative val="0"/>
          <c:cat>
            <c:strRef>
              <c:f>[Книга1]Аркуш1!$A$3:$A$19</c:f>
              <c:strCache>
                <c:ptCount val="17"/>
                <c:pt idx="0">
                  <c:v>Бельгія</c:v>
                </c:pt>
                <c:pt idx="1">
                  <c:v>Бразилія</c:v>
                </c:pt>
                <c:pt idx="2">
                  <c:v>Канада</c:v>
                </c:pt>
                <c:pt idx="3">
                  <c:v>Китай</c:v>
                </c:pt>
                <c:pt idx="4">
                  <c:v>Франція</c:v>
                </c:pt>
                <c:pt idx="5">
                  <c:v>Німеччина</c:v>
                </c:pt>
                <c:pt idx="6">
                  <c:v>Великобританія</c:v>
                </c:pt>
                <c:pt idx="7">
                  <c:v>Угорщина</c:v>
                </c:pt>
                <c:pt idx="8">
                  <c:v>Індонезія</c:v>
                </c:pt>
                <c:pt idx="9">
                  <c:v>Японія</c:v>
                </c:pt>
                <c:pt idx="10">
                  <c:v>Нідерланди</c:v>
                </c:pt>
                <c:pt idx="11">
                  <c:v>Російська Фе</c:v>
                </c:pt>
                <c:pt idx="12">
                  <c:v>США</c:v>
                </c:pt>
                <c:pt idx="13">
                  <c:v>Україна</c:v>
                </c:pt>
                <c:pt idx="14">
                  <c:v>ЄС</c:v>
                </c:pt>
                <c:pt idx="15">
                  <c:v>Світ</c:v>
                </c:pt>
                <c:pt idx="16">
                  <c:v>ПАР</c:v>
                </c:pt>
              </c:strCache>
            </c:strRef>
          </c:cat>
          <c:val>
            <c:numRef>
              <c:f>[Книга1]Аркуш1!$B$3:$B$19</c:f>
              <c:numCache>
                <c:formatCode>General</c:formatCode>
                <c:ptCount val="17"/>
                <c:pt idx="0">
                  <c:v>0.2</c:v>
                </c:pt>
                <c:pt idx="1">
                  <c:v>0.17</c:v>
                </c:pt>
                <c:pt idx="2">
                  <c:v>0.35</c:v>
                </c:pt>
                <c:pt idx="3">
                  <c:v>0.59</c:v>
                </c:pt>
                <c:pt idx="4">
                  <c:v>0.12</c:v>
                </c:pt>
                <c:pt idx="5">
                  <c:v>0.2</c:v>
                </c:pt>
                <c:pt idx="6">
                  <c:v>0.17</c:v>
                </c:pt>
                <c:pt idx="7">
                  <c:v>0.18</c:v>
                </c:pt>
                <c:pt idx="8">
                  <c:v>0.18</c:v>
                </c:pt>
                <c:pt idx="9">
                  <c:v>0.26</c:v>
                </c:pt>
                <c:pt idx="10">
                  <c:v>0.22</c:v>
                </c:pt>
                <c:pt idx="11">
                  <c:v>0.72199999999999998</c:v>
                </c:pt>
                <c:pt idx="12">
                  <c:v>0.32</c:v>
                </c:pt>
                <c:pt idx="13">
                  <c:v>0.67200000000000004</c:v>
                </c:pt>
                <c:pt idx="14">
                  <c:v>0.18</c:v>
                </c:pt>
                <c:pt idx="15">
                  <c:v>0.34399999999999997</c:v>
                </c:pt>
                <c:pt idx="16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156416"/>
        <c:axId val="129114688"/>
        <c:axId val="0"/>
      </c:bar3DChart>
      <c:catAx>
        <c:axId val="23615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uk-UA"/>
          </a:p>
        </c:txPr>
        <c:crossAx val="129114688"/>
        <c:crosses val="autoZero"/>
        <c:auto val="1"/>
        <c:lblAlgn val="ctr"/>
        <c:lblOffset val="100"/>
        <c:noMultiLvlLbl val="0"/>
      </c:catAx>
      <c:valAx>
        <c:axId val="1291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uk-UA"/>
          </a:p>
        </c:txPr>
        <c:crossAx val="236156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5"/>
          <a:stretch/>
        </p:blipFill>
        <p:spPr>
          <a:xfrm>
            <a:off x="0" y="5433236"/>
            <a:ext cx="9144000" cy="1424763"/>
          </a:xfrm>
          <a:prstGeom prst="rect">
            <a:avLst/>
          </a:prstGeom>
        </p:spPr>
      </p:pic>
      <p:sp>
        <p:nvSpPr>
          <p:cNvPr id="49" name="Rectangle 48"/>
          <p:cNvSpPr/>
          <p:nvPr userDrawn="1"/>
        </p:nvSpPr>
        <p:spPr>
          <a:xfrm rot="10800000">
            <a:off x="0" y="5433236"/>
            <a:ext cx="9144000" cy="9044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2/18/2019</a:t>
            </a:fld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/>
        </p:blipFill>
        <p:spPr>
          <a:xfrm>
            <a:off x="0" y="0"/>
            <a:ext cx="9144000" cy="12872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0" y="382772"/>
            <a:ext cx="9144000" cy="9044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csd2012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49137" y="4823460"/>
            <a:ext cx="7565765" cy="2034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200" b="1" dirty="0">
                <a:latin typeface="Arial Black" panose="020B0A04020102020204" pitchFamily="34" charset="0"/>
              </a:rPr>
              <a:t>Тема 2. Біоекономіка як шлях досягнення цілей сталого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Сталий розвиток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4029" y="1012934"/>
            <a:ext cx="7869890" cy="48897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b="1" dirty="0" smtClean="0"/>
              <a:t> </a:t>
            </a:r>
            <a:r>
              <a:rPr lang="uk-UA" sz="3600" b="1" dirty="0"/>
              <a:t>це модель використання ресурсів, яка спрямована на «задоволення потреб нинішнього покоління без шкоди для можливості майбутніх поколінь задовольняти свої власні потреби</a:t>
            </a:r>
            <a:r>
              <a:rPr lang="uk-UA" sz="3600" b="1" dirty="0" smtClean="0"/>
              <a:t>»</a:t>
            </a:r>
            <a:endParaRPr lang="uk-UA" sz="3600" dirty="0"/>
          </a:p>
          <a:p>
            <a:pPr algn="just">
              <a:lnSpc>
                <a:spcPct val="150000"/>
              </a:lnSpc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8994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Складові сталого розвитку</a:t>
            </a:r>
          </a:p>
        </p:txBody>
      </p:sp>
      <p:pic>
        <p:nvPicPr>
          <p:cNvPr id="4" name="Місце для вмісту 3" descr="https://mozok.click/uploads/geographia-9-gilberg/geographia-9-gilberg-19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1097280"/>
            <a:ext cx="8058150" cy="562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98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391" y="4769498"/>
            <a:ext cx="7886698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/>
              <a:t>Викиди СО</a:t>
            </a:r>
            <a:r>
              <a:rPr lang="uk-UA" sz="3100" baseline="-25000" dirty="0"/>
              <a:t>2</a:t>
            </a:r>
            <a:r>
              <a:rPr lang="uk-UA" sz="3100" dirty="0"/>
              <a:t> на одиницю  ВВП за ПКС у цінах 2011 р, кг / 10000 </a:t>
            </a:r>
            <a:r>
              <a:rPr lang="uk-UA" sz="3100" dirty="0" err="1"/>
              <a:t>дол</a:t>
            </a:r>
            <a:r>
              <a:rPr lang="uk-UA" sz="3100" dirty="0"/>
              <a:t>. США у країнах світу у 2017 р</a:t>
            </a:r>
            <a:r>
              <a:rPr lang="uk-UA" dirty="0"/>
              <a:t>.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639928"/>
              </p:ext>
            </p:extLst>
          </p:nvPr>
        </p:nvGraphicFramePr>
        <p:xfrm>
          <a:off x="668973" y="64738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48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Значення індексу екологічної ефективності України в 2014-2018 р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534539"/>
              </p:ext>
            </p:extLst>
          </p:nvPr>
        </p:nvGraphicFramePr>
        <p:xfrm>
          <a:off x="445770" y="1381522"/>
          <a:ext cx="8469629" cy="4425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8854"/>
                <a:gridCol w="1174321"/>
                <a:gridCol w="1258018"/>
                <a:gridCol w="1139304"/>
                <a:gridCol w="10291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2014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2018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Назва показника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Значення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Рейтинг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Значення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Рейтинг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Індекс екологічної ефективності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49,01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95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52,87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109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Охорона навколишнього середовища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83,06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65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64,44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87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Якість повітря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84,76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71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64,21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105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Вода та санітарні умови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65,31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62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60.89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63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Водні ресурси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14,7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73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78,76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69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Сільське господарство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62,03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107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57.55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107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Ліси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32,52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67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14.08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93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Запаси риби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25,3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54.32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79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Біорізноманіття</a:t>
                      </a:r>
                      <a:r>
                        <a:rPr lang="uk-UA" sz="1800" dirty="0">
                          <a:effectLst/>
                        </a:rPr>
                        <a:t> та середовище існування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41,46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119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49.10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140</a:t>
                      </a:r>
                      <a:endParaRPr lang="uk-UA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Клімат та енергія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27,78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110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37.59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143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6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3600" b="1" i="1" dirty="0"/>
              <a:t>Індикатор — узагальнена характеристика показників, що виводяться з первинних даних, які неможливо використовувати для інтерпретації </a:t>
            </a:r>
            <a:r>
              <a:rPr lang="uk-UA" sz="3600" b="1" i="1" dirty="0" smtClean="0"/>
              <a:t>змін</a:t>
            </a:r>
          </a:p>
          <a:p>
            <a:pPr algn="just"/>
            <a:endParaRPr lang="uk-UA" sz="1200" dirty="0"/>
          </a:p>
          <a:p>
            <a:pPr algn="just"/>
            <a:r>
              <a:rPr lang="uk-UA" sz="3600" b="1" i="1" dirty="0"/>
              <a:t>Індекс — агрегований або зважений індикатор, що базується на одній або декількох групах індикаторів чи </a:t>
            </a:r>
            <a:r>
              <a:rPr lang="uk-UA" sz="3600" b="1" i="1" dirty="0" smtClean="0"/>
              <a:t>даних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95847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70547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Система індикаторів сталого розвитку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8610" y="708660"/>
            <a:ext cx="8652510" cy="5468303"/>
          </a:xfrm>
        </p:spPr>
        <p:txBody>
          <a:bodyPr>
            <a:normAutofit/>
          </a:bodyPr>
          <a:lstStyle/>
          <a:p>
            <a:r>
              <a:rPr lang="uk-UA" dirty="0"/>
              <a:t>Система індикаторів стійкого розвитку Комісії ООН по </a:t>
            </a:r>
            <a:r>
              <a:rPr lang="uk-UA" dirty="0" smtClean="0"/>
              <a:t>сталому розвитку</a:t>
            </a:r>
            <a:endParaRPr lang="uk-UA" dirty="0"/>
          </a:p>
          <a:p>
            <a:r>
              <a:rPr lang="uk-UA" dirty="0" smtClean="0"/>
              <a:t> </a:t>
            </a:r>
            <a:r>
              <a:rPr lang="uk-UA" dirty="0"/>
              <a:t>Система інтегрованих економічних та екологічних національних рахунків (</a:t>
            </a:r>
            <a:r>
              <a:rPr lang="en-US" dirty="0"/>
              <a:t>System for Integrated Environmental and Economic Accounting), </a:t>
            </a:r>
            <a:r>
              <a:rPr lang="uk-UA" dirty="0"/>
              <a:t>запропонована Відділом статистики ООН і спрямована на ключову роль екологічних </a:t>
            </a:r>
            <a:r>
              <a:rPr lang="uk-UA" dirty="0" smtClean="0"/>
              <a:t>факторів</a:t>
            </a:r>
            <a:endParaRPr lang="uk-UA" dirty="0"/>
          </a:p>
          <a:p>
            <a:r>
              <a:rPr lang="uk-UA" dirty="0" smtClean="0"/>
              <a:t> </a:t>
            </a:r>
            <a:r>
              <a:rPr lang="uk-UA" dirty="0"/>
              <a:t>Показник «Дійсні заощадження» (</a:t>
            </a:r>
            <a:r>
              <a:rPr lang="en-US" dirty="0"/>
              <a:t>genuine savings), </a:t>
            </a:r>
            <a:r>
              <a:rPr lang="uk-UA" dirty="0"/>
              <a:t>Всесвітній банк.</a:t>
            </a:r>
          </a:p>
          <a:p>
            <a:r>
              <a:rPr lang="uk-UA" dirty="0" smtClean="0"/>
              <a:t> </a:t>
            </a:r>
            <a:r>
              <a:rPr lang="uk-UA" dirty="0"/>
              <a:t>Програма індикаторів ОЕСР.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113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Індекси, що характеризують сталий розвиток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1. </a:t>
            </a:r>
            <a:r>
              <a:rPr lang="uk-UA" b="1" dirty="0"/>
              <a:t>Екологічно адаптована внутрішня продукція </a:t>
            </a:r>
            <a:r>
              <a:rPr lang="uk-UA" dirty="0"/>
              <a:t>(</a:t>
            </a:r>
            <a:r>
              <a:rPr lang="uk-UA" dirty="0" err="1"/>
              <a:t>Environmentally</a:t>
            </a:r>
            <a:r>
              <a:rPr lang="uk-UA" dirty="0"/>
              <a:t> </a:t>
            </a:r>
            <a:r>
              <a:rPr lang="uk-UA" dirty="0" err="1"/>
              <a:t>adjusted</a:t>
            </a:r>
            <a:r>
              <a:rPr lang="uk-UA" dirty="0"/>
              <a:t> </a:t>
            </a:r>
            <a:r>
              <a:rPr lang="uk-UA" dirty="0" err="1"/>
              <a:t>net</a:t>
            </a:r>
            <a:r>
              <a:rPr lang="uk-UA" dirty="0"/>
              <a:t> </a:t>
            </a:r>
            <a:r>
              <a:rPr lang="uk-UA" dirty="0" err="1"/>
              <a:t>domestic</a:t>
            </a:r>
            <a:r>
              <a:rPr lang="uk-UA" dirty="0"/>
              <a:t> </a:t>
            </a:r>
            <a:r>
              <a:rPr lang="uk-UA" dirty="0" err="1"/>
              <a:t>product</a:t>
            </a:r>
            <a:r>
              <a:rPr lang="uk-UA" dirty="0"/>
              <a:t>, EDP), використовується при екологічній корекції національних рахунків та вираховується за формулою:</a:t>
            </a:r>
          </a:p>
          <a:p>
            <a:pPr marL="0" indent="0" algn="ctr">
              <a:buNone/>
            </a:pPr>
            <a:r>
              <a:rPr lang="uk-UA" b="1" dirty="0">
                <a:latin typeface="Arial Black" panose="020B0A04020102020204" pitchFamily="34" charset="0"/>
              </a:rPr>
              <a:t>EDP = (NDP – DPNA) – DGNA,</a:t>
            </a:r>
          </a:p>
          <a:p>
            <a:pPr marL="0" indent="0" algn="just">
              <a:buNone/>
            </a:pPr>
            <a:r>
              <a:rPr lang="uk-UA" dirty="0"/>
              <a:t>де NDP – чиста внутрішня продукція, DPNA – вартісна оцінка виснаження природних ресурсів, DGNA - вартісна оцінка екологічного збитку (розміщення відходів, забруднення повітря та водойм тощо).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617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168" y="342900"/>
            <a:ext cx="8269941" cy="53197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Показник </a:t>
            </a:r>
            <a:r>
              <a:rPr lang="uk-UA" b="1" dirty="0"/>
              <a:t>«дійсних заощаджень</a:t>
            </a:r>
            <a:r>
              <a:rPr lang="uk-UA" b="1" dirty="0" smtClean="0"/>
              <a:t>»</a:t>
            </a:r>
          </a:p>
          <a:p>
            <a:pPr marL="0" indent="0">
              <a:buNone/>
            </a:pPr>
            <a:r>
              <a:rPr lang="uk-UA" b="1" dirty="0" smtClean="0"/>
              <a:t> </a:t>
            </a:r>
            <a:r>
              <a:rPr lang="uk-UA" dirty="0"/>
              <a:t>(</a:t>
            </a:r>
            <a:r>
              <a:rPr lang="uk-UA" dirty="0" err="1"/>
              <a:t>genuine</a:t>
            </a:r>
            <a:r>
              <a:rPr lang="uk-UA" dirty="0"/>
              <a:t> (</a:t>
            </a:r>
            <a:r>
              <a:rPr lang="uk-UA" dirty="0" err="1"/>
              <a:t>domestic</a:t>
            </a:r>
            <a:r>
              <a:rPr lang="uk-UA" dirty="0"/>
              <a:t>) </a:t>
            </a:r>
            <a:r>
              <a:rPr lang="uk-UA" dirty="0" err="1"/>
              <a:t>savings</a:t>
            </a:r>
            <a:r>
              <a:rPr lang="uk-UA" dirty="0"/>
              <a:t>) (GS), який запропонований і розрахований Всесвітнім Банком:</a:t>
            </a:r>
          </a:p>
          <a:p>
            <a:pPr marL="0" indent="0" algn="ctr">
              <a:buNone/>
            </a:pPr>
            <a:r>
              <a:rPr lang="uk-UA" sz="2400" b="1" dirty="0">
                <a:latin typeface="Arial Black" panose="020B0A04020102020204" pitchFamily="34" charset="0"/>
              </a:rPr>
              <a:t>GS = (GDS – CFC) + EDE – DPNR – DMGE,</a:t>
            </a:r>
          </a:p>
          <a:p>
            <a:pPr marL="0" indent="0" algn="just">
              <a:buNone/>
            </a:pPr>
            <a:r>
              <a:rPr lang="uk-UA" dirty="0"/>
              <a:t>де GDS – валові внутрішні заощадження, CFC - величина знецінення вироблених активів, EDE - величина витрат на освіту, DPNR - величина виснаження природних ресурсів, DMGE - збиток від забруднення навколишнього середовища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/>
              <a:t>Агрегований </a:t>
            </a:r>
            <a:r>
              <a:rPr lang="uk-UA" b="1" dirty="0"/>
              <a:t>індекс «живої планети»</a:t>
            </a:r>
            <a:r>
              <a:rPr lang="uk-UA" dirty="0"/>
              <a:t> </a:t>
            </a:r>
          </a:p>
          <a:p>
            <a:pPr marL="0" indent="0" algn="just">
              <a:buNone/>
            </a:pPr>
            <a:r>
              <a:rPr lang="uk-UA" dirty="0"/>
              <a:t>(</a:t>
            </a:r>
            <a:r>
              <a:rPr lang="uk-UA" dirty="0" err="1"/>
              <a:t>Living</a:t>
            </a:r>
            <a:r>
              <a:rPr lang="uk-UA" dirty="0"/>
              <a:t> </a:t>
            </a:r>
            <a:r>
              <a:rPr lang="uk-UA" dirty="0" err="1"/>
              <a:t>Planet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 – показник, розроблений для моніторингу стану біологічного різноманіття планети. </a:t>
            </a:r>
          </a:p>
          <a:p>
            <a:pPr marL="0" indent="0" algn="just">
              <a:buNone/>
            </a:pPr>
            <a:r>
              <a:rPr lang="uk-UA" dirty="0"/>
              <a:t>Отримана оцінка публікується в рамках щорічної доповіді Всесвітнього Фонду Дикої Природи (</a:t>
            </a:r>
            <a:r>
              <a:rPr lang="uk-UA" dirty="0" err="1"/>
              <a:t>World</a:t>
            </a:r>
            <a:r>
              <a:rPr lang="uk-UA" dirty="0"/>
              <a:t> </a:t>
            </a:r>
            <a:r>
              <a:rPr lang="uk-UA" dirty="0" err="1"/>
              <a:t>Wild</a:t>
            </a:r>
            <a:r>
              <a:rPr lang="uk-UA" dirty="0"/>
              <a:t> </a:t>
            </a:r>
            <a:r>
              <a:rPr lang="uk-UA" dirty="0" err="1"/>
              <a:t>Fund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615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5459" y="468630"/>
            <a:ext cx="7869890" cy="57083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/>
              <a:t>Показник «екологічний слід»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(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Ecological</a:t>
            </a:r>
            <a:r>
              <a:rPr lang="uk-UA" dirty="0"/>
              <a:t> </a:t>
            </a:r>
            <a:r>
              <a:rPr lang="uk-UA" dirty="0" err="1"/>
              <a:t>Footprint</a:t>
            </a:r>
            <a:r>
              <a:rPr lang="uk-UA" dirty="0"/>
              <a:t>) вираховується міжнародною організацією </a:t>
            </a:r>
            <a:r>
              <a:rPr lang="uk-UA" dirty="0" err="1"/>
              <a:t>Global</a:t>
            </a:r>
            <a:r>
              <a:rPr lang="uk-UA" dirty="0"/>
              <a:t> </a:t>
            </a:r>
            <a:r>
              <a:rPr lang="uk-UA" dirty="0" err="1"/>
              <a:t>Footprint</a:t>
            </a:r>
            <a:r>
              <a:rPr lang="uk-UA" dirty="0"/>
              <a:t> </a:t>
            </a:r>
            <a:r>
              <a:rPr lang="uk-UA" dirty="0" err="1"/>
              <a:t>Network</a:t>
            </a:r>
            <a:r>
              <a:rPr lang="uk-UA" dirty="0" smtClean="0"/>
              <a:t>,</a:t>
            </a:r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dirty="0"/>
              <a:t>вимірює рівень споживання населенням продовольства і ресурсів в еквіваленті площі біологічно продуктивної землі і площі води, котрі необхідні для генерування цих ресурсів і поглинання утворених внаслідок такого споживання </a:t>
            </a:r>
            <a:r>
              <a:rPr lang="uk-UA" dirty="0" smtClean="0"/>
              <a:t>відходів</a:t>
            </a:r>
          </a:p>
          <a:p>
            <a:pPr marL="0" indent="0" algn="ctr">
              <a:buNone/>
            </a:pPr>
            <a:r>
              <a:rPr lang="uk-UA" b="1" dirty="0"/>
              <a:t>Індекс розвитку людського потенціалу ( ІРЛП ) </a:t>
            </a:r>
            <a:r>
              <a:rPr lang="uk-UA" b="1" dirty="0" smtClean="0"/>
              <a:t>(</a:t>
            </a:r>
            <a:r>
              <a:rPr lang="uk-UA" dirty="0" err="1" smtClean="0"/>
              <a:t>Human</a:t>
            </a:r>
            <a:r>
              <a:rPr lang="uk-UA" dirty="0" smtClean="0"/>
              <a:t> </a:t>
            </a:r>
            <a:r>
              <a:rPr lang="uk-UA" dirty="0" err="1"/>
              <a:t>Development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)може служити прикладом створення інтегрального показника, що враховує рівень соціально-економічного розвитку суспільства</a:t>
            </a:r>
          </a:p>
        </p:txBody>
      </p:sp>
    </p:spTree>
    <p:extLst>
      <p:ext uri="{BB962C8B-B14F-4D97-AF65-F5344CB8AC3E}">
        <p14:creationId xmlns:p14="http://schemas.microsoft.com/office/powerpoint/2010/main" val="141673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5459" y="502920"/>
            <a:ext cx="7869890" cy="5674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«Всесвітній індекс щастя»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(</a:t>
            </a:r>
            <a:r>
              <a:rPr lang="uk-UA" dirty="0" err="1"/>
              <a:t>Happy</a:t>
            </a:r>
            <a:r>
              <a:rPr lang="uk-UA" dirty="0"/>
              <a:t> </a:t>
            </a:r>
            <a:r>
              <a:rPr lang="uk-UA" dirty="0" err="1"/>
              <a:t>Planet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 щорічно, починаючи з 2006 року, складає британський дослідницький центр </a:t>
            </a:r>
            <a:r>
              <a:rPr lang="uk-UA" dirty="0" err="1"/>
              <a:t>New</a:t>
            </a:r>
            <a:r>
              <a:rPr lang="uk-UA" dirty="0"/>
              <a:t> </a:t>
            </a:r>
            <a:r>
              <a:rPr lang="uk-UA" dirty="0" err="1"/>
              <a:t>Economics</a:t>
            </a:r>
            <a:r>
              <a:rPr lang="uk-UA" dirty="0"/>
              <a:t> </a:t>
            </a:r>
            <a:r>
              <a:rPr lang="uk-UA" dirty="0" err="1"/>
              <a:t>Foundation</a:t>
            </a:r>
            <a:r>
              <a:rPr lang="uk-UA" dirty="0"/>
              <a:t>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За </a:t>
            </a:r>
            <a:r>
              <a:rPr lang="uk-UA" dirty="0"/>
              <a:t>допомогою даного індексу демонструється відчуття рівня щасливого життя населенням різних країн світу.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/>
              <a:t>Індекс екологічної стійкості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підготовленій </a:t>
            </a:r>
            <a:r>
              <a:rPr lang="uk-UA" dirty="0"/>
              <a:t>групою вчених з Єльського і Колумбійського університетів і озвучений у Доповіді на Всесвітньому економічному форумі в Давосі (2001 </a:t>
            </a:r>
            <a:r>
              <a:rPr lang="uk-UA" dirty="0" err="1"/>
              <a:t>Environmental</a:t>
            </a:r>
            <a:r>
              <a:rPr lang="uk-UA" dirty="0"/>
              <a:t> </a:t>
            </a:r>
            <a:r>
              <a:rPr lang="uk-UA" dirty="0" err="1"/>
              <a:t>Sustainability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87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Навчальні питання</a:t>
            </a:r>
            <a:endParaRPr lang="en-US" b="1" dirty="0"/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2173644" y="1352454"/>
            <a:ext cx="5945188" cy="3105345"/>
            <a:chOff x="1296" y="-206"/>
            <a:chExt cx="3745" cy="1907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912" y="-206"/>
              <a:ext cx="312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uk-UA" sz="2400" b="1" dirty="0"/>
                <a:t>Сутність поняття «сталий розвиток»</a:t>
              </a: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146002" y="1422987"/>
            <a:ext cx="5105400" cy="555625"/>
            <a:chOff x="1248" y="2030"/>
            <a:chExt cx="3216" cy="35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38" y="203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endParaRPr lang="uk-UA" sz="2400" dirty="0"/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069802" y="2261187"/>
            <a:ext cx="5205413" cy="555625"/>
            <a:chOff x="1248" y="2640"/>
            <a:chExt cx="3279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2020" y="2652"/>
              <a:ext cx="25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Показники сталого розвитку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069802" y="3099387"/>
            <a:ext cx="6365876" cy="920750"/>
            <a:chOff x="1248" y="3230"/>
            <a:chExt cx="4010" cy="58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956" y="3287"/>
              <a:ext cx="330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/>
                <a:t>Взаємозв’язок біоекономіки </a:t>
              </a:r>
              <a:r>
                <a:rPr lang="uk-UA" sz="2400" b="1" dirty="0" smtClean="0"/>
                <a:t>та</a:t>
              </a:r>
            </a:p>
            <a:p>
              <a:r>
                <a:rPr lang="uk-UA" sz="2400" b="1" dirty="0" smtClean="0"/>
                <a:t> </a:t>
              </a:r>
              <a:r>
                <a:rPr lang="uk-UA" sz="2400" b="1" dirty="0"/>
                <a:t>сталого розвитку</a:t>
              </a: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кут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4029" y="697230"/>
            <a:ext cx="7869890" cy="53997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/>
              <a:t>Індекс фізичної якості життя (ІФКЖ)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(</a:t>
            </a:r>
            <a:r>
              <a:rPr lang="uk-UA" dirty="0" err="1"/>
              <a:t>Physical</a:t>
            </a:r>
            <a:r>
              <a:rPr lang="uk-UA" dirty="0"/>
              <a:t> </a:t>
            </a:r>
            <a:r>
              <a:rPr lang="uk-UA" dirty="0" err="1"/>
              <a:t>Quality-of-Life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, PQLI) - спроба виміряти добробут населення країни (якість життя</a:t>
            </a:r>
            <a:r>
              <a:rPr lang="uk-UA" dirty="0" smtClean="0"/>
              <a:t>)</a:t>
            </a: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/>
              <a:t>Дійсний показник прогресу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(</a:t>
            </a:r>
            <a:r>
              <a:rPr lang="uk-UA" dirty="0" err="1"/>
              <a:t>Genuine</a:t>
            </a:r>
            <a:r>
              <a:rPr lang="uk-UA" dirty="0"/>
              <a:t> </a:t>
            </a:r>
            <a:r>
              <a:rPr lang="uk-UA" dirty="0" err="1"/>
              <a:t>Progress</a:t>
            </a:r>
            <a:r>
              <a:rPr lang="uk-UA" dirty="0"/>
              <a:t> </a:t>
            </a:r>
            <a:r>
              <a:rPr lang="uk-UA" dirty="0" err="1"/>
              <a:t>Indicator</a:t>
            </a:r>
            <a:r>
              <a:rPr lang="uk-UA" dirty="0"/>
              <a:t>, GPI) - спроба створення альтернативи ВВП, на відміну від якого даний показник враховує екологічні та соціальні аспекти розвитку. </a:t>
            </a:r>
          </a:p>
          <a:p>
            <a:pPr marL="0" indent="0" algn="ctr">
              <a:buNone/>
            </a:pPr>
            <a:r>
              <a:rPr lang="uk-UA" b="1" dirty="0" smtClean="0"/>
              <a:t>«Зелений </a:t>
            </a:r>
            <a:r>
              <a:rPr lang="uk-UA" b="1" dirty="0"/>
              <a:t>ВВП»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розробка </a:t>
            </a:r>
            <a:r>
              <a:rPr lang="uk-UA" dirty="0"/>
              <a:t>Державного управління з охорони навколишнього середовища (ГУООС) та Державного статистичного управління (ДСУ) КНР. </a:t>
            </a:r>
          </a:p>
        </p:txBody>
      </p:sp>
    </p:spTree>
    <p:extLst>
      <p:ext uri="{BB962C8B-B14F-4D97-AF65-F5344CB8AC3E}">
        <p14:creationId xmlns:p14="http://schemas.microsoft.com/office/powerpoint/2010/main" val="76770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887505"/>
              </p:ext>
            </p:extLst>
          </p:nvPr>
        </p:nvGraphicFramePr>
        <p:xfrm>
          <a:off x="148590" y="144463"/>
          <a:ext cx="8766809" cy="6496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350"/>
                <a:gridCol w="5966459"/>
              </a:tblGrid>
              <a:tr h="431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Сталий розвиток (принципи, мета, засади)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Біоекономіка забезпечує, базується, передбачає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</a:tr>
              <a:tr h="87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Припинення нераціонального використання природних ресурсів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989" marR="28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Використання для виробництва товарів та послуг відтворюваних ресурсів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Переробка відходів виробництва сільськогосподарської продукції, життєдіяльності населення та ін.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</a:tr>
              <a:tr h="182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uk-UA" sz="1200" dirty="0">
                          <a:effectLst/>
                        </a:rPr>
                        <a:t>Ефективне управління сукупністю (портфелем) активів, спрямоване на збереження і розширення потенціалу країни. Активи у даному визначенні включають не лише традиційний фізичний капітал, а й також природний і людський капітал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Зберігає та збільшує потенціал природних ресурсів (наприклад, земля зберігає свою родючість)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Забезпечує раціональне використання природних ресурсів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Створює нові можливості для розвитку сільських територій, забезпечуючи при цьому певний рівень зайнятості, доходів та соціального капіталу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Наукова основа біоекономіки забезпечує інвестиції в людський капітал, ефективність використання фізичного та інформаційного капіталу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Використання екологічних - природо-, енерго- і матеріалозберігаючих технологій, включаючи видобуток та переробку сировини, створення екологічно прийнятної продукції, мінімізація, переробка і знищення відходів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</a:tr>
              <a:tr h="1335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Соціальна складова сталого розвитку орієнтована на людину і спрямована на збереження стабільності соціальних і культурних систем, у тому числі, на скорочення числа руйнівних конфліктів між людьми</a:t>
                      </a:r>
                      <a:endParaRPr lang="uk-UA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Соціальне партнерство як механізм розвитку біоекономіки дозволяє узгодити інтереси основних суб’єктів, зменшити соціальну напругу в суспільстві, сформувати систему цінностей, котрі передбачають розумне споживання, можливість участі людей у процесах, які формують сферу їх життєдіяльності, сприяти прийняттю і реалізації рішень, контролювати їх виконання </a:t>
                      </a:r>
                      <a:endParaRPr lang="uk-U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</a:tr>
              <a:tr h="202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 екологічної точки зору, сталий розвиток повинен забезпечувати цілісність біологічних і фізичних природних систем</a:t>
                      </a:r>
                      <a:endParaRPr lang="uk-UA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Біоекономіка дає можливість створення </a:t>
                      </a:r>
                      <a:r>
                        <a:rPr lang="uk-UA" sz="1100" dirty="0" err="1">
                          <a:effectLst/>
                        </a:rPr>
                        <a:t>агробіокластерів</a:t>
                      </a:r>
                      <a:r>
                        <a:rPr lang="uk-UA" sz="1100" dirty="0">
                          <a:effectLst/>
                        </a:rPr>
                        <a:t>, які забезпечують раціональне, ефективне використання природних ресурсів, трудових ресурсів даної місцевості, створення ефективного ланцюгу наука-виробництво-споживання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Агробіокластер виступає як </a:t>
                      </a:r>
                      <a:r>
                        <a:rPr lang="uk-UA" sz="1100" dirty="0" err="1">
                          <a:effectLst/>
                        </a:rPr>
                        <a:t>самовідтворююче</a:t>
                      </a:r>
                      <a:r>
                        <a:rPr lang="uk-UA" sz="1100" dirty="0">
                          <a:effectLst/>
                        </a:rPr>
                        <a:t> середовище (в екологічному значенні - ресурси не зникають, зменшується забруднення довкілля, в економічному - відтворення фізичного і людського капіталу, у соціальному – збереження середовища існування громади)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Біоекономіка забезпечує за рахунок використання відновлюваних ресурсів збереження </a:t>
                      </a:r>
                      <a:r>
                        <a:rPr lang="uk-UA" sz="1100" dirty="0" err="1">
                          <a:effectLst/>
                        </a:rPr>
                        <a:t>біорізноманіття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Біоекономіка створює умови для формування </a:t>
                      </a:r>
                      <a:r>
                        <a:rPr lang="uk-UA" sz="1100" dirty="0" err="1">
                          <a:effectLst/>
                        </a:rPr>
                        <a:t>самовідтворюючої</a:t>
                      </a:r>
                      <a:r>
                        <a:rPr lang="uk-UA" sz="1100" dirty="0">
                          <a:effectLst/>
                        </a:rPr>
                        <a:t> природної системи та її адаптації до нових умов, змін, що відбуваються в результаті розвитку 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989" marR="289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7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Заходи  забезпечення реалізації принципів сталого розвитку за допомогою </a:t>
            </a:r>
            <a:r>
              <a:rPr lang="uk-UA" sz="2800" b="1" dirty="0" err="1" smtClean="0"/>
              <a:t>біоекноміки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730" y="1287254"/>
            <a:ext cx="9132570" cy="4889709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1) структурна перебудова народного господарства з метою підвищення ефективності використання ресурсів; </a:t>
            </a:r>
          </a:p>
          <a:p>
            <a:r>
              <a:rPr lang="uk-UA" dirty="0"/>
              <a:t>2) сприяння розвитку біоекономіки як системи, яка базується на використанні відновлюваних ресурсів; </a:t>
            </a:r>
          </a:p>
          <a:p>
            <a:r>
              <a:rPr lang="uk-UA" dirty="0"/>
              <a:t>3) забезпечення національної безпеки держави, яка включає в себе соціальну, економічну і екологічну безпеку; </a:t>
            </a:r>
          </a:p>
          <a:p>
            <a:r>
              <a:rPr lang="uk-UA" dirty="0"/>
              <a:t>) створення </a:t>
            </a:r>
            <a:r>
              <a:rPr lang="uk-UA" dirty="0" err="1"/>
              <a:t>агробіокластерів</a:t>
            </a:r>
            <a:r>
              <a:rPr lang="uk-UA" dirty="0"/>
              <a:t> з урахуванням місцевих природно-кліматичних умов і природно-ресурсного потенціалу територій; </a:t>
            </a:r>
          </a:p>
          <a:p>
            <a:r>
              <a:rPr lang="uk-UA" dirty="0"/>
              <a:t>5) забезпечення паритетності використання природних ресурсів для теперішніх і майбутніх поколінь; </a:t>
            </a:r>
          </a:p>
          <a:p>
            <a:r>
              <a:rPr lang="uk-UA" dirty="0"/>
              <a:t>6) здійснення соціального партнерства як концепції тісної взаємодії держави, бізнесу та суспільства на умовах паритетності та забезпечення сталого розвитку; </a:t>
            </a:r>
          </a:p>
          <a:p>
            <a:pPr algn="just"/>
            <a:r>
              <a:rPr lang="uk-UA" dirty="0"/>
              <a:t>7) формування еколого-економічного мислення, яке відповідає новим умовам сталого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3525848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69127" y="5269230"/>
            <a:ext cx="7565765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600" b="1" dirty="0">
                <a:latin typeface="Arial Black" panose="020B0A04020102020204" pitchFamily="34" charset="0"/>
              </a:rPr>
              <a:t>Дякую за </a:t>
            </a:r>
            <a:r>
              <a:rPr lang="uk-UA" sz="3600" b="1" dirty="0" smtClean="0">
                <a:latin typeface="Arial Black" panose="020B0A04020102020204" pitchFamily="34" charset="0"/>
              </a:rPr>
              <a:t>увагу! </a:t>
            </a:r>
            <a:endParaRPr lang="uk-UA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ЕТАПИ ФОРМУВАННЯ СТРАТЕГІЇ СТАЛОГО РОЗВИТКУ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1972 </a:t>
            </a:r>
            <a:r>
              <a:rPr lang="uk-UA" dirty="0" smtClean="0"/>
              <a:t>р. - Перша </a:t>
            </a:r>
            <a:r>
              <a:rPr lang="uk-UA" dirty="0"/>
              <a:t>Всесвітня конференція ООН </a:t>
            </a:r>
            <a:r>
              <a:rPr lang="uk-UA" dirty="0" smtClean="0"/>
              <a:t>(Стокгольм)</a:t>
            </a:r>
          </a:p>
          <a:p>
            <a:r>
              <a:rPr lang="uk-UA" altLang="uk-UA" dirty="0"/>
              <a:t>Зазначено зв′язок економічного і соціального розвитку з проблемами навколишнього середовища</a:t>
            </a:r>
          </a:p>
          <a:p>
            <a:r>
              <a:rPr lang="uk-UA" altLang="uk-UA" b="1" dirty="0" smtClean="0"/>
              <a:t>Доповідь </a:t>
            </a:r>
            <a:r>
              <a:rPr lang="uk-UA" altLang="uk-UA" b="1" dirty="0" err="1"/>
              <a:t>Брунтланд</a:t>
            </a:r>
            <a:r>
              <a:rPr lang="uk-UA" altLang="uk-UA" b="1" dirty="0"/>
              <a:t> - </a:t>
            </a:r>
            <a:r>
              <a:rPr lang="ru-RU" altLang="uk-UA" dirty="0" err="1"/>
              <a:t>доповідь</a:t>
            </a:r>
            <a:r>
              <a:rPr lang="ru-RU" altLang="uk-UA" dirty="0"/>
              <a:t> </a:t>
            </a:r>
            <a:r>
              <a:rPr lang="ru-RU" altLang="uk-UA" b="1" i="1" dirty="0" err="1"/>
              <a:t>Всесвітньої</a:t>
            </a:r>
            <a:r>
              <a:rPr lang="ru-RU" altLang="uk-UA" b="1" i="1" dirty="0"/>
              <a:t> </a:t>
            </a:r>
            <a:r>
              <a:rPr lang="ru-RU" altLang="uk-UA" b="1" i="1" dirty="0" err="1"/>
              <a:t>комісії</a:t>
            </a:r>
            <a:r>
              <a:rPr lang="ru-RU" altLang="uk-UA" b="1" i="1" dirty="0"/>
              <a:t> з </a:t>
            </a:r>
            <a:r>
              <a:rPr lang="ru-RU" altLang="uk-UA" b="1" i="1" dirty="0" err="1"/>
              <a:t>питань</a:t>
            </a:r>
            <a:r>
              <a:rPr lang="ru-RU" altLang="uk-UA" b="1" i="1" dirty="0"/>
              <a:t> </a:t>
            </a:r>
            <a:r>
              <a:rPr lang="ru-RU" altLang="uk-UA" b="1" i="1" dirty="0" err="1"/>
              <a:t>навколишнього</a:t>
            </a:r>
            <a:r>
              <a:rPr lang="ru-RU" altLang="uk-UA" b="1" i="1" dirty="0"/>
              <a:t> </a:t>
            </a:r>
            <a:r>
              <a:rPr lang="ru-RU" altLang="uk-UA" b="1" i="1" dirty="0" err="1"/>
              <a:t>середовища</a:t>
            </a:r>
            <a:r>
              <a:rPr lang="ru-RU" altLang="uk-UA" b="1" i="1" dirty="0"/>
              <a:t> та </a:t>
            </a:r>
            <a:r>
              <a:rPr lang="ru-RU" altLang="uk-UA" b="1" i="1" dirty="0" err="1"/>
              <a:t>розвитку</a:t>
            </a:r>
            <a:r>
              <a:rPr lang="ru-RU" altLang="uk-UA" b="1" i="1" dirty="0"/>
              <a:t> "Наше </a:t>
            </a:r>
            <a:r>
              <a:rPr lang="ru-RU" altLang="uk-UA" b="1" i="1" dirty="0" err="1"/>
              <a:t>спільне</a:t>
            </a:r>
            <a:r>
              <a:rPr lang="ru-RU" altLang="uk-UA" b="1" i="1" dirty="0"/>
              <a:t> </a:t>
            </a:r>
            <a:r>
              <a:rPr lang="ru-RU" altLang="uk-UA" b="1" i="1" dirty="0" err="1"/>
              <a:t>майбутнє</a:t>
            </a:r>
            <a:r>
              <a:rPr lang="ru-RU" altLang="uk-UA" b="1" i="1" dirty="0"/>
              <a:t>",</a:t>
            </a:r>
            <a:r>
              <a:rPr lang="ru-RU" altLang="uk-UA" dirty="0"/>
              <a:t> </a:t>
            </a:r>
            <a:r>
              <a:rPr lang="ru-RU" altLang="uk-UA" dirty="0" err="1"/>
              <a:t>прийнята</a:t>
            </a:r>
            <a:r>
              <a:rPr lang="ru-RU" altLang="uk-UA" dirty="0"/>
              <a:t> 42-ю </a:t>
            </a:r>
            <a:r>
              <a:rPr lang="ru-RU" altLang="uk-UA" dirty="0" err="1"/>
              <a:t>сесією</a:t>
            </a:r>
            <a:r>
              <a:rPr lang="ru-RU" altLang="uk-UA" dirty="0"/>
              <a:t> </a:t>
            </a:r>
            <a:r>
              <a:rPr lang="ru-RU" altLang="uk-UA" dirty="0" err="1"/>
              <a:t>Генеральної</a:t>
            </a:r>
            <a:r>
              <a:rPr lang="ru-RU" altLang="uk-UA" dirty="0"/>
              <a:t> </a:t>
            </a:r>
            <a:r>
              <a:rPr lang="ru-RU" altLang="uk-UA" dirty="0" err="1"/>
              <a:t>Асамблеї</a:t>
            </a:r>
            <a:r>
              <a:rPr lang="ru-RU" altLang="uk-UA" dirty="0"/>
              <a:t> ООН у </a:t>
            </a:r>
            <a:r>
              <a:rPr lang="ru-RU" altLang="uk-UA" dirty="0" err="1"/>
              <a:t>серпні</a:t>
            </a:r>
            <a:r>
              <a:rPr lang="ru-RU" altLang="uk-UA" dirty="0"/>
              <a:t> 1987 </a:t>
            </a:r>
            <a:r>
              <a:rPr lang="ru-RU" altLang="uk-UA" dirty="0" err="1"/>
              <a:t>pоку</a:t>
            </a:r>
            <a:endParaRPr lang="uk-UA" altLang="uk-UA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3971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Гро </a:t>
            </a:r>
            <a:r>
              <a:rPr lang="uk-UA" dirty="0" err="1"/>
              <a:t>Харлем</a:t>
            </a:r>
            <a:r>
              <a:rPr lang="uk-UA" dirty="0"/>
              <a:t> </a:t>
            </a:r>
            <a:r>
              <a:rPr lang="uk-UA" dirty="0" err="1"/>
              <a:t>Брунтланд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10" y="1592897"/>
            <a:ext cx="2663190" cy="40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02920" y="1241078"/>
            <a:ext cx="561213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 1974 р. </a:t>
            </a:r>
            <a:r>
              <a:rPr lang="ru-RU" sz="2400" dirty="0" err="1" smtClean="0"/>
              <a:t>обіймала</a:t>
            </a:r>
            <a:r>
              <a:rPr lang="ru-RU" sz="2400" dirty="0" smtClean="0"/>
              <a:t> посаду </a:t>
            </a:r>
            <a:r>
              <a:rPr lang="ru-RU" sz="2400" dirty="0" err="1"/>
              <a:t>міністра</a:t>
            </a:r>
            <a:r>
              <a:rPr lang="ru-RU" sz="2400" dirty="0"/>
              <a:t> з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 smtClean="0"/>
              <a:t>середовища</a:t>
            </a:r>
            <a:endParaRPr lang="ru-RU" sz="2400" dirty="0"/>
          </a:p>
          <a:p>
            <a:endParaRPr lang="ru-RU" sz="1100" dirty="0" smtClean="0"/>
          </a:p>
          <a:p>
            <a:r>
              <a:rPr lang="ru-RU" sz="2400" dirty="0"/>
              <a:t>1981 р</a:t>
            </a:r>
            <a:r>
              <a:rPr lang="ru-RU" sz="2400" dirty="0" smtClean="0"/>
              <a:t>.—</a:t>
            </a:r>
            <a:r>
              <a:rPr lang="ru-RU" sz="2400" dirty="0" err="1" smtClean="0"/>
              <a:t>Прем‘єр-міністр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Норвегії</a:t>
            </a:r>
            <a:endParaRPr lang="ru-RU" sz="2400" dirty="0" smtClean="0"/>
          </a:p>
          <a:p>
            <a:endParaRPr lang="ru-RU" sz="1600" dirty="0" smtClean="0"/>
          </a:p>
          <a:p>
            <a:r>
              <a:rPr lang="uk-UA" altLang="uk-UA" sz="2400" dirty="0"/>
              <a:t>1987 </a:t>
            </a:r>
            <a:r>
              <a:rPr lang="uk-UA" altLang="uk-UA" sz="2400" dirty="0" smtClean="0"/>
              <a:t>р. </a:t>
            </a:r>
            <a:r>
              <a:rPr lang="uk-UA" altLang="uk-UA" sz="2400" dirty="0"/>
              <a:t>- </a:t>
            </a:r>
            <a:r>
              <a:rPr lang="uk-UA" altLang="uk-UA" sz="2400" dirty="0" smtClean="0"/>
              <a:t>сформулювала </a:t>
            </a:r>
            <a:r>
              <a:rPr lang="uk-UA" altLang="uk-UA" sz="2400" dirty="0"/>
              <a:t>поняття «</a:t>
            </a:r>
            <a:r>
              <a:rPr lang="en-US" altLang="uk-UA" sz="2400" dirty="0"/>
              <a:t>sustainable development</a:t>
            </a:r>
            <a:r>
              <a:rPr lang="ru-RU" altLang="uk-UA" sz="2400" dirty="0"/>
              <a:t>» (</a:t>
            </a:r>
            <a:r>
              <a:rPr lang="ru-RU" altLang="uk-UA" sz="2400" dirty="0" err="1"/>
              <a:t>сталий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розвиток</a:t>
            </a:r>
            <a:r>
              <a:rPr lang="ru-RU" altLang="uk-UA" sz="2400" dirty="0"/>
              <a:t>) </a:t>
            </a:r>
            <a:r>
              <a:rPr lang="uk-UA" altLang="uk-UA" sz="2400" dirty="0"/>
              <a:t>в звіті «Наше спільне майбутнє</a:t>
            </a:r>
            <a:r>
              <a:rPr lang="uk-UA" altLang="uk-UA" sz="2400" dirty="0" smtClean="0"/>
              <a:t>» для ООН.</a:t>
            </a:r>
          </a:p>
          <a:p>
            <a:endParaRPr lang="uk-UA" altLang="uk-UA" sz="1400" dirty="0" smtClean="0"/>
          </a:p>
          <a:p>
            <a:r>
              <a:rPr lang="uk-UA" altLang="uk-UA" sz="2400" dirty="0" smtClean="0"/>
              <a:t>1983 р.  - створено </a:t>
            </a:r>
            <a:r>
              <a:rPr lang="uk-UA" sz="2400" dirty="0" smtClean="0"/>
              <a:t>Комісію </a:t>
            </a:r>
            <a:r>
              <a:rPr lang="uk-UA" sz="2400" dirty="0" err="1"/>
              <a:t>Брундтланд</a:t>
            </a:r>
            <a:r>
              <a:rPr lang="uk-UA" sz="2400" dirty="0"/>
              <a:t>, офіційно - </a:t>
            </a:r>
            <a:r>
              <a:rPr lang="uk-UA" sz="2400" b="1" i="1" dirty="0"/>
              <a:t>Всесвітня комісія з навколишнього середовища і розвитку (</a:t>
            </a:r>
            <a:r>
              <a:rPr lang="uk-UA" sz="2400" b="1" i="1" dirty="0" smtClean="0"/>
              <a:t>WCED)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9911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dirty="0" err="1"/>
              <a:t>Ріо</a:t>
            </a:r>
            <a:r>
              <a:rPr lang="ru-RU" altLang="uk-UA" dirty="0"/>
              <a:t>-де-Жанейро, 1992 </a:t>
            </a:r>
            <a:r>
              <a:rPr lang="ru-RU" altLang="uk-UA" dirty="0" err="1" smtClean="0"/>
              <a:t>рік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23260" y="841484"/>
            <a:ext cx="5646420" cy="4889709"/>
          </a:xfrm>
        </p:spPr>
        <p:txBody>
          <a:bodyPr/>
          <a:lstStyle/>
          <a:p>
            <a:endParaRPr lang="ru-RU" altLang="uk-UA" b="1" dirty="0" smtClean="0"/>
          </a:p>
          <a:p>
            <a:pPr marL="0" indent="0" algn="ctr">
              <a:buNone/>
            </a:pPr>
            <a:r>
              <a:rPr lang="ru-RU" altLang="uk-UA" b="1" dirty="0" err="1" smtClean="0"/>
              <a:t>Конференція</a:t>
            </a:r>
            <a:r>
              <a:rPr lang="ru-RU" altLang="uk-UA" b="1" dirty="0" smtClean="0"/>
              <a:t> </a:t>
            </a:r>
            <a:r>
              <a:rPr lang="ru-RU" altLang="uk-UA" b="1" dirty="0"/>
              <a:t>ООН з </a:t>
            </a:r>
            <a:r>
              <a:rPr lang="ru-RU" altLang="uk-UA" b="1" dirty="0" err="1"/>
              <a:t>навколишнього</a:t>
            </a:r>
            <a:r>
              <a:rPr lang="ru-RU" altLang="uk-UA" b="1" dirty="0"/>
              <a:t> </a:t>
            </a:r>
            <a:r>
              <a:rPr lang="ru-RU" altLang="uk-UA" b="1" dirty="0" err="1"/>
              <a:t>середовища</a:t>
            </a:r>
            <a:r>
              <a:rPr lang="ru-RU" altLang="uk-UA" b="1" dirty="0"/>
              <a:t> і </a:t>
            </a:r>
            <a:r>
              <a:rPr lang="ru-RU" altLang="uk-UA" b="1" dirty="0" err="1"/>
              <a:t>розвитку</a:t>
            </a:r>
            <a:r>
              <a:rPr lang="ru-RU" altLang="uk-UA" b="1" dirty="0"/>
              <a:t> </a:t>
            </a:r>
          </a:p>
          <a:p>
            <a:endParaRPr lang="ru-RU" altLang="uk-UA" dirty="0"/>
          </a:p>
          <a:p>
            <a:pPr algn="just"/>
            <a:r>
              <a:rPr lang="ru-RU" altLang="uk-UA" dirty="0" smtClean="0"/>
              <a:t>«</a:t>
            </a:r>
            <a:r>
              <a:rPr lang="ru-RU" altLang="uk-UA" dirty="0" err="1"/>
              <a:t>Декларація</a:t>
            </a:r>
            <a:r>
              <a:rPr lang="ru-RU" altLang="uk-UA" dirty="0"/>
              <a:t> </a:t>
            </a:r>
            <a:r>
              <a:rPr lang="ru-RU" altLang="uk-UA" dirty="0" err="1"/>
              <a:t>Ріо</a:t>
            </a:r>
            <a:r>
              <a:rPr lang="ru-RU" altLang="uk-UA" dirty="0"/>
              <a:t>» </a:t>
            </a:r>
            <a:r>
              <a:rPr lang="ru-RU" altLang="uk-UA" dirty="0" err="1"/>
              <a:t>закріпила</a:t>
            </a:r>
            <a:r>
              <a:rPr lang="ru-RU" altLang="uk-UA" dirty="0"/>
              <a:t> 27 </a:t>
            </a:r>
            <a:r>
              <a:rPr lang="ru-RU" altLang="uk-UA" dirty="0" err="1"/>
              <a:t>найважливіших</a:t>
            </a:r>
            <a:r>
              <a:rPr lang="ru-RU" altLang="uk-UA" dirty="0"/>
              <a:t> </a:t>
            </a:r>
            <a:r>
              <a:rPr lang="ru-RU" altLang="uk-UA" dirty="0" err="1"/>
              <a:t>принципів</a:t>
            </a:r>
            <a:r>
              <a:rPr lang="ru-RU" altLang="uk-UA" dirty="0"/>
              <a:t> </a:t>
            </a:r>
            <a:r>
              <a:rPr lang="ru-RU" altLang="uk-UA" dirty="0" err="1"/>
              <a:t>охорони</a:t>
            </a:r>
            <a:r>
              <a:rPr lang="ru-RU" altLang="uk-UA" dirty="0"/>
              <a:t> </a:t>
            </a:r>
            <a:r>
              <a:rPr lang="ru-RU" altLang="uk-UA" dirty="0" err="1"/>
              <a:t>довкілля</a:t>
            </a:r>
            <a:r>
              <a:rPr lang="ru-RU" altLang="uk-UA" dirty="0"/>
              <a:t> у </a:t>
            </a:r>
            <a:r>
              <a:rPr lang="ru-RU" altLang="uk-UA" dirty="0" err="1"/>
              <a:t>контексті</a:t>
            </a:r>
            <a:r>
              <a:rPr lang="ru-RU" altLang="uk-UA" dirty="0"/>
              <a:t> </a:t>
            </a:r>
            <a:r>
              <a:rPr lang="ru-RU" altLang="uk-UA" dirty="0" err="1"/>
              <a:t>забезпечення</a:t>
            </a:r>
            <a:r>
              <a:rPr lang="ru-RU" altLang="uk-UA" dirty="0"/>
              <a:t> </a:t>
            </a:r>
            <a:r>
              <a:rPr lang="ru-RU" altLang="uk-UA" dirty="0" err="1"/>
              <a:t>сталого</a:t>
            </a:r>
            <a:r>
              <a:rPr lang="ru-RU" altLang="uk-UA" dirty="0"/>
              <a:t> </a:t>
            </a:r>
            <a:r>
              <a:rPr lang="ru-RU" altLang="uk-UA" dirty="0" err="1"/>
              <a:t>розвитку</a:t>
            </a:r>
            <a:r>
              <a:rPr lang="ru-RU" altLang="uk-UA" dirty="0"/>
              <a:t>.</a:t>
            </a:r>
            <a:endParaRPr lang="uk-UA" altLang="uk-UA" dirty="0"/>
          </a:p>
          <a:p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1645920"/>
            <a:ext cx="3227070" cy="33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58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uk-UA" b="1" dirty="0" err="1"/>
              <a:t>Всесвітній</a:t>
            </a:r>
            <a:r>
              <a:rPr lang="ru-RU" altLang="uk-UA" b="1" dirty="0"/>
              <a:t> </a:t>
            </a:r>
            <a:r>
              <a:rPr lang="ru-RU" altLang="uk-UA" b="1" dirty="0" err="1"/>
              <a:t>саміт</a:t>
            </a:r>
            <a:r>
              <a:rPr lang="ru-RU" altLang="uk-UA" b="1" dirty="0"/>
              <a:t> </a:t>
            </a:r>
            <a:r>
              <a:rPr lang="ru-RU" altLang="uk-UA" b="1" dirty="0" err="1"/>
              <a:t>тисячоліття</a:t>
            </a:r>
            <a:r>
              <a:rPr lang="ru-RU" altLang="uk-UA" b="1" dirty="0"/>
              <a:t/>
            </a:r>
            <a:br>
              <a:rPr lang="ru-RU" alt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9719" y="761474"/>
            <a:ext cx="6612591" cy="4889709"/>
          </a:xfrm>
        </p:spPr>
        <p:txBody>
          <a:bodyPr/>
          <a:lstStyle/>
          <a:p>
            <a:endParaRPr lang="ru-RU" altLang="uk-UA" dirty="0"/>
          </a:p>
          <a:p>
            <a:pPr marL="0" indent="0" algn="ctr">
              <a:buNone/>
            </a:pPr>
            <a:r>
              <a:rPr lang="ru-RU" altLang="uk-UA" dirty="0"/>
              <a:t>(Нью-Йорк, 2000 </a:t>
            </a:r>
            <a:r>
              <a:rPr lang="ru-RU" altLang="uk-UA" dirty="0" err="1"/>
              <a:t>рік</a:t>
            </a:r>
            <a:r>
              <a:rPr lang="ru-RU" altLang="uk-UA" dirty="0"/>
              <a:t>)</a:t>
            </a:r>
          </a:p>
          <a:p>
            <a:r>
              <a:rPr lang="ru-RU" altLang="uk-UA" dirty="0" err="1" smtClean="0"/>
              <a:t>Визначено</a:t>
            </a:r>
            <a:r>
              <a:rPr lang="ru-RU" altLang="uk-UA" dirty="0" smtClean="0"/>
              <a:t> </a:t>
            </a:r>
            <a:r>
              <a:rPr lang="ru-RU" altLang="uk-UA" dirty="0" err="1"/>
              <a:t>Цілі</a:t>
            </a:r>
            <a:r>
              <a:rPr lang="ru-RU" altLang="uk-UA" dirty="0"/>
              <a:t> </a:t>
            </a:r>
            <a:r>
              <a:rPr lang="ru-RU" altLang="uk-UA" dirty="0" err="1"/>
              <a:t>Розвитку</a:t>
            </a:r>
            <a:r>
              <a:rPr lang="ru-RU" altLang="uk-UA" dirty="0"/>
              <a:t> </a:t>
            </a:r>
            <a:endParaRPr lang="ru-RU" altLang="uk-UA" dirty="0" smtClean="0"/>
          </a:p>
          <a:p>
            <a:pPr marL="0" indent="0">
              <a:buNone/>
            </a:pPr>
            <a:r>
              <a:rPr lang="ru-RU" altLang="uk-UA" dirty="0" err="1" smtClean="0"/>
              <a:t>Тисячоліття</a:t>
            </a:r>
            <a:r>
              <a:rPr lang="ru-RU" altLang="uk-UA" dirty="0" smtClean="0"/>
              <a:t> </a:t>
            </a:r>
            <a:r>
              <a:rPr lang="ru-RU" altLang="uk-UA" dirty="0"/>
              <a:t>до 2015 </a:t>
            </a:r>
            <a:r>
              <a:rPr lang="ru-RU" altLang="uk-UA" dirty="0" smtClean="0"/>
              <a:t>року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2" y="2461895"/>
            <a:ext cx="44021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56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b="1" dirty="0"/>
              <a:t>Конференція ООН зі сталого розвитку у Ріо-де-Жанейро, 2012 рік</a:t>
            </a:r>
            <a:br>
              <a:rPr lang="uk-UA" alt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2503488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algn="ctr" eaLnBrk="1" hangingPunct="1"/>
            <a:r>
              <a:rPr lang="en-US" altLang="uk-UA" sz="2400" b="1" dirty="0">
                <a:hlinkClick r:id="rId2"/>
              </a:rPr>
              <a:t>www.uncsd2012.org</a:t>
            </a:r>
            <a:endParaRPr lang="uk-UA" altLang="uk-UA" sz="2400" b="1" dirty="0"/>
          </a:p>
          <a:p>
            <a:pPr eaLnBrk="1" hangingPunct="1"/>
            <a:endParaRPr lang="uk-UA" altLang="uk-UA" sz="24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2503488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eaLnBrk="1" hangingPunct="1"/>
            <a:endParaRPr lang="uk-UA" altLang="uk-UA" sz="2400" b="1" dirty="0"/>
          </a:p>
          <a:p>
            <a:pPr algn="ctr" eaLnBrk="1" hangingPunct="1"/>
            <a:r>
              <a:rPr lang="en-US" altLang="uk-UA" sz="2400" b="1" dirty="0">
                <a:hlinkClick r:id="rId2"/>
              </a:rPr>
              <a:t>www.uncsd2012.org</a:t>
            </a:r>
            <a:endParaRPr lang="uk-UA" altLang="uk-UA" sz="2400" b="1" dirty="0"/>
          </a:p>
          <a:p>
            <a:pPr eaLnBrk="1" hangingPunct="1"/>
            <a:endParaRPr lang="uk-UA" altLang="uk-UA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9" y="1775698"/>
            <a:ext cx="6670351" cy="377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2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0" y="2739390"/>
            <a:ext cx="3444240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2015 </a:t>
            </a:r>
            <a:r>
              <a:rPr lang="uk-UA" dirty="0" smtClean="0"/>
              <a:t>рік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Саміт ООН для прийняття Порядку денного розвитку людства на період після 2015 р. (у рамках 70-ї сесії Генеральної Асамблеї </a:t>
            </a:r>
            <a:r>
              <a:rPr lang="uk-UA" sz="3200" dirty="0" smtClean="0"/>
              <a:t>ООН,  </a:t>
            </a:r>
            <a:r>
              <a:rPr lang="uk-UA" sz="3200" dirty="0"/>
              <a:t>Нью-Йорк</a:t>
            </a:r>
            <a:r>
              <a:rPr lang="uk-UA" sz="3200" dirty="0" smtClean="0"/>
              <a:t>)</a:t>
            </a:r>
          </a:p>
          <a:p>
            <a:endParaRPr lang="uk-UA" sz="3200" dirty="0"/>
          </a:p>
          <a:p>
            <a:r>
              <a:rPr lang="uk-UA" sz="3200" dirty="0"/>
              <a:t> Конференція ООН з питань клімату (Париж</a:t>
            </a:r>
            <a:r>
              <a:rPr lang="uk-UA" sz="3200" dirty="0" smtClean="0"/>
              <a:t>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61198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800" b="1" dirty="0" smtClean="0"/>
              <a:t>2017 рік</a:t>
            </a:r>
            <a:endParaRPr lang="uk-UA" sz="4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560"/>
            <a:ext cx="5158265" cy="25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88720" y="4397425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23-я </a:t>
            </a:r>
            <a:r>
              <a:rPr lang="ru-RU" sz="4000" dirty="0" err="1">
                <a:latin typeface="Arial Black" panose="020B0A04020102020204" pitchFamily="34" charset="0"/>
              </a:rPr>
              <a:t>Конференція</a:t>
            </a:r>
            <a:r>
              <a:rPr lang="ru-RU" sz="4000" dirty="0">
                <a:latin typeface="Arial Black" panose="020B0A04020102020204" pitchFamily="34" charset="0"/>
              </a:rPr>
              <a:t> ООН </a:t>
            </a:r>
            <a:r>
              <a:rPr lang="ru-RU" sz="4000" dirty="0" err="1">
                <a:latin typeface="Arial Black" panose="020B0A04020102020204" pitchFamily="34" charset="0"/>
              </a:rPr>
              <a:t>щодо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змін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latin typeface="Arial Black" panose="020B0A04020102020204" pitchFamily="34" charset="0"/>
              </a:rPr>
              <a:t>клімату</a:t>
            </a: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latin typeface="Arial Black" panose="020B0A04020102020204" pitchFamily="34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</a:rPr>
              <a:t>(</a:t>
            </a:r>
            <a:r>
              <a:rPr lang="ru-RU" sz="4000" dirty="0" smtClean="0">
                <a:latin typeface="Arial Black" panose="020B0A04020102020204" pitchFamily="34" charset="0"/>
              </a:rPr>
              <a:t>Бонн)</a:t>
            </a:r>
            <a:endParaRPr lang="uk-UA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6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1286</Words>
  <Application>Microsoft Office PowerPoint</Application>
  <PresentationFormat>Екран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Office Theme</vt:lpstr>
      <vt:lpstr>Презентація PowerPoint</vt:lpstr>
      <vt:lpstr>Навчальні питання</vt:lpstr>
      <vt:lpstr>ЕТАПИ ФОРМУВАННЯ СТРАТЕГІЇ СТАЛОГО РОЗВИТКУ</vt:lpstr>
      <vt:lpstr>Гро Харлем Брунтланд</vt:lpstr>
      <vt:lpstr>Ріо-де-Жанейро, 1992 рік</vt:lpstr>
      <vt:lpstr>Всесвітній саміт тисячоліття </vt:lpstr>
      <vt:lpstr>Конференція ООН зі сталого розвитку у Ріо-де-Жанейро, 2012 рік </vt:lpstr>
      <vt:lpstr>2015 рік</vt:lpstr>
      <vt:lpstr>2017 рік</vt:lpstr>
      <vt:lpstr>Сталий розвиток </vt:lpstr>
      <vt:lpstr>Складові сталого розвитку</vt:lpstr>
      <vt:lpstr>Викиди СО2 на одиницю  ВВП за ПКС у цінах 2011 р, кг / 10000 дол. США у країнах світу у 2017 р.</vt:lpstr>
      <vt:lpstr>Значення індексу екологічної ефективності України в 2014-2018 р</vt:lpstr>
      <vt:lpstr>Презентація PowerPoint</vt:lpstr>
      <vt:lpstr>Система індикаторів сталого розвитку</vt:lpstr>
      <vt:lpstr>Індекси, що характеризують сталий розвиток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Заходи  забезпечення реалізації принципів сталого розвитку за допомогою біоекноміки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Користувач Windows</cp:lastModifiedBy>
  <cp:revision>147</cp:revision>
  <dcterms:created xsi:type="dcterms:W3CDTF">2016-11-18T14:12:19Z</dcterms:created>
  <dcterms:modified xsi:type="dcterms:W3CDTF">2019-02-18T21:14:57Z</dcterms:modified>
</cp:coreProperties>
</file>