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62" r:id="rId3"/>
    <p:sldId id="263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2"/>
            <p14:sldId id="263"/>
            <p14:sldId id="267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0ED"/>
    <a:srgbClr val="E1DAD2"/>
    <a:srgbClr val="FEFEFE"/>
    <a:srgbClr val="C1C9CD"/>
    <a:srgbClr val="7C96A3"/>
    <a:srgbClr val="FFFFFF"/>
    <a:srgbClr val="003374"/>
    <a:srgbClr val="3A5896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Помірний стиль 3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ітлий стиль 2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Темний стиль 2 –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3" d="100"/>
          <a:sy n="83" d="100"/>
        </p:scale>
        <p:origin x="-97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D3698D-BF07-4079-9946-5C2577566EA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97F23189-8943-4C0B-A66B-3DDDDAD6D039}">
      <dgm:prSet phldrT="[Текст]" custT="1"/>
      <dgm:spPr/>
      <dgm:t>
        <a:bodyPr/>
        <a:lstStyle/>
        <a:p>
          <a:pPr algn="just"/>
          <a:r>
            <a:rPr lang="uk-UA" sz="1400" dirty="0">
              <a:solidFill>
                <a:sysClr val="windowText" lastClr="000000"/>
              </a:solidFill>
            </a:rPr>
            <a:t>екологічна та ресурсна продуктивність виробництва і споживання</a:t>
          </a:r>
        </a:p>
      </dgm:t>
    </dgm:pt>
    <dgm:pt modelId="{E6F98FE3-BFA7-4AD7-B73E-CD56A3E57A27}" type="parTrans" cxnId="{D65F96EB-00FF-460D-99AA-128193AC5AFD}">
      <dgm:prSet/>
      <dgm:spPr/>
      <dgm:t>
        <a:bodyPr/>
        <a:lstStyle/>
        <a:p>
          <a:endParaRPr lang="uk-UA"/>
        </a:p>
      </dgm:t>
    </dgm:pt>
    <dgm:pt modelId="{E4527733-13A8-46FC-85FB-A75F3F2395A2}" type="sibTrans" cxnId="{D65F96EB-00FF-460D-99AA-128193AC5AFD}">
      <dgm:prSet/>
      <dgm:spPr/>
      <dgm:t>
        <a:bodyPr/>
        <a:lstStyle/>
        <a:p>
          <a:endParaRPr lang="uk-UA"/>
        </a:p>
      </dgm:t>
    </dgm:pt>
    <dgm:pt modelId="{FD00180F-84A4-41C4-B074-766161BD2C5A}">
      <dgm:prSet phldrT="[Текст]" custT="1"/>
      <dgm:spPr/>
      <dgm:t>
        <a:bodyPr/>
        <a:lstStyle/>
        <a:p>
          <a:pPr algn="just"/>
          <a:r>
            <a:rPr lang="uk-UA" sz="1400" dirty="0">
              <a:solidFill>
                <a:sysClr val="windowText" lastClr="000000"/>
              </a:solidFill>
            </a:rPr>
            <a:t>визначення здатності економіки мінімізувати споживання невідновлюваних ресурсів в розрахунку на одиницю продукції</a:t>
          </a:r>
        </a:p>
      </dgm:t>
    </dgm:pt>
    <dgm:pt modelId="{5F3B6C5A-7E9F-4747-941C-48029C88F77B}" type="parTrans" cxnId="{E2CC4351-8667-4179-A4AE-8C4788457CE5}">
      <dgm:prSet/>
      <dgm:spPr/>
      <dgm:t>
        <a:bodyPr/>
        <a:lstStyle/>
        <a:p>
          <a:endParaRPr lang="uk-UA"/>
        </a:p>
      </dgm:t>
    </dgm:pt>
    <dgm:pt modelId="{084E472D-E847-4694-8016-7A2F6B77E113}" type="sibTrans" cxnId="{E2CC4351-8667-4179-A4AE-8C4788457CE5}">
      <dgm:prSet/>
      <dgm:spPr/>
      <dgm:t>
        <a:bodyPr/>
        <a:lstStyle/>
        <a:p>
          <a:endParaRPr lang="uk-UA"/>
        </a:p>
      </dgm:t>
    </dgm:pt>
    <dgm:pt modelId="{7AB4BB73-755B-4E57-9B49-440AFF71F320}">
      <dgm:prSet phldrT="[Текст]" custT="1"/>
      <dgm:spPr/>
      <dgm:t>
        <a:bodyPr/>
        <a:lstStyle/>
        <a:p>
          <a:pPr algn="just"/>
          <a:r>
            <a:rPr lang="uk-UA" sz="1400" dirty="0">
              <a:solidFill>
                <a:sysClr val="windowText" lastClr="000000"/>
              </a:solidFill>
            </a:rPr>
            <a:t>база відповідних наукових, прикладних та суспільних знань</a:t>
          </a:r>
        </a:p>
      </dgm:t>
    </dgm:pt>
    <dgm:pt modelId="{EE8E145E-6DBE-444B-9524-14EAB9BC0D80}" type="parTrans" cxnId="{41EBEA6D-B6B7-469D-BC4B-7E8E8590F4CB}">
      <dgm:prSet/>
      <dgm:spPr/>
      <dgm:t>
        <a:bodyPr/>
        <a:lstStyle/>
        <a:p>
          <a:endParaRPr lang="uk-UA"/>
        </a:p>
      </dgm:t>
    </dgm:pt>
    <dgm:pt modelId="{203E929C-21D4-4AF0-A507-7EAC21BB2288}" type="sibTrans" cxnId="{41EBEA6D-B6B7-469D-BC4B-7E8E8590F4CB}">
      <dgm:prSet/>
      <dgm:spPr/>
      <dgm:t>
        <a:bodyPr/>
        <a:lstStyle/>
        <a:p>
          <a:endParaRPr lang="uk-UA"/>
        </a:p>
      </dgm:t>
    </dgm:pt>
    <dgm:pt modelId="{F9939075-6844-40D3-859C-40D7488043A9}">
      <dgm:prSet phldrT="[Текст]" custT="1"/>
      <dgm:spPr/>
      <dgm:t>
        <a:bodyPr/>
        <a:lstStyle/>
        <a:p>
          <a:pPr algn="just"/>
          <a:r>
            <a:rPr lang="uk-UA" sz="1400" dirty="0">
              <a:solidFill>
                <a:sysClr val="windowText" lastClr="000000"/>
              </a:solidFill>
            </a:rPr>
            <a:t>визначення національного потенціалу для вирішення майбутніх проблем в області біоекономіки за допомогою освіти на різних рівнях</a:t>
          </a:r>
        </a:p>
      </dgm:t>
    </dgm:pt>
    <dgm:pt modelId="{155ED72F-F089-4DAB-8160-323814A6C88C}" type="parTrans" cxnId="{ADF246A0-ACD9-4E45-B2E0-F179FDCB36E6}">
      <dgm:prSet/>
      <dgm:spPr/>
      <dgm:t>
        <a:bodyPr/>
        <a:lstStyle/>
        <a:p>
          <a:endParaRPr lang="uk-UA"/>
        </a:p>
      </dgm:t>
    </dgm:pt>
    <dgm:pt modelId="{D44C2984-E019-4044-81C5-7F529F2C534F}" type="sibTrans" cxnId="{ADF246A0-ACD9-4E45-B2E0-F179FDCB36E6}">
      <dgm:prSet/>
      <dgm:spPr/>
      <dgm:t>
        <a:bodyPr/>
        <a:lstStyle/>
        <a:p>
          <a:endParaRPr lang="uk-UA"/>
        </a:p>
      </dgm:t>
    </dgm:pt>
    <dgm:pt modelId="{4D2312B6-2C1A-481D-A444-5D89441520A2}">
      <dgm:prSet phldrT="[Текст]" custT="1"/>
      <dgm:spPr/>
      <dgm:t>
        <a:bodyPr/>
        <a:lstStyle/>
        <a:p>
          <a:pPr algn="just"/>
          <a:r>
            <a:rPr lang="uk-UA" sz="1400" dirty="0">
              <a:solidFill>
                <a:sysClr val="windowText" lastClr="000000"/>
              </a:solidFill>
            </a:rPr>
            <a:t>індикація потенціалу країни і бажання впроваджувати інновації і діяти в технологічних та інституціональних умовах</a:t>
          </a:r>
        </a:p>
      </dgm:t>
    </dgm:pt>
    <dgm:pt modelId="{60D44029-35CD-4FF8-9E24-981C2CC5ECD9}" type="parTrans" cxnId="{A28C9EF2-A59F-4C62-978F-00177613966E}">
      <dgm:prSet/>
      <dgm:spPr/>
      <dgm:t>
        <a:bodyPr/>
        <a:lstStyle/>
        <a:p>
          <a:endParaRPr lang="uk-UA"/>
        </a:p>
      </dgm:t>
    </dgm:pt>
    <dgm:pt modelId="{275ACCB7-2772-42FB-A625-194E1CC2B6FD}" type="sibTrans" cxnId="{A28C9EF2-A59F-4C62-978F-00177613966E}">
      <dgm:prSet/>
      <dgm:spPr/>
      <dgm:t>
        <a:bodyPr/>
        <a:lstStyle/>
        <a:p>
          <a:endParaRPr lang="uk-UA"/>
        </a:p>
      </dgm:t>
    </dgm:pt>
    <dgm:pt modelId="{9C697FBC-167F-4826-AFED-9A0D00BE4FD2}">
      <dgm:prSet phldrT="[Текст]" custT="1"/>
      <dgm:spPr/>
      <dgm:t>
        <a:bodyPr/>
        <a:lstStyle/>
        <a:p>
          <a:pPr algn="just"/>
          <a:r>
            <a:rPr lang="uk-UA" sz="1400" dirty="0">
              <a:solidFill>
                <a:sysClr val="windowText" lastClr="000000"/>
              </a:solidFill>
            </a:rPr>
            <a:t>індикація соціального благополуччя як доступ до неушкодженого середовища </a:t>
          </a:r>
        </a:p>
      </dgm:t>
    </dgm:pt>
    <dgm:pt modelId="{8BE5035C-4DA8-45D5-ABAD-D39A648A35C1}" type="parTrans" cxnId="{3F9B9AEB-97AB-4906-9E64-DA750F79D46F}">
      <dgm:prSet/>
      <dgm:spPr/>
      <dgm:t>
        <a:bodyPr/>
        <a:lstStyle/>
        <a:p>
          <a:endParaRPr lang="uk-UA"/>
        </a:p>
      </dgm:t>
    </dgm:pt>
    <dgm:pt modelId="{263BCDA7-8D77-42D1-9FDC-9755F77410E3}" type="sibTrans" cxnId="{3F9B9AEB-97AB-4906-9E64-DA750F79D46F}">
      <dgm:prSet/>
      <dgm:spPr/>
      <dgm:t>
        <a:bodyPr/>
        <a:lstStyle/>
        <a:p>
          <a:endParaRPr lang="uk-UA"/>
        </a:p>
      </dgm:t>
    </dgm:pt>
    <dgm:pt modelId="{B6AE322B-1D2C-40D6-97B8-17815AC057CF}">
      <dgm:prSet phldrT="[Текст]" custT="1"/>
      <dgm:spPr/>
      <dgm:t>
        <a:bodyPr/>
        <a:lstStyle/>
        <a:p>
          <a:pPr algn="just"/>
          <a:r>
            <a:rPr lang="uk-UA" sz="1400" dirty="0">
              <a:solidFill>
                <a:sysClr val="windowText" lastClr="000000"/>
              </a:solidFill>
            </a:rPr>
            <a:t>екологічна складова якості життя</a:t>
          </a:r>
        </a:p>
      </dgm:t>
    </dgm:pt>
    <dgm:pt modelId="{58872BD9-C9D0-4A63-A962-9FDE0D28A938}" type="parTrans" cxnId="{256A5900-6BE1-4195-91D4-479B2AE5DB27}">
      <dgm:prSet/>
      <dgm:spPr/>
      <dgm:t>
        <a:bodyPr/>
        <a:lstStyle/>
        <a:p>
          <a:endParaRPr lang="uk-UA"/>
        </a:p>
      </dgm:t>
    </dgm:pt>
    <dgm:pt modelId="{B48B9292-596F-4143-BDCB-A146A946AD3A}" type="sibTrans" cxnId="{256A5900-6BE1-4195-91D4-479B2AE5DB27}">
      <dgm:prSet/>
      <dgm:spPr/>
      <dgm:t>
        <a:bodyPr/>
        <a:lstStyle/>
        <a:p>
          <a:endParaRPr lang="uk-UA"/>
        </a:p>
      </dgm:t>
    </dgm:pt>
    <dgm:pt modelId="{1B893685-3C66-45BE-8346-35A9FD778A8B}">
      <dgm:prSet custT="1"/>
      <dgm:spPr/>
      <dgm:t>
        <a:bodyPr/>
        <a:lstStyle/>
        <a:p>
          <a:pPr algn="just"/>
          <a:r>
            <a:rPr lang="uk-UA" sz="1400" dirty="0">
              <a:solidFill>
                <a:sysClr val="windowText" lastClr="000000"/>
              </a:solidFill>
            </a:rPr>
            <a:t>індикація можливості економіки для підтримки кількості природних ресурсів</a:t>
          </a:r>
        </a:p>
      </dgm:t>
    </dgm:pt>
    <dgm:pt modelId="{2FE320A6-0263-45B1-AE51-8BDB7D7EB289}" type="parTrans" cxnId="{1068D713-ADDB-4C20-8C5E-134ACE760C37}">
      <dgm:prSet/>
      <dgm:spPr/>
      <dgm:t>
        <a:bodyPr/>
        <a:lstStyle/>
        <a:p>
          <a:endParaRPr lang="uk-UA"/>
        </a:p>
      </dgm:t>
    </dgm:pt>
    <dgm:pt modelId="{6EB9F38F-FECB-44E0-B627-63FAB5024EEB}" type="sibTrans" cxnId="{1068D713-ADDB-4C20-8C5E-134ACE760C37}">
      <dgm:prSet/>
      <dgm:spPr/>
      <dgm:t>
        <a:bodyPr/>
        <a:lstStyle/>
        <a:p>
          <a:endParaRPr lang="uk-UA"/>
        </a:p>
      </dgm:t>
    </dgm:pt>
    <dgm:pt modelId="{91AFA259-712B-49DB-A22E-29D8DBC35728}">
      <dgm:prSet custT="1"/>
      <dgm:spPr/>
      <dgm:t>
        <a:bodyPr/>
        <a:lstStyle/>
        <a:p>
          <a:pPr algn="just"/>
          <a:r>
            <a:rPr lang="uk-UA" sz="1400" dirty="0">
              <a:solidFill>
                <a:sysClr val="windowText" lastClr="000000"/>
              </a:solidFill>
            </a:rPr>
            <a:t>база природних </a:t>
          </a:r>
          <a:r>
            <a:rPr lang="uk-UA" sz="1400" dirty="0" smtClean="0">
              <a:solidFill>
                <a:sysClr val="windowText" lastClr="000000"/>
              </a:solidFill>
            </a:rPr>
            <a:t>активів</a:t>
          </a:r>
          <a:endParaRPr lang="uk-UA" sz="1400" dirty="0">
            <a:solidFill>
              <a:sysClr val="windowText" lastClr="000000"/>
            </a:solidFill>
          </a:endParaRPr>
        </a:p>
      </dgm:t>
    </dgm:pt>
    <dgm:pt modelId="{03DB33C0-F9B9-48CA-9D5A-AF6B65782BE5}" type="parTrans" cxnId="{183418CD-A022-4008-B3C8-F62EBEE36421}">
      <dgm:prSet/>
      <dgm:spPr/>
      <dgm:t>
        <a:bodyPr/>
        <a:lstStyle/>
        <a:p>
          <a:endParaRPr lang="uk-UA"/>
        </a:p>
      </dgm:t>
    </dgm:pt>
    <dgm:pt modelId="{64B9D15E-9427-4B7B-ADF9-2D6EDB7C52F2}" type="sibTrans" cxnId="{183418CD-A022-4008-B3C8-F62EBEE36421}">
      <dgm:prSet/>
      <dgm:spPr/>
      <dgm:t>
        <a:bodyPr/>
        <a:lstStyle/>
        <a:p>
          <a:endParaRPr lang="uk-UA"/>
        </a:p>
      </dgm:t>
    </dgm:pt>
    <dgm:pt modelId="{855DAE99-506E-472E-A652-10A4AD2E128C}">
      <dgm:prSet custT="1"/>
      <dgm:spPr/>
      <dgm:t>
        <a:bodyPr/>
        <a:lstStyle/>
        <a:p>
          <a:pPr algn="just"/>
          <a:r>
            <a:rPr lang="uk-UA" sz="1400" dirty="0">
              <a:solidFill>
                <a:sysClr val="windowText" lastClr="000000"/>
              </a:solidFill>
            </a:rPr>
            <a:t>відповідні політичні реакції та </a:t>
          </a:r>
          <a:r>
            <a:rPr lang="uk-UA" sz="1400" dirty="0" err="1">
              <a:solidFill>
                <a:sysClr val="windowText" lastClr="000000"/>
              </a:solidFill>
            </a:rPr>
            <a:t>біоекономічні</a:t>
          </a:r>
          <a:r>
            <a:rPr lang="uk-UA" sz="1400" dirty="0">
              <a:solidFill>
                <a:sysClr val="windowText" lastClr="000000"/>
              </a:solidFill>
            </a:rPr>
            <a:t> </a:t>
          </a:r>
          <a:r>
            <a:rPr lang="uk-UA" sz="1400" dirty="0" smtClean="0">
              <a:solidFill>
                <a:sysClr val="windowText" lastClr="000000"/>
              </a:solidFill>
            </a:rPr>
            <a:t>можливості</a:t>
          </a:r>
          <a:endParaRPr lang="uk-UA" sz="1400" dirty="0">
            <a:solidFill>
              <a:sysClr val="windowText" lastClr="000000"/>
            </a:solidFill>
          </a:endParaRPr>
        </a:p>
      </dgm:t>
    </dgm:pt>
    <dgm:pt modelId="{2084BAE8-4A45-439A-B59F-6EE0B57CD14F}" type="parTrans" cxnId="{90D0180B-8AB2-4569-B66E-E474E69D40E2}">
      <dgm:prSet/>
      <dgm:spPr/>
      <dgm:t>
        <a:bodyPr/>
        <a:lstStyle/>
        <a:p>
          <a:endParaRPr lang="uk-UA"/>
        </a:p>
      </dgm:t>
    </dgm:pt>
    <dgm:pt modelId="{7767AD0D-265C-436C-9773-B516F165616E}" type="sibTrans" cxnId="{90D0180B-8AB2-4569-B66E-E474E69D40E2}">
      <dgm:prSet/>
      <dgm:spPr/>
      <dgm:t>
        <a:bodyPr/>
        <a:lstStyle/>
        <a:p>
          <a:endParaRPr lang="uk-UA"/>
        </a:p>
      </dgm:t>
    </dgm:pt>
    <dgm:pt modelId="{B841D2F7-0E43-4F84-8EE4-A5B2CD370DD0}">
      <dgm:prSet custT="1"/>
      <dgm:spPr/>
      <dgm:t>
        <a:bodyPr/>
        <a:lstStyle/>
        <a:p>
          <a:pPr algn="just"/>
          <a:r>
            <a:rPr lang="uk-UA" sz="1400" dirty="0">
              <a:solidFill>
                <a:sysClr val="windowText" lastClr="000000"/>
              </a:solidFill>
            </a:rPr>
            <a:t>індикація соціально-економічного контексту, в якому працюють різні країни</a:t>
          </a:r>
        </a:p>
      </dgm:t>
    </dgm:pt>
    <dgm:pt modelId="{AF9D4C09-1F22-4562-AD5F-3A581D320D5A}" type="parTrans" cxnId="{7802D80A-BB63-476C-9DD7-394A813C3B15}">
      <dgm:prSet/>
      <dgm:spPr/>
      <dgm:t>
        <a:bodyPr/>
        <a:lstStyle/>
        <a:p>
          <a:endParaRPr lang="uk-UA"/>
        </a:p>
      </dgm:t>
    </dgm:pt>
    <dgm:pt modelId="{1B948D99-7065-4656-B1AD-D1B873FBB3BF}" type="sibTrans" cxnId="{7802D80A-BB63-476C-9DD7-394A813C3B15}">
      <dgm:prSet/>
      <dgm:spPr/>
      <dgm:t>
        <a:bodyPr/>
        <a:lstStyle/>
        <a:p>
          <a:endParaRPr lang="uk-UA"/>
        </a:p>
      </dgm:t>
    </dgm:pt>
    <dgm:pt modelId="{67B0A214-0039-4F20-B9AF-20E34AE07AE7}">
      <dgm:prSet custT="1"/>
      <dgm:spPr/>
      <dgm:t>
        <a:bodyPr/>
        <a:lstStyle/>
        <a:p>
          <a:pPr algn="just"/>
          <a:r>
            <a:rPr lang="uk-UA" sz="1400" dirty="0">
              <a:solidFill>
                <a:sysClr val="windowText" lastClr="000000"/>
              </a:solidFill>
            </a:rPr>
            <a:t>загальна соціально-економічна структура</a:t>
          </a:r>
        </a:p>
      </dgm:t>
    </dgm:pt>
    <dgm:pt modelId="{2DE5C399-CFAD-4867-B921-09F170276507}" type="parTrans" cxnId="{DF619320-BAD5-47F2-8A5C-ACA9809A17E1}">
      <dgm:prSet/>
      <dgm:spPr/>
      <dgm:t>
        <a:bodyPr/>
        <a:lstStyle/>
        <a:p>
          <a:endParaRPr lang="uk-UA"/>
        </a:p>
      </dgm:t>
    </dgm:pt>
    <dgm:pt modelId="{9CEBBEC2-2F5F-4D2F-9B49-4898A2BC7B6E}" type="sibTrans" cxnId="{DF619320-BAD5-47F2-8A5C-ACA9809A17E1}">
      <dgm:prSet/>
      <dgm:spPr/>
      <dgm:t>
        <a:bodyPr/>
        <a:lstStyle/>
        <a:p>
          <a:endParaRPr lang="uk-UA"/>
        </a:p>
      </dgm:t>
    </dgm:pt>
    <dgm:pt modelId="{A174ACD2-402B-4EF5-9CBC-FCB9D2637527}" type="pres">
      <dgm:prSet presAssocID="{3DD3698D-BF07-4079-9946-5C2577566E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816F5B3-5121-4897-8527-FF444C6E294B}" type="pres">
      <dgm:prSet presAssocID="{97F23189-8943-4C0B-A66B-3DDDDAD6D039}" presName="linNode" presStyleCnt="0"/>
      <dgm:spPr/>
    </dgm:pt>
    <dgm:pt modelId="{D65881C5-D976-4260-AC02-FEFBC6423C5C}" type="pres">
      <dgm:prSet presAssocID="{97F23189-8943-4C0B-A66B-3DDDDAD6D039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A1AEF9-AFCF-427D-9C91-400E0C872C3E}" type="pres">
      <dgm:prSet presAssocID="{97F23189-8943-4C0B-A66B-3DDDDAD6D039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926055-0081-4CA5-8466-5E82A7162F3F}" type="pres">
      <dgm:prSet presAssocID="{E4527733-13A8-46FC-85FB-A75F3F2395A2}" presName="sp" presStyleCnt="0"/>
      <dgm:spPr/>
    </dgm:pt>
    <dgm:pt modelId="{EF339BA0-B812-4F98-A603-B4D15E3E5B31}" type="pres">
      <dgm:prSet presAssocID="{7AB4BB73-755B-4E57-9B49-440AFF71F320}" presName="linNode" presStyleCnt="0"/>
      <dgm:spPr/>
    </dgm:pt>
    <dgm:pt modelId="{71DCE52A-2C2F-49B2-8D36-0D5EF91D3839}" type="pres">
      <dgm:prSet presAssocID="{7AB4BB73-755B-4E57-9B49-440AFF71F320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140201-32C4-413E-AEE0-1741CBB72F72}" type="pres">
      <dgm:prSet presAssocID="{7AB4BB73-755B-4E57-9B49-440AFF71F320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E43740-F32F-45CD-9825-1CEDC9B526AC}" type="pres">
      <dgm:prSet presAssocID="{203E929C-21D4-4AF0-A507-7EAC21BB2288}" presName="sp" presStyleCnt="0"/>
      <dgm:spPr/>
    </dgm:pt>
    <dgm:pt modelId="{C8C51E7C-5B6E-44FE-80BD-80A8EC04778A}" type="pres">
      <dgm:prSet presAssocID="{855DAE99-506E-472E-A652-10A4AD2E128C}" presName="linNode" presStyleCnt="0"/>
      <dgm:spPr/>
    </dgm:pt>
    <dgm:pt modelId="{6F22F2B5-A82A-4811-B004-00421CCCC9CF}" type="pres">
      <dgm:prSet presAssocID="{855DAE99-506E-472E-A652-10A4AD2E128C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786CC9-CCD2-4373-A1CB-12C73B7256C2}" type="pres">
      <dgm:prSet presAssocID="{855DAE99-506E-472E-A652-10A4AD2E128C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652795-B403-4499-A517-249A3F75152E}" type="pres">
      <dgm:prSet presAssocID="{7767AD0D-265C-436C-9773-B516F165616E}" presName="sp" presStyleCnt="0"/>
      <dgm:spPr/>
    </dgm:pt>
    <dgm:pt modelId="{B8360DE0-9B7D-4B28-9271-3932B990BD8F}" type="pres">
      <dgm:prSet presAssocID="{91AFA259-712B-49DB-A22E-29D8DBC35728}" presName="linNode" presStyleCnt="0"/>
      <dgm:spPr/>
    </dgm:pt>
    <dgm:pt modelId="{00FC1560-DDCB-4164-80F0-B0E1F94B3B20}" type="pres">
      <dgm:prSet presAssocID="{91AFA259-712B-49DB-A22E-29D8DBC35728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AB5EE0-0AFE-4507-83FB-E5BFFF66F6F0}" type="pres">
      <dgm:prSet presAssocID="{91AFA259-712B-49DB-A22E-29D8DBC3572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87B6E7-30A3-4FBB-B2C5-94972F2E2CE0}" type="pres">
      <dgm:prSet presAssocID="{64B9D15E-9427-4B7B-ADF9-2D6EDB7C52F2}" presName="sp" presStyleCnt="0"/>
      <dgm:spPr/>
    </dgm:pt>
    <dgm:pt modelId="{3B64CCFF-BF8C-4A4C-8272-B595ED87A1F0}" type="pres">
      <dgm:prSet presAssocID="{B6AE322B-1D2C-40D6-97B8-17815AC057CF}" presName="linNode" presStyleCnt="0"/>
      <dgm:spPr/>
    </dgm:pt>
    <dgm:pt modelId="{F08B614A-8A0B-48E1-8251-A5F1043934EF}" type="pres">
      <dgm:prSet presAssocID="{B6AE322B-1D2C-40D6-97B8-17815AC057CF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2B763F-A0DC-475B-BC0E-D06FF187DFCE}" type="pres">
      <dgm:prSet presAssocID="{B6AE322B-1D2C-40D6-97B8-17815AC057CF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B27058-52CD-4850-9D0F-A0B4138E3049}" type="pres">
      <dgm:prSet presAssocID="{B48B9292-596F-4143-BDCB-A146A946AD3A}" presName="sp" presStyleCnt="0"/>
      <dgm:spPr/>
    </dgm:pt>
    <dgm:pt modelId="{F4B8E45A-12BB-4188-A6E2-C70F958443EB}" type="pres">
      <dgm:prSet presAssocID="{67B0A214-0039-4F20-B9AF-20E34AE07AE7}" presName="linNode" presStyleCnt="0"/>
      <dgm:spPr/>
    </dgm:pt>
    <dgm:pt modelId="{E0ACD02D-EABD-4453-B6CD-952123B0532F}" type="pres">
      <dgm:prSet presAssocID="{67B0A214-0039-4F20-B9AF-20E34AE07AE7}" presName="parentText" presStyleLbl="node1" presStyleIdx="5" presStyleCnt="6" custLinFactNeighborY="217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56184B-6868-4CE2-A787-02D0851B676B}" type="pres">
      <dgm:prSet presAssocID="{67B0A214-0039-4F20-B9AF-20E34AE07AE7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802D80A-BB63-476C-9DD7-394A813C3B15}" srcId="{67B0A214-0039-4F20-B9AF-20E34AE07AE7}" destId="{B841D2F7-0E43-4F84-8EE4-A5B2CD370DD0}" srcOrd="0" destOrd="0" parTransId="{AF9D4C09-1F22-4562-AD5F-3A581D320D5A}" sibTransId="{1B948D99-7065-4656-B1AD-D1B873FBB3BF}"/>
    <dgm:cxn modelId="{0B417B3C-C858-445F-8C31-790A0D1CCF68}" type="presOf" srcId="{B841D2F7-0E43-4F84-8EE4-A5B2CD370DD0}" destId="{5756184B-6868-4CE2-A787-02D0851B676B}" srcOrd="0" destOrd="0" presId="urn:microsoft.com/office/officeart/2005/8/layout/vList5"/>
    <dgm:cxn modelId="{9BAD63E3-49E7-4456-BFE1-0EC0A35D66F5}" type="presOf" srcId="{97F23189-8943-4C0B-A66B-3DDDDAD6D039}" destId="{D65881C5-D976-4260-AC02-FEFBC6423C5C}" srcOrd="0" destOrd="0" presId="urn:microsoft.com/office/officeart/2005/8/layout/vList5"/>
    <dgm:cxn modelId="{90D0180B-8AB2-4569-B66E-E474E69D40E2}" srcId="{3DD3698D-BF07-4079-9946-5C2577566EAC}" destId="{855DAE99-506E-472E-A652-10A4AD2E128C}" srcOrd="2" destOrd="0" parTransId="{2084BAE8-4A45-439A-B59F-6EE0B57CD14F}" sibTransId="{7767AD0D-265C-436C-9773-B516F165616E}"/>
    <dgm:cxn modelId="{ADF246A0-ACD9-4E45-B2E0-F179FDCB36E6}" srcId="{7AB4BB73-755B-4E57-9B49-440AFF71F320}" destId="{F9939075-6844-40D3-859C-40D7488043A9}" srcOrd="0" destOrd="0" parTransId="{155ED72F-F089-4DAB-8160-323814A6C88C}" sibTransId="{D44C2984-E019-4044-81C5-7F529F2C534F}"/>
    <dgm:cxn modelId="{E712399E-825E-457B-9797-AC5D14521A9C}" type="presOf" srcId="{67B0A214-0039-4F20-B9AF-20E34AE07AE7}" destId="{E0ACD02D-EABD-4453-B6CD-952123B0532F}" srcOrd="0" destOrd="0" presId="urn:microsoft.com/office/officeart/2005/8/layout/vList5"/>
    <dgm:cxn modelId="{183418CD-A022-4008-B3C8-F62EBEE36421}" srcId="{3DD3698D-BF07-4079-9946-5C2577566EAC}" destId="{91AFA259-712B-49DB-A22E-29D8DBC35728}" srcOrd="3" destOrd="0" parTransId="{03DB33C0-F9B9-48CA-9D5A-AF6B65782BE5}" sibTransId="{64B9D15E-9427-4B7B-ADF9-2D6EDB7C52F2}"/>
    <dgm:cxn modelId="{B5E26CAB-0DE7-46BB-929E-1DBEDE290A16}" type="presOf" srcId="{1B893685-3C66-45BE-8346-35A9FD778A8B}" destId="{8CAB5EE0-0AFE-4507-83FB-E5BFFF66F6F0}" srcOrd="0" destOrd="0" presId="urn:microsoft.com/office/officeart/2005/8/layout/vList5"/>
    <dgm:cxn modelId="{7C98861A-6A87-4DDA-B7CB-659D0B51599D}" type="presOf" srcId="{3DD3698D-BF07-4079-9946-5C2577566EAC}" destId="{A174ACD2-402B-4EF5-9CBC-FCB9D2637527}" srcOrd="0" destOrd="0" presId="urn:microsoft.com/office/officeart/2005/8/layout/vList5"/>
    <dgm:cxn modelId="{41EBEA6D-B6B7-469D-BC4B-7E8E8590F4CB}" srcId="{3DD3698D-BF07-4079-9946-5C2577566EAC}" destId="{7AB4BB73-755B-4E57-9B49-440AFF71F320}" srcOrd="1" destOrd="0" parTransId="{EE8E145E-6DBE-444B-9524-14EAB9BC0D80}" sibTransId="{203E929C-21D4-4AF0-A507-7EAC21BB2288}"/>
    <dgm:cxn modelId="{2F534D35-4A27-4569-890D-1AF666465397}" type="presOf" srcId="{7AB4BB73-755B-4E57-9B49-440AFF71F320}" destId="{71DCE52A-2C2F-49B2-8D36-0D5EF91D3839}" srcOrd="0" destOrd="0" presId="urn:microsoft.com/office/officeart/2005/8/layout/vList5"/>
    <dgm:cxn modelId="{A28C9EF2-A59F-4C62-978F-00177613966E}" srcId="{855DAE99-506E-472E-A652-10A4AD2E128C}" destId="{4D2312B6-2C1A-481D-A444-5D89441520A2}" srcOrd="0" destOrd="0" parTransId="{60D44029-35CD-4FF8-9E24-981C2CC5ECD9}" sibTransId="{275ACCB7-2772-42FB-A625-194E1CC2B6FD}"/>
    <dgm:cxn modelId="{BC011099-EFA0-4018-8C75-D72FB061A6B8}" type="presOf" srcId="{9C697FBC-167F-4826-AFED-9A0D00BE4FD2}" destId="{052B763F-A0DC-475B-BC0E-D06FF187DFCE}" srcOrd="0" destOrd="0" presId="urn:microsoft.com/office/officeart/2005/8/layout/vList5"/>
    <dgm:cxn modelId="{3F9B9AEB-97AB-4906-9E64-DA750F79D46F}" srcId="{B6AE322B-1D2C-40D6-97B8-17815AC057CF}" destId="{9C697FBC-167F-4826-AFED-9A0D00BE4FD2}" srcOrd="0" destOrd="0" parTransId="{8BE5035C-4DA8-45D5-ABAD-D39A648A35C1}" sibTransId="{263BCDA7-8D77-42D1-9FDC-9755F77410E3}"/>
    <dgm:cxn modelId="{256A5900-6BE1-4195-91D4-479B2AE5DB27}" srcId="{3DD3698D-BF07-4079-9946-5C2577566EAC}" destId="{B6AE322B-1D2C-40D6-97B8-17815AC057CF}" srcOrd="4" destOrd="0" parTransId="{58872BD9-C9D0-4A63-A962-9FDE0D28A938}" sibTransId="{B48B9292-596F-4143-BDCB-A146A946AD3A}"/>
    <dgm:cxn modelId="{793804D5-E186-423F-94CB-BDEE7E9A9611}" type="presOf" srcId="{F9939075-6844-40D3-859C-40D7488043A9}" destId="{C9140201-32C4-413E-AEE0-1741CBB72F72}" srcOrd="0" destOrd="0" presId="urn:microsoft.com/office/officeart/2005/8/layout/vList5"/>
    <dgm:cxn modelId="{A24B27B5-34CE-40F9-9C23-B10ECE2F2310}" type="presOf" srcId="{855DAE99-506E-472E-A652-10A4AD2E128C}" destId="{6F22F2B5-A82A-4811-B004-00421CCCC9CF}" srcOrd="0" destOrd="0" presId="urn:microsoft.com/office/officeart/2005/8/layout/vList5"/>
    <dgm:cxn modelId="{CF069F92-3EF4-42C9-814D-5005E84B2163}" type="presOf" srcId="{4D2312B6-2C1A-481D-A444-5D89441520A2}" destId="{36786CC9-CCD2-4373-A1CB-12C73B7256C2}" srcOrd="0" destOrd="0" presId="urn:microsoft.com/office/officeart/2005/8/layout/vList5"/>
    <dgm:cxn modelId="{1337C18C-E5C4-48A6-BC14-95481B154EF1}" type="presOf" srcId="{91AFA259-712B-49DB-A22E-29D8DBC35728}" destId="{00FC1560-DDCB-4164-80F0-B0E1F94B3B20}" srcOrd="0" destOrd="0" presId="urn:microsoft.com/office/officeart/2005/8/layout/vList5"/>
    <dgm:cxn modelId="{DF619320-BAD5-47F2-8A5C-ACA9809A17E1}" srcId="{3DD3698D-BF07-4079-9946-5C2577566EAC}" destId="{67B0A214-0039-4F20-B9AF-20E34AE07AE7}" srcOrd="5" destOrd="0" parTransId="{2DE5C399-CFAD-4867-B921-09F170276507}" sibTransId="{9CEBBEC2-2F5F-4D2F-9B49-4898A2BC7B6E}"/>
    <dgm:cxn modelId="{9AE53983-79F4-47FC-B5A7-5C54AAFADAE9}" type="presOf" srcId="{B6AE322B-1D2C-40D6-97B8-17815AC057CF}" destId="{F08B614A-8A0B-48E1-8251-A5F1043934EF}" srcOrd="0" destOrd="0" presId="urn:microsoft.com/office/officeart/2005/8/layout/vList5"/>
    <dgm:cxn modelId="{6D8F55EE-E6C0-4A99-8125-D5AAD555EEC2}" type="presOf" srcId="{FD00180F-84A4-41C4-B074-766161BD2C5A}" destId="{6CA1AEF9-AFCF-427D-9C91-400E0C872C3E}" srcOrd="0" destOrd="0" presId="urn:microsoft.com/office/officeart/2005/8/layout/vList5"/>
    <dgm:cxn modelId="{1068D713-ADDB-4C20-8C5E-134ACE760C37}" srcId="{91AFA259-712B-49DB-A22E-29D8DBC35728}" destId="{1B893685-3C66-45BE-8346-35A9FD778A8B}" srcOrd="0" destOrd="0" parTransId="{2FE320A6-0263-45B1-AE51-8BDB7D7EB289}" sibTransId="{6EB9F38F-FECB-44E0-B627-63FAB5024EEB}"/>
    <dgm:cxn modelId="{E2CC4351-8667-4179-A4AE-8C4788457CE5}" srcId="{97F23189-8943-4C0B-A66B-3DDDDAD6D039}" destId="{FD00180F-84A4-41C4-B074-766161BD2C5A}" srcOrd="0" destOrd="0" parTransId="{5F3B6C5A-7E9F-4747-941C-48029C88F77B}" sibTransId="{084E472D-E847-4694-8016-7A2F6B77E113}"/>
    <dgm:cxn modelId="{D65F96EB-00FF-460D-99AA-128193AC5AFD}" srcId="{3DD3698D-BF07-4079-9946-5C2577566EAC}" destId="{97F23189-8943-4C0B-A66B-3DDDDAD6D039}" srcOrd="0" destOrd="0" parTransId="{E6F98FE3-BFA7-4AD7-B73E-CD56A3E57A27}" sibTransId="{E4527733-13A8-46FC-85FB-A75F3F2395A2}"/>
    <dgm:cxn modelId="{39E3D2DB-A131-4A29-A88D-387DDA1BD1DC}" type="presParOf" srcId="{A174ACD2-402B-4EF5-9CBC-FCB9D2637527}" destId="{5816F5B3-5121-4897-8527-FF444C6E294B}" srcOrd="0" destOrd="0" presId="urn:microsoft.com/office/officeart/2005/8/layout/vList5"/>
    <dgm:cxn modelId="{5A72BEFE-4C93-471D-8CB0-752E4AF86F75}" type="presParOf" srcId="{5816F5B3-5121-4897-8527-FF444C6E294B}" destId="{D65881C5-D976-4260-AC02-FEFBC6423C5C}" srcOrd="0" destOrd="0" presId="urn:microsoft.com/office/officeart/2005/8/layout/vList5"/>
    <dgm:cxn modelId="{72C50614-4E00-4B44-B73A-967663192B3E}" type="presParOf" srcId="{5816F5B3-5121-4897-8527-FF444C6E294B}" destId="{6CA1AEF9-AFCF-427D-9C91-400E0C872C3E}" srcOrd="1" destOrd="0" presId="urn:microsoft.com/office/officeart/2005/8/layout/vList5"/>
    <dgm:cxn modelId="{108FE14C-53D7-43EC-81D3-71E5DFED3C00}" type="presParOf" srcId="{A174ACD2-402B-4EF5-9CBC-FCB9D2637527}" destId="{37926055-0081-4CA5-8466-5E82A7162F3F}" srcOrd="1" destOrd="0" presId="urn:microsoft.com/office/officeart/2005/8/layout/vList5"/>
    <dgm:cxn modelId="{FC934E8C-ABC2-4818-B587-95EB926A325A}" type="presParOf" srcId="{A174ACD2-402B-4EF5-9CBC-FCB9D2637527}" destId="{EF339BA0-B812-4F98-A603-B4D15E3E5B31}" srcOrd="2" destOrd="0" presId="urn:microsoft.com/office/officeart/2005/8/layout/vList5"/>
    <dgm:cxn modelId="{2F972134-1956-4711-B970-C0F89F5D0AA4}" type="presParOf" srcId="{EF339BA0-B812-4F98-A603-B4D15E3E5B31}" destId="{71DCE52A-2C2F-49B2-8D36-0D5EF91D3839}" srcOrd="0" destOrd="0" presId="urn:microsoft.com/office/officeart/2005/8/layout/vList5"/>
    <dgm:cxn modelId="{22E412AD-E811-49E5-BAD0-C118BB7F6B69}" type="presParOf" srcId="{EF339BA0-B812-4F98-A603-B4D15E3E5B31}" destId="{C9140201-32C4-413E-AEE0-1741CBB72F72}" srcOrd="1" destOrd="0" presId="urn:microsoft.com/office/officeart/2005/8/layout/vList5"/>
    <dgm:cxn modelId="{B0306118-CE80-4D6B-9C1C-EF06834A68E7}" type="presParOf" srcId="{A174ACD2-402B-4EF5-9CBC-FCB9D2637527}" destId="{D9E43740-F32F-45CD-9825-1CEDC9B526AC}" srcOrd="3" destOrd="0" presId="urn:microsoft.com/office/officeart/2005/8/layout/vList5"/>
    <dgm:cxn modelId="{4D67D23F-760B-4591-8D99-38A7E784BABE}" type="presParOf" srcId="{A174ACD2-402B-4EF5-9CBC-FCB9D2637527}" destId="{C8C51E7C-5B6E-44FE-80BD-80A8EC04778A}" srcOrd="4" destOrd="0" presId="urn:microsoft.com/office/officeart/2005/8/layout/vList5"/>
    <dgm:cxn modelId="{F427CFC0-4ACE-4FB1-B59D-8E37B1F59216}" type="presParOf" srcId="{C8C51E7C-5B6E-44FE-80BD-80A8EC04778A}" destId="{6F22F2B5-A82A-4811-B004-00421CCCC9CF}" srcOrd="0" destOrd="0" presId="urn:microsoft.com/office/officeart/2005/8/layout/vList5"/>
    <dgm:cxn modelId="{A133FFC9-48F1-4533-8940-874BA8085C4D}" type="presParOf" srcId="{C8C51E7C-5B6E-44FE-80BD-80A8EC04778A}" destId="{36786CC9-CCD2-4373-A1CB-12C73B7256C2}" srcOrd="1" destOrd="0" presId="urn:microsoft.com/office/officeart/2005/8/layout/vList5"/>
    <dgm:cxn modelId="{3390F901-E762-4556-8642-392273FBF816}" type="presParOf" srcId="{A174ACD2-402B-4EF5-9CBC-FCB9D2637527}" destId="{03652795-B403-4499-A517-249A3F75152E}" srcOrd="5" destOrd="0" presId="urn:microsoft.com/office/officeart/2005/8/layout/vList5"/>
    <dgm:cxn modelId="{C0E42BCB-2270-41C6-BC5F-522525E339EF}" type="presParOf" srcId="{A174ACD2-402B-4EF5-9CBC-FCB9D2637527}" destId="{B8360DE0-9B7D-4B28-9271-3932B990BD8F}" srcOrd="6" destOrd="0" presId="urn:microsoft.com/office/officeart/2005/8/layout/vList5"/>
    <dgm:cxn modelId="{F3776FEC-7BED-43D9-9B14-4F03EFA59DDC}" type="presParOf" srcId="{B8360DE0-9B7D-4B28-9271-3932B990BD8F}" destId="{00FC1560-DDCB-4164-80F0-B0E1F94B3B20}" srcOrd="0" destOrd="0" presId="urn:microsoft.com/office/officeart/2005/8/layout/vList5"/>
    <dgm:cxn modelId="{151FED94-1BDE-47B6-BBC3-EB3046DFC74D}" type="presParOf" srcId="{B8360DE0-9B7D-4B28-9271-3932B990BD8F}" destId="{8CAB5EE0-0AFE-4507-83FB-E5BFFF66F6F0}" srcOrd="1" destOrd="0" presId="urn:microsoft.com/office/officeart/2005/8/layout/vList5"/>
    <dgm:cxn modelId="{D184D3D0-3EED-4CFB-81E9-9E8A32D79E3C}" type="presParOf" srcId="{A174ACD2-402B-4EF5-9CBC-FCB9D2637527}" destId="{C787B6E7-30A3-4FBB-B2C5-94972F2E2CE0}" srcOrd="7" destOrd="0" presId="urn:microsoft.com/office/officeart/2005/8/layout/vList5"/>
    <dgm:cxn modelId="{7BC1C1EB-BC8B-41E2-9A02-031310E342DE}" type="presParOf" srcId="{A174ACD2-402B-4EF5-9CBC-FCB9D2637527}" destId="{3B64CCFF-BF8C-4A4C-8272-B595ED87A1F0}" srcOrd="8" destOrd="0" presId="urn:microsoft.com/office/officeart/2005/8/layout/vList5"/>
    <dgm:cxn modelId="{F29EDBA5-85E5-426F-A405-FB34AD409EA4}" type="presParOf" srcId="{3B64CCFF-BF8C-4A4C-8272-B595ED87A1F0}" destId="{F08B614A-8A0B-48E1-8251-A5F1043934EF}" srcOrd="0" destOrd="0" presId="urn:microsoft.com/office/officeart/2005/8/layout/vList5"/>
    <dgm:cxn modelId="{2C25E898-7B44-42CD-AB93-EC67E6CCE2CD}" type="presParOf" srcId="{3B64CCFF-BF8C-4A4C-8272-B595ED87A1F0}" destId="{052B763F-A0DC-475B-BC0E-D06FF187DFCE}" srcOrd="1" destOrd="0" presId="urn:microsoft.com/office/officeart/2005/8/layout/vList5"/>
    <dgm:cxn modelId="{6264BE20-1717-4694-9415-85C90C553963}" type="presParOf" srcId="{A174ACD2-402B-4EF5-9CBC-FCB9D2637527}" destId="{D5B27058-52CD-4850-9D0F-A0B4138E3049}" srcOrd="9" destOrd="0" presId="urn:microsoft.com/office/officeart/2005/8/layout/vList5"/>
    <dgm:cxn modelId="{A3A3DF25-DBE6-470C-90AA-449579BA3CDE}" type="presParOf" srcId="{A174ACD2-402B-4EF5-9CBC-FCB9D2637527}" destId="{F4B8E45A-12BB-4188-A6E2-C70F958443EB}" srcOrd="10" destOrd="0" presId="urn:microsoft.com/office/officeart/2005/8/layout/vList5"/>
    <dgm:cxn modelId="{F239BEE5-EE82-41A6-AC33-742E3F617A40}" type="presParOf" srcId="{F4B8E45A-12BB-4188-A6E2-C70F958443EB}" destId="{E0ACD02D-EABD-4453-B6CD-952123B0532F}" srcOrd="0" destOrd="0" presId="urn:microsoft.com/office/officeart/2005/8/layout/vList5"/>
    <dgm:cxn modelId="{52624B77-9ED8-42C3-B62D-72407EE1DC1D}" type="presParOf" srcId="{F4B8E45A-12BB-4188-A6E2-C70F958443EB}" destId="{5756184B-6868-4CE2-A787-02D0851B67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C4A37-5928-46C0-AD54-1961335ED936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uk-UA"/>
        </a:p>
      </dgm:t>
    </dgm:pt>
    <dgm:pt modelId="{3ADDB9BB-A210-4627-A751-E0933C3D7DD9}">
      <dgm:prSet phldrT="[Текст]" custT="1"/>
      <dgm:spPr/>
      <dgm:t>
        <a:bodyPr/>
        <a:lstStyle/>
        <a:p>
          <a:r>
            <a:rPr lang="uk-UA" sz="1400" b="1">
              <a:solidFill>
                <a:sysClr val="windowText" lastClr="000000"/>
              </a:solidFill>
            </a:rPr>
            <a:t>НА МІКРОРІВНІ</a:t>
          </a:r>
        </a:p>
      </dgm:t>
    </dgm:pt>
    <dgm:pt modelId="{C10260CC-B382-47F9-B0D3-026BBE00B1D4}" type="parTrans" cxnId="{491D6D34-6E5C-4875-B0E9-989FB1313AC0}">
      <dgm:prSet/>
      <dgm:spPr/>
      <dgm:t>
        <a:bodyPr/>
        <a:lstStyle/>
        <a:p>
          <a:endParaRPr lang="uk-UA"/>
        </a:p>
      </dgm:t>
    </dgm:pt>
    <dgm:pt modelId="{63F194E6-7CF1-4149-B50A-894C2925F7DA}" type="sibTrans" cxnId="{491D6D34-6E5C-4875-B0E9-989FB1313AC0}">
      <dgm:prSet/>
      <dgm:spPr/>
      <dgm:t>
        <a:bodyPr/>
        <a:lstStyle/>
        <a:p>
          <a:endParaRPr lang="uk-UA"/>
        </a:p>
      </dgm:t>
    </dgm:pt>
    <dgm:pt modelId="{1904B684-0DEA-4917-BC57-257F7D1CE030}">
      <dgm:prSet phldrT="[Текст]" custT="1"/>
      <dgm:spPr/>
      <dgm:t>
        <a:bodyPr/>
        <a:lstStyle/>
        <a:p>
          <a:r>
            <a:rPr lang="uk-UA" sz="1600" dirty="0" smtClean="0">
              <a:solidFill>
                <a:sysClr val="windowText" lastClr="000000"/>
              </a:solidFill>
            </a:rPr>
            <a:t>зниження </a:t>
          </a:r>
          <a:r>
            <a:rPr lang="uk-UA" sz="1600" dirty="0">
              <a:solidFill>
                <a:sysClr val="windowText" lastClr="000000"/>
              </a:solidFill>
            </a:rPr>
            <a:t>собівартості біотехнологічної продукції</a:t>
          </a:r>
          <a:r>
            <a:rPr lang="uk-UA" sz="1400" dirty="0">
              <a:solidFill>
                <a:sysClr val="windowText" lastClr="000000"/>
              </a:solidFill>
            </a:rPr>
            <a:t>; </a:t>
          </a:r>
        </a:p>
      </dgm:t>
    </dgm:pt>
    <dgm:pt modelId="{C86C4EBE-2D3A-442B-AF99-6C3DC6841890}" type="parTrans" cxnId="{B3C248E9-91AE-4A9D-A12C-E39480A94AF3}">
      <dgm:prSet/>
      <dgm:spPr/>
      <dgm:t>
        <a:bodyPr/>
        <a:lstStyle/>
        <a:p>
          <a:endParaRPr lang="uk-UA"/>
        </a:p>
      </dgm:t>
    </dgm:pt>
    <dgm:pt modelId="{586E9553-0A13-4C6B-A4CF-F80BBEDB9D20}" type="sibTrans" cxnId="{B3C248E9-91AE-4A9D-A12C-E39480A94AF3}">
      <dgm:prSet/>
      <dgm:spPr/>
      <dgm:t>
        <a:bodyPr/>
        <a:lstStyle/>
        <a:p>
          <a:endParaRPr lang="uk-UA"/>
        </a:p>
      </dgm:t>
    </dgm:pt>
    <dgm:pt modelId="{6DD25AF9-3F6D-42AD-9507-69F545FF0AEC}">
      <dgm:prSet phldrT="[Текст]" custT="1"/>
      <dgm:spPr/>
      <dgm:t>
        <a:bodyPr/>
        <a:lstStyle/>
        <a:p>
          <a:r>
            <a:rPr lang="uk-UA" sz="1400" b="1">
              <a:solidFill>
                <a:sysClr val="windowText" lastClr="000000"/>
              </a:solidFill>
            </a:rPr>
            <a:t>НА МЕЗОРІВНІ</a:t>
          </a:r>
        </a:p>
      </dgm:t>
    </dgm:pt>
    <dgm:pt modelId="{75864019-51B3-45F2-94F1-0001242198B1}" type="parTrans" cxnId="{B35AB71D-E8AC-4DD4-A0AA-67D854474614}">
      <dgm:prSet/>
      <dgm:spPr/>
      <dgm:t>
        <a:bodyPr/>
        <a:lstStyle/>
        <a:p>
          <a:endParaRPr lang="uk-UA"/>
        </a:p>
      </dgm:t>
    </dgm:pt>
    <dgm:pt modelId="{744E9586-5A0F-43FD-8F9A-BBEA4E5FFC1B}" type="sibTrans" cxnId="{B35AB71D-E8AC-4DD4-A0AA-67D854474614}">
      <dgm:prSet/>
      <dgm:spPr/>
      <dgm:t>
        <a:bodyPr/>
        <a:lstStyle/>
        <a:p>
          <a:endParaRPr lang="uk-UA"/>
        </a:p>
      </dgm:t>
    </dgm:pt>
    <dgm:pt modelId="{E6F46EE9-669A-4AB5-890C-D9DE4F3D4929}">
      <dgm:prSet phldrT="[Текст]" custT="1"/>
      <dgm:spPr/>
      <dgm:t>
        <a:bodyPr/>
        <a:lstStyle/>
        <a:p>
          <a:r>
            <a:rPr lang="uk-UA" sz="2000" dirty="0">
              <a:solidFill>
                <a:sysClr val="windowText" lastClr="000000"/>
              </a:solidFill>
            </a:rPr>
            <a:t>зростання кількості </a:t>
          </a:r>
          <a:r>
            <a:rPr lang="uk-UA" sz="2000" dirty="0" err="1">
              <a:solidFill>
                <a:sysClr val="windowText" lastClr="000000"/>
              </a:solidFill>
            </a:rPr>
            <a:t>агробіокластерів</a:t>
          </a:r>
          <a:r>
            <a:rPr lang="uk-UA" sz="2000" dirty="0">
              <a:solidFill>
                <a:sysClr val="windowText" lastClr="000000"/>
              </a:solidFill>
            </a:rPr>
            <a:t> та </a:t>
          </a:r>
          <a:r>
            <a:rPr lang="uk-UA" sz="2000" dirty="0" err="1">
              <a:solidFill>
                <a:sysClr val="windowText" lastClr="000000"/>
              </a:solidFill>
            </a:rPr>
            <a:t>екобіополісів</a:t>
          </a:r>
          <a:r>
            <a:rPr lang="uk-UA" sz="2000" dirty="0">
              <a:solidFill>
                <a:sysClr val="windowText" lastClr="000000"/>
              </a:solidFill>
            </a:rPr>
            <a:t>, технопарків; </a:t>
          </a:r>
        </a:p>
      </dgm:t>
    </dgm:pt>
    <dgm:pt modelId="{BA7E64B0-2A69-4F33-9068-0D08C7E596B0}" type="parTrans" cxnId="{404A0D56-2E20-4F07-80BD-0CE9BAB83370}">
      <dgm:prSet/>
      <dgm:spPr/>
      <dgm:t>
        <a:bodyPr/>
        <a:lstStyle/>
        <a:p>
          <a:endParaRPr lang="uk-UA"/>
        </a:p>
      </dgm:t>
    </dgm:pt>
    <dgm:pt modelId="{3F47C3F5-BE93-4644-BD90-6DEE2CFD62F2}" type="sibTrans" cxnId="{404A0D56-2E20-4F07-80BD-0CE9BAB83370}">
      <dgm:prSet/>
      <dgm:spPr/>
      <dgm:t>
        <a:bodyPr/>
        <a:lstStyle/>
        <a:p>
          <a:endParaRPr lang="uk-UA"/>
        </a:p>
      </dgm:t>
    </dgm:pt>
    <dgm:pt modelId="{ECF6B6CE-C806-4EAC-81C9-2466E2009DCF}">
      <dgm:prSet phldrT="[Текст]" custT="1"/>
      <dgm:spPr/>
      <dgm:t>
        <a:bodyPr/>
        <a:lstStyle/>
        <a:p>
          <a:r>
            <a:rPr lang="uk-UA" sz="1400" b="1">
              <a:solidFill>
                <a:sysClr val="windowText" lastClr="000000"/>
              </a:solidFill>
            </a:rPr>
            <a:t>НА МАКРОРІВНІ</a:t>
          </a:r>
        </a:p>
      </dgm:t>
    </dgm:pt>
    <dgm:pt modelId="{E97BF041-CD6B-4D17-8B4F-4BA04A1ACF76}" type="parTrans" cxnId="{12B6FD4D-7AE9-49ED-BBEB-08F9F7252A6A}">
      <dgm:prSet/>
      <dgm:spPr/>
      <dgm:t>
        <a:bodyPr/>
        <a:lstStyle/>
        <a:p>
          <a:endParaRPr lang="uk-UA"/>
        </a:p>
      </dgm:t>
    </dgm:pt>
    <dgm:pt modelId="{50D61A45-881B-4506-B82E-8399A9C11457}" type="sibTrans" cxnId="{12B6FD4D-7AE9-49ED-BBEB-08F9F7252A6A}">
      <dgm:prSet/>
      <dgm:spPr/>
      <dgm:t>
        <a:bodyPr/>
        <a:lstStyle/>
        <a:p>
          <a:endParaRPr lang="uk-UA"/>
        </a:p>
      </dgm:t>
    </dgm:pt>
    <dgm:pt modelId="{BB0112D1-7991-4CE0-A4D0-6A420230699E}">
      <dgm:prSet phldrT="[Текст]" custT="1"/>
      <dgm:spPr/>
      <dgm:t>
        <a:bodyPr/>
        <a:lstStyle/>
        <a:p>
          <a:r>
            <a:rPr lang="uk-UA" sz="1800" dirty="0">
              <a:solidFill>
                <a:sysClr val="windowText" lastClr="000000"/>
              </a:solidFill>
            </a:rPr>
            <a:t>зменшення безробіття;</a:t>
          </a:r>
        </a:p>
      </dgm:t>
    </dgm:pt>
    <dgm:pt modelId="{02BDCA54-5480-4F3A-86E4-60DFA88B6CFC}" type="parTrans" cxnId="{6AC58A11-E0B7-4D33-B937-65888EB1BD52}">
      <dgm:prSet/>
      <dgm:spPr/>
      <dgm:t>
        <a:bodyPr/>
        <a:lstStyle/>
        <a:p>
          <a:endParaRPr lang="uk-UA"/>
        </a:p>
      </dgm:t>
    </dgm:pt>
    <dgm:pt modelId="{2BB6B3B3-90DE-48E3-8BCE-804CD1FA0EF3}" type="sibTrans" cxnId="{6AC58A11-E0B7-4D33-B937-65888EB1BD52}">
      <dgm:prSet/>
      <dgm:spPr/>
      <dgm:t>
        <a:bodyPr/>
        <a:lstStyle/>
        <a:p>
          <a:endParaRPr lang="uk-UA"/>
        </a:p>
      </dgm:t>
    </dgm:pt>
    <dgm:pt modelId="{029412AE-0874-489C-BC2C-1DE6D4B0F445}">
      <dgm:prSet custT="1"/>
      <dgm:spPr/>
      <dgm:t>
        <a:bodyPr/>
        <a:lstStyle/>
        <a:p>
          <a:r>
            <a:rPr lang="uk-UA" sz="1400" dirty="0">
              <a:solidFill>
                <a:sysClr val="windowText" lastClr="000000"/>
              </a:solidFill>
            </a:rPr>
            <a:t>величина прибутку в розрахунку на 1 грн. витрат на біотехнологічні інновації та наукові розробки в сфері біоекономіки; </a:t>
          </a:r>
        </a:p>
      </dgm:t>
    </dgm:pt>
    <dgm:pt modelId="{171CD680-9323-4FD0-A94C-B74163DBB4B7}" type="parTrans" cxnId="{26E1F68D-6E08-4C64-A758-F77E7A98E384}">
      <dgm:prSet/>
      <dgm:spPr/>
      <dgm:t>
        <a:bodyPr/>
        <a:lstStyle/>
        <a:p>
          <a:endParaRPr lang="uk-UA"/>
        </a:p>
      </dgm:t>
    </dgm:pt>
    <dgm:pt modelId="{8983CD71-0178-44A7-B27B-F3AA08FE6B22}" type="sibTrans" cxnId="{26E1F68D-6E08-4C64-A758-F77E7A98E384}">
      <dgm:prSet/>
      <dgm:spPr/>
      <dgm:t>
        <a:bodyPr/>
        <a:lstStyle/>
        <a:p>
          <a:endParaRPr lang="uk-UA"/>
        </a:p>
      </dgm:t>
    </dgm:pt>
    <dgm:pt modelId="{84D6F23D-998F-4B59-AC0E-0D62BBA21E29}">
      <dgm:prSet custT="1"/>
      <dgm:spPr/>
      <dgm:t>
        <a:bodyPr/>
        <a:lstStyle/>
        <a:p>
          <a:r>
            <a:rPr lang="uk-UA" sz="1400" dirty="0">
              <a:solidFill>
                <a:sysClr val="windowText" lastClr="000000"/>
              </a:solidFill>
            </a:rPr>
            <a:t>обсяг прибутку від </a:t>
          </a:r>
          <a:r>
            <a:rPr lang="uk-UA" sz="1400" dirty="0" err="1">
              <a:solidFill>
                <a:sysClr val="windowText" lastClr="000000"/>
              </a:solidFill>
            </a:rPr>
            <a:t>біоекономічної</a:t>
          </a:r>
          <a:r>
            <a:rPr lang="uk-UA" sz="1400" dirty="0">
              <a:solidFill>
                <a:sysClr val="windowText" lastClr="000000"/>
              </a:solidFill>
            </a:rPr>
            <a:t> діяльності в розрахунку на одного зайнятого; </a:t>
          </a:r>
        </a:p>
      </dgm:t>
    </dgm:pt>
    <dgm:pt modelId="{6FE3B89C-AFE9-4010-A470-53F40382BDEA}" type="parTrans" cxnId="{12F6871C-96D0-456A-B845-0C3642558E26}">
      <dgm:prSet/>
      <dgm:spPr/>
      <dgm:t>
        <a:bodyPr/>
        <a:lstStyle/>
        <a:p>
          <a:endParaRPr lang="uk-UA"/>
        </a:p>
      </dgm:t>
    </dgm:pt>
    <dgm:pt modelId="{6CE46775-A59D-45CC-9AD0-63B96EE1C219}" type="sibTrans" cxnId="{12F6871C-96D0-456A-B845-0C3642558E26}">
      <dgm:prSet/>
      <dgm:spPr/>
      <dgm:t>
        <a:bodyPr/>
        <a:lstStyle/>
        <a:p>
          <a:endParaRPr lang="uk-UA"/>
        </a:p>
      </dgm:t>
    </dgm:pt>
    <dgm:pt modelId="{9D46DC3B-B084-4F89-AFFA-7992C02314F6}">
      <dgm:prSet custT="1"/>
      <dgm:spPr/>
      <dgm:t>
        <a:bodyPr/>
        <a:lstStyle/>
        <a:p>
          <a:r>
            <a:rPr lang="uk-UA" sz="1400" dirty="0">
              <a:solidFill>
                <a:sysClr val="windowText" lastClr="000000"/>
              </a:solidFill>
            </a:rPr>
            <a:t>рівень рентабельності виробництва біотехнологічної </a:t>
          </a:r>
          <a:r>
            <a:rPr lang="uk-UA" sz="1400" dirty="0" smtClean="0">
              <a:solidFill>
                <a:sysClr val="windowText" lastClr="000000"/>
              </a:solidFill>
            </a:rPr>
            <a:t>продукції</a:t>
          </a:r>
          <a:r>
            <a:rPr lang="uk-UA" sz="1400" dirty="0">
              <a:solidFill>
                <a:sysClr val="windowText" lastClr="000000"/>
              </a:solidFill>
            </a:rPr>
            <a:t>; </a:t>
          </a:r>
        </a:p>
      </dgm:t>
    </dgm:pt>
    <dgm:pt modelId="{32326D7D-71F4-490C-8E86-2AD926DACE18}" type="parTrans" cxnId="{84ECA28B-E652-4C79-B452-47A6B8EF8C2A}">
      <dgm:prSet/>
      <dgm:spPr/>
      <dgm:t>
        <a:bodyPr/>
        <a:lstStyle/>
        <a:p>
          <a:endParaRPr lang="uk-UA"/>
        </a:p>
      </dgm:t>
    </dgm:pt>
    <dgm:pt modelId="{4D085EF0-B245-46B5-A95A-EB636C46EEAB}" type="sibTrans" cxnId="{84ECA28B-E652-4C79-B452-47A6B8EF8C2A}">
      <dgm:prSet/>
      <dgm:spPr/>
      <dgm:t>
        <a:bodyPr/>
        <a:lstStyle/>
        <a:p>
          <a:endParaRPr lang="uk-UA"/>
        </a:p>
      </dgm:t>
    </dgm:pt>
    <dgm:pt modelId="{541ED785-3D22-484B-9E55-EDEC64A28604}">
      <dgm:prSet custT="1"/>
      <dgm:spPr/>
      <dgm:t>
        <a:bodyPr/>
        <a:lstStyle/>
        <a:p>
          <a:r>
            <a:rPr lang="uk-UA" sz="1400" dirty="0">
              <a:solidFill>
                <a:sysClr val="windowText" lastClr="000000"/>
              </a:solidFill>
            </a:rPr>
            <a:t>норма прибутку та енергоємність одиниці виробленої продукції на підприємствах </a:t>
          </a:r>
          <a:r>
            <a:rPr lang="uk-UA" sz="1100" dirty="0" err="1">
              <a:solidFill>
                <a:sysClr val="windowText" lastClr="000000"/>
              </a:solidFill>
            </a:rPr>
            <a:t>біоекономічних</a:t>
          </a:r>
          <a:r>
            <a:rPr lang="uk-UA" sz="1100" dirty="0">
              <a:solidFill>
                <a:sysClr val="windowText" lastClr="000000"/>
              </a:solidFill>
            </a:rPr>
            <a:t> сектор</a:t>
          </a:r>
          <a:r>
            <a:rPr lang="uk-UA" sz="900" dirty="0">
              <a:solidFill>
                <a:sysClr val="windowText" lastClr="000000"/>
              </a:solidFill>
            </a:rPr>
            <a:t>ів</a:t>
          </a:r>
        </a:p>
      </dgm:t>
    </dgm:pt>
    <dgm:pt modelId="{A6377375-F479-4DF0-838F-97D60969F159}" type="parTrans" cxnId="{23D9F2A3-BFAA-4C6E-9C73-910C31CE3844}">
      <dgm:prSet/>
      <dgm:spPr/>
      <dgm:t>
        <a:bodyPr/>
        <a:lstStyle/>
        <a:p>
          <a:endParaRPr lang="uk-UA"/>
        </a:p>
      </dgm:t>
    </dgm:pt>
    <dgm:pt modelId="{BC34833D-68F2-42FC-8631-42E4B397E33A}" type="sibTrans" cxnId="{23D9F2A3-BFAA-4C6E-9C73-910C31CE3844}">
      <dgm:prSet/>
      <dgm:spPr/>
      <dgm:t>
        <a:bodyPr/>
        <a:lstStyle/>
        <a:p>
          <a:endParaRPr lang="uk-UA"/>
        </a:p>
      </dgm:t>
    </dgm:pt>
    <dgm:pt modelId="{E0EBFEE6-44AF-49C3-885F-6DD1E8256C61}">
      <dgm:prSet custT="1"/>
      <dgm:spPr/>
      <dgm:t>
        <a:bodyPr/>
        <a:lstStyle/>
        <a:p>
          <a:r>
            <a:rPr lang="uk-UA" sz="2000" dirty="0">
              <a:solidFill>
                <a:sysClr val="windowText" lastClr="000000"/>
              </a:solidFill>
            </a:rPr>
            <a:t>покращення екологічної ситуації в регіонах</a:t>
          </a:r>
        </a:p>
      </dgm:t>
    </dgm:pt>
    <dgm:pt modelId="{AB0B83C1-F54C-45A9-9573-27F82CB36BD6}" type="parTrans" cxnId="{3C4CBFE6-35DE-4616-B5A4-FD9B2BB5091A}">
      <dgm:prSet/>
      <dgm:spPr/>
      <dgm:t>
        <a:bodyPr/>
        <a:lstStyle/>
        <a:p>
          <a:endParaRPr lang="uk-UA"/>
        </a:p>
      </dgm:t>
    </dgm:pt>
    <dgm:pt modelId="{1714DEE4-D225-41BE-933C-C2C75A9F9994}" type="sibTrans" cxnId="{3C4CBFE6-35DE-4616-B5A4-FD9B2BB5091A}">
      <dgm:prSet/>
      <dgm:spPr/>
      <dgm:t>
        <a:bodyPr/>
        <a:lstStyle/>
        <a:p>
          <a:endParaRPr lang="uk-UA"/>
        </a:p>
      </dgm:t>
    </dgm:pt>
    <dgm:pt modelId="{17AD8CA1-514D-48F0-9610-393A84126323}">
      <dgm:prSet custT="1"/>
      <dgm:spPr/>
      <dgm:t>
        <a:bodyPr/>
        <a:lstStyle/>
        <a:p>
          <a:r>
            <a:rPr lang="uk-UA" sz="1800" dirty="0">
              <a:solidFill>
                <a:sysClr val="windowText" lastClr="000000"/>
              </a:solidFill>
            </a:rPr>
            <a:t>збільшення рівня зайнятості;</a:t>
          </a:r>
        </a:p>
      </dgm:t>
    </dgm:pt>
    <dgm:pt modelId="{4C906B0A-A13A-4067-8E61-899D49FE94E0}" type="parTrans" cxnId="{EC6235E8-D276-42ED-886C-369D3351B509}">
      <dgm:prSet/>
      <dgm:spPr/>
      <dgm:t>
        <a:bodyPr/>
        <a:lstStyle/>
        <a:p>
          <a:endParaRPr lang="uk-UA"/>
        </a:p>
      </dgm:t>
    </dgm:pt>
    <dgm:pt modelId="{E2FB1F77-E34B-456D-A7B8-D0AABEF90F3D}" type="sibTrans" cxnId="{EC6235E8-D276-42ED-886C-369D3351B509}">
      <dgm:prSet/>
      <dgm:spPr/>
      <dgm:t>
        <a:bodyPr/>
        <a:lstStyle/>
        <a:p>
          <a:endParaRPr lang="uk-UA"/>
        </a:p>
      </dgm:t>
    </dgm:pt>
    <dgm:pt modelId="{7048C153-0151-41BF-9ED1-83EC141E4B94}">
      <dgm:prSet custT="1"/>
      <dgm:spPr/>
      <dgm:t>
        <a:bodyPr/>
        <a:lstStyle/>
        <a:p>
          <a:r>
            <a:rPr lang="uk-UA" sz="1800" dirty="0">
              <a:solidFill>
                <a:sysClr val="windowText" lastClr="000000"/>
              </a:solidFill>
            </a:rPr>
            <a:t>приріст ВВП та національного доходу;</a:t>
          </a:r>
        </a:p>
      </dgm:t>
    </dgm:pt>
    <dgm:pt modelId="{B1DBC6C2-678D-47BE-93A9-69D98EA93BA8}" type="parTrans" cxnId="{F64377EA-55CF-4AD5-9087-4E4EC68FD8E9}">
      <dgm:prSet/>
      <dgm:spPr/>
      <dgm:t>
        <a:bodyPr/>
        <a:lstStyle/>
        <a:p>
          <a:endParaRPr lang="uk-UA"/>
        </a:p>
      </dgm:t>
    </dgm:pt>
    <dgm:pt modelId="{437741CA-D1B5-47C5-BD8D-30004B4EE09B}" type="sibTrans" cxnId="{F64377EA-55CF-4AD5-9087-4E4EC68FD8E9}">
      <dgm:prSet/>
      <dgm:spPr/>
      <dgm:t>
        <a:bodyPr/>
        <a:lstStyle/>
        <a:p>
          <a:endParaRPr lang="uk-UA"/>
        </a:p>
      </dgm:t>
    </dgm:pt>
    <dgm:pt modelId="{8DD5DDE0-471E-4603-9DA1-1E30133E8E73}">
      <dgm:prSet custT="1"/>
      <dgm:spPr/>
      <dgm:t>
        <a:bodyPr/>
        <a:lstStyle/>
        <a:p>
          <a:r>
            <a:rPr lang="uk-UA" sz="1800" dirty="0">
              <a:solidFill>
                <a:sysClr val="windowText" lastClr="000000"/>
              </a:solidFill>
            </a:rPr>
            <a:t>зниження загальної енергомісткості ВВП;</a:t>
          </a:r>
        </a:p>
      </dgm:t>
    </dgm:pt>
    <dgm:pt modelId="{D387BDA3-4DA4-4536-AAAC-B923533DBCFA}" type="parTrans" cxnId="{0B81C7D9-50FC-4EBB-A975-8A9781BA38A0}">
      <dgm:prSet/>
      <dgm:spPr/>
      <dgm:t>
        <a:bodyPr/>
        <a:lstStyle/>
        <a:p>
          <a:endParaRPr lang="uk-UA"/>
        </a:p>
      </dgm:t>
    </dgm:pt>
    <dgm:pt modelId="{C57EDBB5-E3BE-42AB-8493-62A618F2F4A2}" type="sibTrans" cxnId="{0B81C7D9-50FC-4EBB-A975-8A9781BA38A0}">
      <dgm:prSet/>
      <dgm:spPr/>
      <dgm:t>
        <a:bodyPr/>
        <a:lstStyle/>
        <a:p>
          <a:endParaRPr lang="uk-UA"/>
        </a:p>
      </dgm:t>
    </dgm:pt>
    <dgm:pt modelId="{276DBC5A-3392-4C22-B094-896481D2CFBF}">
      <dgm:prSet custT="1"/>
      <dgm:spPr/>
      <dgm:t>
        <a:bodyPr/>
        <a:lstStyle/>
        <a:p>
          <a:r>
            <a:rPr lang="uk-UA" sz="1800" dirty="0">
              <a:solidFill>
                <a:sysClr val="windowText" lastClr="000000"/>
              </a:solidFill>
            </a:rPr>
            <a:t>збільшення середньої тривалості та якості життя населення </a:t>
          </a:r>
        </a:p>
      </dgm:t>
    </dgm:pt>
    <dgm:pt modelId="{7EC5936F-0978-4002-98D4-406745EDE6A1}" type="parTrans" cxnId="{B7188E84-F1FE-4AC6-8198-C82048EB43C0}">
      <dgm:prSet/>
      <dgm:spPr/>
      <dgm:t>
        <a:bodyPr/>
        <a:lstStyle/>
        <a:p>
          <a:endParaRPr lang="uk-UA"/>
        </a:p>
      </dgm:t>
    </dgm:pt>
    <dgm:pt modelId="{0CAF3C35-29E6-4B32-866B-DCF6E8C92FE2}" type="sibTrans" cxnId="{B7188E84-F1FE-4AC6-8198-C82048EB43C0}">
      <dgm:prSet/>
      <dgm:spPr/>
      <dgm:t>
        <a:bodyPr/>
        <a:lstStyle/>
        <a:p>
          <a:endParaRPr lang="uk-UA"/>
        </a:p>
      </dgm:t>
    </dgm:pt>
    <dgm:pt modelId="{3358C5ED-750F-4317-9956-70E3E96B6C72}" type="pres">
      <dgm:prSet presAssocID="{985C4A37-5928-46C0-AD54-1961335ED9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F38B377-2C0D-4343-B86B-AC33C1743B93}" type="pres">
      <dgm:prSet presAssocID="{3ADDB9BB-A210-4627-A751-E0933C3D7DD9}" presName="composite" presStyleCnt="0"/>
      <dgm:spPr/>
    </dgm:pt>
    <dgm:pt modelId="{FF14B2E0-02C8-46E5-A6FD-3D72FC12747B}" type="pres">
      <dgm:prSet presAssocID="{3ADDB9BB-A210-4627-A751-E0933C3D7DD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E55475-ACF4-455D-BE51-ED5B8BA8A699}" type="pres">
      <dgm:prSet presAssocID="{3ADDB9BB-A210-4627-A751-E0933C3D7DD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315ABE-DDF1-40F8-82BB-9F1CBFBAEAAD}" type="pres">
      <dgm:prSet presAssocID="{63F194E6-7CF1-4149-B50A-894C2925F7DA}" presName="space" presStyleCnt="0"/>
      <dgm:spPr/>
    </dgm:pt>
    <dgm:pt modelId="{99B64AF7-F576-4DB3-B40D-6BCCC43D601A}" type="pres">
      <dgm:prSet presAssocID="{6DD25AF9-3F6D-42AD-9507-69F545FF0AEC}" presName="composite" presStyleCnt="0"/>
      <dgm:spPr/>
    </dgm:pt>
    <dgm:pt modelId="{1FE6FBFE-510E-49D3-9A52-97D2DB67E48A}" type="pres">
      <dgm:prSet presAssocID="{6DD25AF9-3F6D-42AD-9507-69F545FF0AE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0CDBF9-65DC-4698-9D22-52174E6506B5}" type="pres">
      <dgm:prSet presAssocID="{6DD25AF9-3F6D-42AD-9507-69F545FF0AE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A4CC56-C135-4AA4-97B0-FB8A05617B24}" type="pres">
      <dgm:prSet presAssocID="{744E9586-5A0F-43FD-8F9A-BBEA4E5FFC1B}" presName="space" presStyleCnt="0"/>
      <dgm:spPr/>
    </dgm:pt>
    <dgm:pt modelId="{CC503045-F178-4E5D-915A-86743307282C}" type="pres">
      <dgm:prSet presAssocID="{ECF6B6CE-C806-4EAC-81C9-2466E2009DCF}" presName="composite" presStyleCnt="0"/>
      <dgm:spPr/>
    </dgm:pt>
    <dgm:pt modelId="{5CBF572E-BE3C-4F2A-B2A8-29DD4D95CC03}" type="pres">
      <dgm:prSet presAssocID="{ECF6B6CE-C806-4EAC-81C9-2466E2009DC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58D84F-718A-45F9-84DC-1938CA0ED14C}" type="pres">
      <dgm:prSet presAssocID="{ECF6B6CE-C806-4EAC-81C9-2466E2009DC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83A6C07-1501-4D9E-A8E1-D50C6EBCB49D}" type="presOf" srcId="{7048C153-0151-41BF-9ED1-83EC141E4B94}" destId="{E158D84F-718A-45F9-84DC-1938CA0ED14C}" srcOrd="0" destOrd="2" presId="urn:microsoft.com/office/officeart/2005/8/layout/hList1"/>
    <dgm:cxn modelId="{094827AF-C001-48CA-A8F9-8892787099BA}" type="presOf" srcId="{BB0112D1-7991-4CE0-A4D0-6A420230699E}" destId="{E158D84F-718A-45F9-84DC-1938CA0ED14C}" srcOrd="0" destOrd="0" presId="urn:microsoft.com/office/officeart/2005/8/layout/hList1"/>
    <dgm:cxn modelId="{404A0D56-2E20-4F07-80BD-0CE9BAB83370}" srcId="{6DD25AF9-3F6D-42AD-9507-69F545FF0AEC}" destId="{E6F46EE9-669A-4AB5-890C-D9DE4F3D4929}" srcOrd="0" destOrd="0" parTransId="{BA7E64B0-2A69-4F33-9068-0D08C7E596B0}" sibTransId="{3F47C3F5-BE93-4644-BD90-6DEE2CFD62F2}"/>
    <dgm:cxn modelId="{B3C248E9-91AE-4A9D-A12C-E39480A94AF3}" srcId="{3ADDB9BB-A210-4627-A751-E0933C3D7DD9}" destId="{1904B684-0DEA-4917-BC57-257F7D1CE030}" srcOrd="0" destOrd="0" parTransId="{C86C4EBE-2D3A-442B-AF99-6C3DC6841890}" sibTransId="{586E9553-0A13-4C6B-A4CF-F80BBEDB9D20}"/>
    <dgm:cxn modelId="{B7188E84-F1FE-4AC6-8198-C82048EB43C0}" srcId="{ECF6B6CE-C806-4EAC-81C9-2466E2009DCF}" destId="{276DBC5A-3392-4C22-B094-896481D2CFBF}" srcOrd="4" destOrd="0" parTransId="{7EC5936F-0978-4002-98D4-406745EDE6A1}" sibTransId="{0CAF3C35-29E6-4B32-866B-DCF6E8C92FE2}"/>
    <dgm:cxn modelId="{0B81C7D9-50FC-4EBB-A975-8A9781BA38A0}" srcId="{ECF6B6CE-C806-4EAC-81C9-2466E2009DCF}" destId="{8DD5DDE0-471E-4603-9DA1-1E30133E8E73}" srcOrd="3" destOrd="0" parTransId="{D387BDA3-4DA4-4536-AAAC-B923533DBCFA}" sibTransId="{C57EDBB5-E3BE-42AB-8493-62A618F2F4A2}"/>
    <dgm:cxn modelId="{6BF28AA4-988F-4B0B-A006-50316DFE8A31}" type="presOf" srcId="{985C4A37-5928-46C0-AD54-1961335ED936}" destId="{3358C5ED-750F-4317-9956-70E3E96B6C72}" srcOrd="0" destOrd="0" presId="urn:microsoft.com/office/officeart/2005/8/layout/hList1"/>
    <dgm:cxn modelId="{F64377EA-55CF-4AD5-9087-4E4EC68FD8E9}" srcId="{ECF6B6CE-C806-4EAC-81C9-2466E2009DCF}" destId="{7048C153-0151-41BF-9ED1-83EC141E4B94}" srcOrd="2" destOrd="0" parTransId="{B1DBC6C2-678D-47BE-93A9-69D98EA93BA8}" sibTransId="{437741CA-D1B5-47C5-BD8D-30004B4EE09B}"/>
    <dgm:cxn modelId="{12B6FD4D-7AE9-49ED-BBEB-08F9F7252A6A}" srcId="{985C4A37-5928-46C0-AD54-1961335ED936}" destId="{ECF6B6CE-C806-4EAC-81C9-2466E2009DCF}" srcOrd="2" destOrd="0" parTransId="{E97BF041-CD6B-4D17-8B4F-4BA04A1ACF76}" sibTransId="{50D61A45-881B-4506-B82E-8399A9C11457}"/>
    <dgm:cxn modelId="{6FC916B3-AA3C-40FF-A8AB-F88A7AD73C07}" type="presOf" srcId="{9D46DC3B-B084-4F89-AFFA-7992C02314F6}" destId="{2BE55475-ACF4-455D-BE51-ED5B8BA8A699}" srcOrd="0" destOrd="3" presId="urn:microsoft.com/office/officeart/2005/8/layout/hList1"/>
    <dgm:cxn modelId="{26E1F68D-6E08-4C64-A758-F77E7A98E384}" srcId="{3ADDB9BB-A210-4627-A751-E0933C3D7DD9}" destId="{029412AE-0874-489C-BC2C-1DE6D4B0F445}" srcOrd="1" destOrd="0" parTransId="{171CD680-9323-4FD0-A94C-B74163DBB4B7}" sibTransId="{8983CD71-0178-44A7-B27B-F3AA08FE6B22}"/>
    <dgm:cxn modelId="{94B3C47C-029A-4D4F-B4AA-6D37B11E8572}" type="presOf" srcId="{6DD25AF9-3F6D-42AD-9507-69F545FF0AEC}" destId="{1FE6FBFE-510E-49D3-9A52-97D2DB67E48A}" srcOrd="0" destOrd="0" presId="urn:microsoft.com/office/officeart/2005/8/layout/hList1"/>
    <dgm:cxn modelId="{491D6D34-6E5C-4875-B0E9-989FB1313AC0}" srcId="{985C4A37-5928-46C0-AD54-1961335ED936}" destId="{3ADDB9BB-A210-4627-A751-E0933C3D7DD9}" srcOrd="0" destOrd="0" parTransId="{C10260CC-B382-47F9-B0D3-026BBE00B1D4}" sibTransId="{63F194E6-7CF1-4149-B50A-894C2925F7DA}"/>
    <dgm:cxn modelId="{37B24D6A-B5A4-4B5F-B38E-91F75BFBE87F}" type="presOf" srcId="{E0EBFEE6-44AF-49C3-885F-6DD1E8256C61}" destId="{0A0CDBF9-65DC-4698-9D22-52174E6506B5}" srcOrd="0" destOrd="1" presId="urn:microsoft.com/office/officeart/2005/8/layout/hList1"/>
    <dgm:cxn modelId="{3C4CBFE6-35DE-4616-B5A4-FD9B2BB5091A}" srcId="{6DD25AF9-3F6D-42AD-9507-69F545FF0AEC}" destId="{E0EBFEE6-44AF-49C3-885F-6DD1E8256C61}" srcOrd="1" destOrd="0" parTransId="{AB0B83C1-F54C-45A9-9573-27F82CB36BD6}" sibTransId="{1714DEE4-D225-41BE-933C-C2C75A9F9994}"/>
    <dgm:cxn modelId="{D2A82FD8-1F80-4B14-A96A-9646A9C601CC}" type="presOf" srcId="{3ADDB9BB-A210-4627-A751-E0933C3D7DD9}" destId="{FF14B2E0-02C8-46E5-A6FD-3D72FC12747B}" srcOrd="0" destOrd="0" presId="urn:microsoft.com/office/officeart/2005/8/layout/hList1"/>
    <dgm:cxn modelId="{094FECBF-A406-4C38-ABC3-F57CBB995612}" type="presOf" srcId="{ECF6B6CE-C806-4EAC-81C9-2466E2009DCF}" destId="{5CBF572E-BE3C-4F2A-B2A8-29DD4D95CC03}" srcOrd="0" destOrd="0" presId="urn:microsoft.com/office/officeart/2005/8/layout/hList1"/>
    <dgm:cxn modelId="{23D9F2A3-BFAA-4C6E-9C73-910C31CE3844}" srcId="{3ADDB9BB-A210-4627-A751-E0933C3D7DD9}" destId="{541ED785-3D22-484B-9E55-EDEC64A28604}" srcOrd="4" destOrd="0" parTransId="{A6377375-F479-4DF0-838F-97D60969F159}" sibTransId="{BC34833D-68F2-42FC-8631-42E4B397E33A}"/>
    <dgm:cxn modelId="{EC6235E8-D276-42ED-886C-369D3351B509}" srcId="{ECF6B6CE-C806-4EAC-81C9-2466E2009DCF}" destId="{17AD8CA1-514D-48F0-9610-393A84126323}" srcOrd="1" destOrd="0" parTransId="{4C906B0A-A13A-4067-8E61-899D49FE94E0}" sibTransId="{E2FB1F77-E34B-456D-A7B8-D0AABEF90F3D}"/>
    <dgm:cxn modelId="{84ECA28B-E652-4C79-B452-47A6B8EF8C2A}" srcId="{3ADDB9BB-A210-4627-A751-E0933C3D7DD9}" destId="{9D46DC3B-B084-4F89-AFFA-7992C02314F6}" srcOrd="3" destOrd="0" parTransId="{32326D7D-71F4-490C-8E86-2AD926DACE18}" sibTransId="{4D085EF0-B245-46B5-A95A-EB636C46EEAB}"/>
    <dgm:cxn modelId="{12F6871C-96D0-456A-B845-0C3642558E26}" srcId="{3ADDB9BB-A210-4627-A751-E0933C3D7DD9}" destId="{84D6F23D-998F-4B59-AC0E-0D62BBA21E29}" srcOrd="2" destOrd="0" parTransId="{6FE3B89C-AFE9-4010-A470-53F40382BDEA}" sibTransId="{6CE46775-A59D-45CC-9AD0-63B96EE1C219}"/>
    <dgm:cxn modelId="{954AB0D5-2B14-4D76-A077-B87D45819DF8}" type="presOf" srcId="{17AD8CA1-514D-48F0-9610-393A84126323}" destId="{E158D84F-718A-45F9-84DC-1938CA0ED14C}" srcOrd="0" destOrd="1" presId="urn:microsoft.com/office/officeart/2005/8/layout/hList1"/>
    <dgm:cxn modelId="{C9646333-266F-4E3A-8560-BFED8DF5A40C}" type="presOf" srcId="{1904B684-0DEA-4917-BC57-257F7D1CE030}" destId="{2BE55475-ACF4-455D-BE51-ED5B8BA8A699}" srcOrd="0" destOrd="0" presId="urn:microsoft.com/office/officeart/2005/8/layout/hList1"/>
    <dgm:cxn modelId="{57E95F82-3E7F-4D47-B070-40723AD59B79}" type="presOf" srcId="{E6F46EE9-669A-4AB5-890C-D9DE4F3D4929}" destId="{0A0CDBF9-65DC-4698-9D22-52174E6506B5}" srcOrd="0" destOrd="0" presId="urn:microsoft.com/office/officeart/2005/8/layout/hList1"/>
    <dgm:cxn modelId="{6AC58A11-E0B7-4D33-B937-65888EB1BD52}" srcId="{ECF6B6CE-C806-4EAC-81C9-2466E2009DCF}" destId="{BB0112D1-7991-4CE0-A4D0-6A420230699E}" srcOrd="0" destOrd="0" parTransId="{02BDCA54-5480-4F3A-86E4-60DFA88B6CFC}" sibTransId="{2BB6B3B3-90DE-48E3-8BCE-804CD1FA0EF3}"/>
    <dgm:cxn modelId="{517C2133-629A-4649-AAED-9000D968CDFD}" type="presOf" srcId="{029412AE-0874-489C-BC2C-1DE6D4B0F445}" destId="{2BE55475-ACF4-455D-BE51-ED5B8BA8A699}" srcOrd="0" destOrd="1" presId="urn:microsoft.com/office/officeart/2005/8/layout/hList1"/>
    <dgm:cxn modelId="{D665EF8D-D91F-4597-9F79-6B01B72D0E87}" type="presOf" srcId="{8DD5DDE0-471E-4603-9DA1-1E30133E8E73}" destId="{E158D84F-718A-45F9-84DC-1938CA0ED14C}" srcOrd="0" destOrd="3" presId="urn:microsoft.com/office/officeart/2005/8/layout/hList1"/>
    <dgm:cxn modelId="{CA167062-6587-4772-BF5C-C50944F2EC31}" type="presOf" srcId="{276DBC5A-3392-4C22-B094-896481D2CFBF}" destId="{E158D84F-718A-45F9-84DC-1938CA0ED14C}" srcOrd="0" destOrd="4" presId="urn:microsoft.com/office/officeart/2005/8/layout/hList1"/>
    <dgm:cxn modelId="{B35AB71D-E8AC-4DD4-A0AA-67D854474614}" srcId="{985C4A37-5928-46C0-AD54-1961335ED936}" destId="{6DD25AF9-3F6D-42AD-9507-69F545FF0AEC}" srcOrd="1" destOrd="0" parTransId="{75864019-51B3-45F2-94F1-0001242198B1}" sibTransId="{744E9586-5A0F-43FD-8F9A-BBEA4E5FFC1B}"/>
    <dgm:cxn modelId="{BD41A802-875E-4943-B1A4-BF0E93715692}" type="presOf" srcId="{84D6F23D-998F-4B59-AC0E-0D62BBA21E29}" destId="{2BE55475-ACF4-455D-BE51-ED5B8BA8A699}" srcOrd="0" destOrd="2" presId="urn:microsoft.com/office/officeart/2005/8/layout/hList1"/>
    <dgm:cxn modelId="{0EF8C4F0-6E84-4280-9A59-8CAA0F101F77}" type="presOf" srcId="{541ED785-3D22-484B-9E55-EDEC64A28604}" destId="{2BE55475-ACF4-455D-BE51-ED5B8BA8A699}" srcOrd="0" destOrd="4" presId="urn:microsoft.com/office/officeart/2005/8/layout/hList1"/>
    <dgm:cxn modelId="{0208A793-DE61-4E16-B4B5-893949ACAB7C}" type="presParOf" srcId="{3358C5ED-750F-4317-9956-70E3E96B6C72}" destId="{5F38B377-2C0D-4343-B86B-AC33C1743B93}" srcOrd="0" destOrd="0" presId="urn:microsoft.com/office/officeart/2005/8/layout/hList1"/>
    <dgm:cxn modelId="{B1EECF1A-60E8-425C-B8F3-4F97D122F24B}" type="presParOf" srcId="{5F38B377-2C0D-4343-B86B-AC33C1743B93}" destId="{FF14B2E0-02C8-46E5-A6FD-3D72FC12747B}" srcOrd="0" destOrd="0" presId="urn:microsoft.com/office/officeart/2005/8/layout/hList1"/>
    <dgm:cxn modelId="{B322D34E-B37C-4EA2-ABE8-E5992B4630B3}" type="presParOf" srcId="{5F38B377-2C0D-4343-B86B-AC33C1743B93}" destId="{2BE55475-ACF4-455D-BE51-ED5B8BA8A699}" srcOrd="1" destOrd="0" presId="urn:microsoft.com/office/officeart/2005/8/layout/hList1"/>
    <dgm:cxn modelId="{97718C48-1606-438A-8C26-C216499D92A3}" type="presParOf" srcId="{3358C5ED-750F-4317-9956-70E3E96B6C72}" destId="{A2315ABE-DDF1-40F8-82BB-9F1CBFBAEAAD}" srcOrd="1" destOrd="0" presId="urn:microsoft.com/office/officeart/2005/8/layout/hList1"/>
    <dgm:cxn modelId="{DDBBC28E-27AF-4212-B6AB-902666B46BF7}" type="presParOf" srcId="{3358C5ED-750F-4317-9956-70E3E96B6C72}" destId="{99B64AF7-F576-4DB3-B40D-6BCCC43D601A}" srcOrd="2" destOrd="0" presId="urn:microsoft.com/office/officeart/2005/8/layout/hList1"/>
    <dgm:cxn modelId="{FE9C712D-C2A9-413D-B001-E7605FA8518D}" type="presParOf" srcId="{99B64AF7-F576-4DB3-B40D-6BCCC43D601A}" destId="{1FE6FBFE-510E-49D3-9A52-97D2DB67E48A}" srcOrd="0" destOrd="0" presId="urn:microsoft.com/office/officeart/2005/8/layout/hList1"/>
    <dgm:cxn modelId="{FD5A86A1-F18D-4F4D-A9C5-A7710BAA643D}" type="presParOf" srcId="{99B64AF7-F576-4DB3-B40D-6BCCC43D601A}" destId="{0A0CDBF9-65DC-4698-9D22-52174E6506B5}" srcOrd="1" destOrd="0" presId="urn:microsoft.com/office/officeart/2005/8/layout/hList1"/>
    <dgm:cxn modelId="{1A4C170E-1D2E-4684-B02F-7AA13D934B0D}" type="presParOf" srcId="{3358C5ED-750F-4317-9956-70E3E96B6C72}" destId="{6EA4CC56-C135-4AA4-97B0-FB8A05617B24}" srcOrd="3" destOrd="0" presId="urn:microsoft.com/office/officeart/2005/8/layout/hList1"/>
    <dgm:cxn modelId="{E932611B-AEDA-492A-84D0-C852140398C6}" type="presParOf" srcId="{3358C5ED-750F-4317-9956-70E3E96B6C72}" destId="{CC503045-F178-4E5D-915A-86743307282C}" srcOrd="4" destOrd="0" presId="urn:microsoft.com/office/officeart/2005/8/layout/hList1"/>
    <dgm:cxn modelId="{83D5804A-5F8A-47A1-8010-B453016FDADD}" type="presParOf" srcId="{CC503045-F178-4E5D-915A-86743307282C}" destId="{5CBF572E-BE3C-4F2A-B2A8-29DD4D95CC03}" srcOrd="0" destOrd="0" presId="urn:microsoft.com/office/officeart/2005/8/layout/hList1"/>
    <dgm:cxn modelId="{13908CFB-B9BE-4879-B76B-8376997883BC}" type="presParOf" srcId="{CC503045-F178-4E5D-915A-86743307282C}" destId="{E158D84F-718A-45F9-84DC-1938CA0ED1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1AEF9-AFCF-427D-9C91-400E0C872C3E}">
      <dsp:nvSpPr>
        <dsp:cNvPr id="0" name=""/>
        <dsp:cNvSpPr/>
      </dsp:nvSpPr>
      <dsp:spPr>
        <a:xfrm rot="5400000">
          <a:off x="5038325" y="-2125867"/>
          <a:ext cx="625512" cy="503631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>
              <a:solidFill>
                <a:sysClr val="windowText" lastClr="000000"/>
              </a:solidFill>
            </a:rPr>
            <a:t>визначення здатності економіки мінімізувати споживання невідновлюваних ресурсів в розрахунку на одиницю продукції</a:t>
          </a:r>
        </a:p>
      </dsp:txBody>
      <dsp:txXfrm rot="-5400000">
        <a:off x="2832926" y="110067"/>
        <a:ext cx="5005776" cy="564442"/>
      </dsp:txXfrm>
    </dsp:sp>
    <dsp:sp modelId="{D65881C5-D976-4260-AC02-FEFBC6423C5C}">
      <dsp:nvSpPr>
        <dsp:cNvPr id="0" name=""/>
        <dsp:cNvSpPr/>
      </dsp:nvSpPr>
      <dsp:spPr>
        <a:xfrm>
          <a:off x="0" y="1342"/>
          <a:ext cx="2832925" cy="7818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ysClr val="windowText" lastClr="000000"/>
              </a:solidFill>
            </a:rPr>
            <a:t>екологічна та ресурсна продуктивність виробництва і споживання</a:t>
          </a:r>
        </a:p>
      </dsp:txBody>
      <dsp:txXfrm>
        <a:off x="38169" y="39511"/>
        <a:ext cx="2756587" cy="705552"/>
      </dsp:txXfrm>
    </dsp:sp>
    <dsp:sp modelId="{C9140201-32C4-413E-AEE0-1741CBB72F72}">
      <dsp:nvSpPr>
        <dsp:cNvPr id="0" name=""/>
        <dsp:cNvSpPr/>
      </dsp:nvSpPr>
      <dsp:spPr>
        <a:xfrm rot="5400000">
          <a:off x="5038325" y="-1304882"/>
          <a:ext cx="625512" cy="503631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>
              <a:solidFill>
                <a:sysClr val="windowText" lastClr="000000"/>
              </a:solidFill>
            </a:rPr>
            <a:t>визначення національного потенціалу для вирішення майбутніх проблем в області біоекономіки за допомогою освіти на різних рівнях</a:t>
          </a:r>
        </a:p>
      </dsp:txBody>
      <dsp:txXfrm rot="-5400000">
        <a:off x="2832926" y="931052"/>
        <a:ext cx="5005776" cy="564442"/>
      </dsp:txXfrm>
    </dsp:sp>
    <dsp:sp modelId="{71DCE52A-2C2F-49B2-8D36-0D5EF91D3839}">
      <dsp:nvSpPr>
        <dsp:cNvPr id="0" name=""/>
        <dsp:cNvSpPr/>
      </dsp:nvSpPr>
      <dsp:spPr>
        <a:xfrm>
          <a:off x="0" y="822327"/>
          <a:ext cx="2832925" cy="7818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ysClr val="windowText" lastClr="000000"/>
              </a:solidFill>
            </a:rPr>
            <a:t>база відповідних наукових, прикладних та суспільних знань</a:t>
          </a:r>
        </a:p>
      </dsp:txBody>
      <dsp:txXfrm>
        <a:off x="38169" y="860496"/>
        <a:ext cx="2756587" cy="705552"/>
      </dsp:txXfrm>
    </dsp:sp>
    <dsp:sp modelId="{36786CC9-CCD2-4373-A1CB-12C73B7256C2}">
      <dsp:nvSpPr>
        <dsp:cNvPr id="0" name=""/>
        <dsp:cNvSpPr/>
      </dsp:nvSpPr>
      <dsp:spPr>
        <a:xfrm rot="5400000">
          <a:off x="5038325" y="-483898"/>
          <a:ext cx="625512" cy="503631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>
              <a:solidFill>
                <a:sysClr val="windowText" lastClr="000000"/>
              </a:solidFill>
            </a:rPr>
            <a:t>індикація потенціалу країни і бажання впроваджувати інновації і діяти в технологічних та інституціональних умовах</a:t>
          </a:r>
        </a:p>
      </dsp:txBody>
      <dsp:txXfrm rot="-5400000">
        <a:off x="2832926" y="1752036"/>
        <a:ext cx="5005776" cy="564442"/>
      </dsp:txXfrm>
    </dsp:sp>
    <dsp:sp modelId="{6F22F2B5-A82A-4811-B004-00421CCCC9CF}">
      <dsp:nvSpPr>
        <dsp:cNvPr id="0" name=""/>
        <dsp:cNvSpPr/>
      </dsp:nvSpPr>
      <dsp:spPr>
        <a:xfrm>
          <a:off x="0" y="1643312"/>
          <a:ext cx="2832925" cy="7818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ysClr val="windowText" lastClr="000000"/>
              </a:solidFill>
            </a:rPr>
            <a:t>відповідні політичні реакції та </a:t>
          </a:r>
          <a:r>
            <a:rPr lang="uk-UA" sz="1400" kern="1200" dirty="0" err="1">
              <a:solidFill>
                <a:sysClr val="windowText" lastClr="000000"/>
              </a:solidFill>
            </a:rPr>
            <a:t>біоекономічні</a:t>
          </a:r>
          <a:r>
            <a:rPr lang="uk-UA" sz="1400" kern="1200" dirty="0">
              <a:solidFill>
                <a:sysClr val="windowText" lastClr="000000"/>
              </a:solidFill>
            </a:rPr>
            <a:t> </a:t>
          </a:r>
          <a:r>
            <a:rPr lang="uk-UA" sz="1400" kern="1200" dirty="0" smtClean="0">
              <a:solidFill>
                <a:sysClr val="windowText" lastClr="000000"/>
              </a:solidFill>
            </a:rPr>
            <a:t>можливості</a:t>
          </a:r>
          <a:endParaRPr lang="uk-UA" sz="1400" kern="1200" dirty="0">
            <a:solidFill>
              <a:sysClr val="windowText" lastClr="000000"/>
            </a:solidFill>
          </a:endParaRPr>
        </a:p>
      </dsp:txBody>
      <dsp:txXfrm>
        <a:off x="38169" y="1681481"/>
        <a:ext cx="2756587" cy="705552"/>
      </dsp:txXfrm>
    </dsp:sp>
    <dsp:sp modelId="{8CAB5EE0-0AFE-4507-83FB-E5BFFF66F6F0}">
      <dsp:nvSpPr>
        <dsp:cNvPr id="0" name=""/>
        <dsp:cNvSpPr/>
      </dsp:nvSpPr>
      <dsp:spPr>
        <a:xfrm rot="5400000">
          <a:off x="5038325" y="337086"/>
          <a:ext cx="625512" cy="503631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>
              <a:solidFill>
                <a:sysClr val="windowText" lastClr="000000"/>
              </a:solidFill>
            </a:rPr>
            <a:t>індикація можливості економіки для підтримки кількості природних ресурсів</a:t>
          </a:r>
        </a:p>
      </dsp:txBody>
      <dsp:txXfrm rot="-5400000">
        <a:off x="2832926" y="2573021"/>
        <a:ext cx="5005776" cy="564442"/>
      </dsp:txXfrm>
    </dsp:sp>
    <dsp:sp modelId="{00FC1560-DDCB-4164-80F0-B0E1F94B3B20}">
      <dsp:nvSpPr>
        <dsp:cNvPr id="0" name=""/>
        <dsp:cNvSpPr/>
      </dsp:nvSpPr>
      <dsp:spPr>
        <a:xfrm>
          <a:off x="0" y="2464297"/>
          <a:ext cx="2832925" cy="7818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ysClr val="windowText" lastClr="000000"/>
              </a:solidFill>
            </a:rPr>
            <a:t>база природних </a:t>
          </a:r>
          <a:r>
            <a:rPr lang="uk-UA" sz="1400" kern="1200" dirty="0" smtClean="0">
              <a:solidFill>
                <a:sysClr val="windowText" lastClr="000000"/>
              </a:solidFill>
            </a:rPr>
            <a:t>активів</a:t>
          </a:r>
          <a:endParaRPr lang="uk-UA" sz="1400" kern="1200" dirty="0">
            <a:solidFill>
              <a:sysClr val="windowText" lastClr="000000"/>
            </a:solidFill>
          </a:endParaRPr>
        </a:p>
      </dsp:txBody>
      <dsp:txXfrm>
        <a:off x="38169" y="2502466"/>
        <a:ext cx="2756587" cy="705552"/>
      </dsp:txXfrm>
    </dsp:sp>
    <dsp:sp modelId="{052B763F-A0DC-475B-BC0E-D06FF187DFCE}">
      <dsp:nvSpPr>
        <dsp:cNvPr id="0" name=""/>
        <dsp:cNvSpPr/>
      </dsp:nvSpPr>
      <dsp:spPr>
        <a:xfrm rot="5400000">
          <a:off x="5038325" y="1158071"/>
          <a:ext cx="625512" cy="5036311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>
              <a:solidFill>
                <a:sysClr val="windowText" lastClr="000000"/>
              </a:solidFill>
            </a:rPr>
            <a:t>індикація соціального благополуччя як доступ до неушкодженого середовища </a:t>
          </a:r>
        </a:p>
      </dsp:txBody>
      <dsp:txXfrm rot="-5400000">
        <a:off x="2832926" y="3394006"/>
        <a:ext cx="5005776" cy="564442"/>
      </dsp:txXfrm>
    </dsp:sp>
    <dsp:sp modelId="{F08B614A-8A0B-48E1-8251-A5F1043934EF}">
      <dsp:nvSpPr>
        <dsp:cNvPr id="0" name=""/>
        <dsp:cNvSpPr/>
      </dsp:nvSpPr>
      <dsp:spPr>
        <a:xfrm>
          <a:off x="0" y="3285282"/>
          <a:ext cx="2832925" cy="7818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ysClr val="windowText" lastClr="000000"/>
              </a:solidFill>
            </a:rPr>
            <a:t>екологічна складова якості життя</a:t>
          </a:r>
        </a:p>
      </dsp:txBody>
      <dsp:txXfrm>
        <a:off x="38169" y="3323451"/>
        <a:ext cx="2756587" cy="705552"/>
      </dsp:txXfrm>
    </dsp:sp>
    <dsp:sp modelId="{5756184B-6868-4CE2-A787-02D0851B676B}">
      <dsp:nvSpPr>
        <dsp:cNvPr id="0" name=""/>
        <dsp:cNvSpPr/>
      </dsp:nvSpPr>
      <dsp:spPr>
        <a:xfrm rot="5400000">
          <a:off x="5038325" y="1979056"/>
          <a:ext cx="625512" cy="503631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>
              <a:solidFill>
                <a:sysClr val="windowText" lastClr="000000"/>
              </a:solidFill>
            </a:rPr>
            <a:t>індикація соціально-економічного контексту, в якому працюють різні країни</a:t>
          </a:r>
        </a:p>
      </dsp:txBody>
      <dsp:txXfrm rot="-5400000">
        <a:off x="2832926" y="4214991"/>
        <a:ext cx="5005776" cy="564442"/>
      </dsp:txXfrm>
    </dsp:sp>
    <dsp:sp modelId="{E0ACD02D-EABD-4453-B6CD-952123B0532F}">
      <dsp:nvSpPr>
        <dsp:cNvPr id="0" name=""/>
        <dsp:cNvSpPr/>
      </dsp:nvSpPr>
      <dsp:spPr>
        <a:xfrm>
          <a:off x="0" y="4107609"/>
          <a:ext cx="2832925" cy="7818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ysClr val="windowText" lastClr="000000"/>
              </a:solidFill>
            </a:rPr>
            <a:t>загальна соціально-економічна структура</a:t>
          </a:r>
        </a:p>
      </dsp:txBody>
      <dsp:txXfrm>
        <a:off x="38169" y="4145778"/>
        <a:ext cx="2756587" cy="705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4B2E0-02C8-46E5-A6FD-3D72FC12747B}">
      <dsp:nvSpPr>
        <dsp:cNvPr id="0" name=""/>
        <dsp:cNvSpPr/>
      </dsp:nvSpPr>
      <dsp:spPr>
        <a:xfrm>
          <a:off x="2459" y="9395"/>
          <a:ext cx="2397658" cy="374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>
              <a:solidFill>
                <a:sysClr val="windowText" lastClr="000000"/>
              </a:solidFill>
            </a:rPr>
            <a:t>НА МІКРОРІВНІ</a:t>
          </a:r>
        </a:p>
      </dsp:txBody>
      <dsp:txXfrm>
        <a:off x="2459" y="9395"/>
        <a:ext cx="2397658" cy="374400"/>
      </dsp:txXfrm>
    </dsp:sp>
    <dsp:sp modelId="{2BE55475-ACF4-455D-BE51-ED5B8BA8A699}">
      <dsp:nvSpPr>
        <dsp:cNvPr id="0" name=""/>
        <dsp:cNvSpPr/>
      </dsp:nvSpPr>
      <dsp:spPr>
        <a:xfrm>
          <a:off x="2459" y="383795"/>
          <a:ext cx="2397658" cy="449631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ysClr val="windowText" lastClr="000000"/>
              </a:solidFill>
            </a:rPr>
            <a:t>зниження </a:t>
          </a:r>
          <a:r>
            <a:rPr lang="uk-UA" sz="1600" kern="1200" dirty="0">
              <a:solidFill>
                <a:sysClr val="windowText" lastClr="000000"/>
              </a:solidFill>
            </a:rPr>
            <a:t>собівартості біотехнологічної продукції</a:t>
          </a:r>
          <a:r>
            <a:rPr lang="uk-UA" sz="1400" kern="1200" dirty="0">
              <a:solidFill>
                <a:sysClr val="windowText" lastClr="000000"/>
              </a:solidFill>
            </a:rPr>
            <a:t>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>
              <a:solidFill>
                <a:sysClr val="windowText" lastClr="000000"/>
              </a:solidFill>
            </a:rPr>
            <a:t>величина прибутку в розрахунку на 1 грн. витрат на біотехнологічні інновації та наукові розробки в сфері біоекономіки;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>
              <a:solidFill>
                <a:sysClr val="windowText" lastClr="000000"/>
              </a:solidFill>
            </a:rPr>
            <a:t>обсяг прибутку від </a:t>
          </a:r>
          <a:r>
            <a:rPr lang="uk-UA" sz="1400" kern="1200" dirty="0" err="1">
              <a:solidFill>
                <a:sysClr val="windowText" lastClr="000000"/>
              </a:solidFill>
            </a:rPr>
            <a:t>біоекономічної</a:t>
          </a:r>
          <a:r>
            <a:rPr lang="uk-UA" sz="1400" kern="1200" dirty="0">
              <a:solidFill>
                <a:sysClr val="windowText" lastClr="000000"/>
              </a:solidFill>
            </a:rPr>
            <a:t> діяльності в розрахунку на одного зайнятого;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>
              <a:solidFill>
                <a:sysClr val="windowText" lastClr="000000"/>
              </a:solidFill>
            </a:rPr>
            <a:t>рівень рентабельності виробництва біотехнологічної </a:t>
          </a:r>
          <a:r>
            <a:rPr lang="uk-UA" sz="1400" kern="1200" dirty="0" smtClean="0">
              <a:solidFill>
                <a:sysClr val="windowText" lastClr="000000"/>
              </a:solidFill>
            </a:rPr>
            <a:t>продукції</a:t>
          </a:r>
          <a:r>
            <a:rPr lang="uk-UA" sz="1400" kern="1200" dirty="0">
              <a:solidFill>
                <a:sysClr val="windowText" lastClr="000000"/>
              </a:solidFill>
            </a:rPr>
            <a:t>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>
              <a:solidFill>
                <a:sysClr val="windowText" lastClr="000000"/>
              </a:solidFill>
            </a:rPr>
            <a:t>норма прибутку та енергоємність одиниці виробленої продукції на підприємствах </a:t>
          </a:r>
          <a:r>
            <a:rPr lang="uk-UA" sz="1100" kern="1200" dirty="0" err="1">
              <a:solidFill>
                <a:sysClr val="windowText" lastClr="000000"/>
              </a:solidFill>
            </a:rPr>
            <a:t>біоекономічних</a:t>
          </a:r>
          <a:r>
            <a:rPr lang="uk-UA" sz="1100" kern="1200" dirty="0">
              <a:solidFill>
                <a:sysClr val="windowText" lastClr="000000"/>
              </a:solidFill>
            </a:rPr>
            <a:t> сектор</a:t>
          </a:r>
          <a:r>
            <a:rPr lang="uk-UA" sz="900" kern="1200" dirty="0">
              <a:solidFill>
                <a:sysClr val="windowText" lastClr="000000"/>
              </a:solidFill>
            </a:rPr>
            <a:t>ів</a:t>
          </a:r>
        </a:p>
      </dsp:txBody>
      <dsp:txXfrm>
        <a:off x="2459" y="383795"/>
        <a:ext cx="2397658" cy="4496310"/>
      </dsp:txXfrm>
    </dsp:sp>
    <dsp:sp modelId="{1FE6FBFE-510E-49D3-9A52-97D2DB67E48A}">
      <dsp:nvSpPr>
        <dsp:cNvPr id="0" name=""/>
        <dsp:cNvSpPr/>
      </dsp:nvSpPr>
      <dsp:spPr>
        <a:xfrm>
          <a:off x="2735789" y="9395"/>
          <a:ext cx="2397658" cy="374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>
              <a:solidFill>
                <a:sysClr val="windowText" lastClr="000000"/>
              </a:solidFill>
            </a:rPr>
            <a:t>НА МЕЗОРІВНІ</a:t>
          </a:r>
        </a:p>
      </dsp:txBody>
      <dsp:txXfrm>
        <a:off x="2735789" y="9395"/>
        <a:ext cx="2397658" cy="374400"/>
      </dsp:txXfrm>
    </dsp:sp>
    <dsp:sp modelId="{0A0CDBF9-65DC-4698-9D22-52174E6506B5}">
      <dsp:nvSpPr>
        <dsp:cNvPr id="0" name=""/>
        <dsp:cNvSpPr/>
      </dsp:nvSpPr>
      <dsp:spPr>
        <a:xfrm>
          <a:off x="2735789" y="383795"/>
          <a:ext cx="2397658" cy="449631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>
              <a:solidFill>
                <a:sysClr val="windowText" lastClr="000000"/>
              </a:solidFill>
            </a:rPr>
            <a:t>зростання кількості </a:t>
          </a:r>
          <a:r>
            <a:rPr lang="uk-UA" sz="2000" kern="1200" dirty="0" err="1">
              <a:solidFill>
                <a:sysClr val="windowText" lastClr="000000"/>
              </a:solidFill>
            </a:rPr>
            <a:t>агробіокластерів</a:t>
          </a:r>
          <a:r>
            <a:rPr lang="uk-UA" sz="2000" kern="1200" dirty="0">
              <a:solidFill>
                <a:sysClr val="windowText" lastClr="000000"/>
              </a:solidFill>
            </a:rPr>
            <a:t> та </a:t>
          </a:r>
          <a:r>
            <a:rPr lang="uk-UA" sz="2000" kern="1200" dirty="0" err="1">
              <a:solidFill>
                <a:sysClr val="windowText" lastClr="000000"/>
              </a:solidFill>
            </a:rPr>
            <a:t>екобіополісів</a:t>
          </a:r>
          <a:r>
            <a:rPr lang="uk-UA" sz="2000" kern="1200" dirty="0">
              <a:solidFill>
                <a:sysClr val="windowText" lastClr="000000"/>
              </a:solidFill>
            </a:rPr>
            <a:t>, технопарків;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>
              <a:solidFill>
                <a:sysClr val="windowText" lastClr="000000"/>
              </a:solidFill>
            </a:rPr>
            <a:t>покращення екологічної ситуації в регіонах</a:t>
          </a:r>
        </a:p>
      </dsp:txBody>
      <dsp:txXfrm>
        <a:off x="2735789" y="383795"/>
        <a:ext cx="2397658" cy="4496310"/>
      </dsp:txXfrm>
    </dsp:sp>
    <dsp:sp modelId="{5CBF572E-BE3C-4F2A-B2A8-29DD4D95CC03}">
      <dsp:nvSpPr>
        <dsp:cNvPr id="0" name=""/>
        <dsp:cNvSpPr/>
      </dsp:nvSpPr>
      <dsp:spPr>
        <a:xfrm>
          <a:off x="5469119" y="9395"/>
          <a:ext cx="2397658" cy="374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>
              <a:solidFill>
                <a:sysClr val="windowText" lastClr="000000"/>
              </a:solidFill>
            </a:rPr>
            <a:t>НА МАКРОРІВНІ</a:t>
          </a:r>
        </a:p>
      </dsp:txBody>
      <dsp:txXfrm>
        <a:off x="5469119" y="9395"/>
        <a:ext cx="2397658" cy="374400"/>
      </dsp:txXfrm>
    </dsp:sp>
    <dsp:sp modelId="{E158D84F-718A-45F9-84DC-1938CA0ED14C}">
      <dsp:nvSpPr>
        <dsp:cNvPr id="0" name=""/>
        <dsp:cNvSpPr/>
      </dsp:nvSpPr>
      <dsp:spPr>
        <a:xfrm>
          <a:off x="5469119" y="383795"/>
          <a:ext cx="2397658" cy="449631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>
              <a:solidFill>
                <a:sysClr val="windowText" lastClr="000000"/>
              </a:solidFill>
            </a:rPr>
            <a:t>зменшення безробіття;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>
              <a:solidFill>
                <a:sysClr val="windowText" lastClr="000000"/>
              </a:solidFill>
            </a:rPr>
            <a:t>збільшення рівня зайнятості;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>
              <a:solidFill>
                <a:sysClr val="windowText" lastClr="000000"/>
              </a:solidFill>
            </a:rPr>
            <a:t>приріст ВВП та національного доходу;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>
              <a:solidFill>
                <a:sysClr val="windowText" lastClr="000000"/>
              </a:solidFill>
            </a:rPr>
            <a:t>зниження загальної енергомісткості ВВП;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>
              <a:solidFill>
                <a:sysClr val="windowText" lastClr="000000"/>
              </a:solidFill>
            </a:rPr>
            <a:t>збільшення середньої тривалості та якості життя населення </a:t>
          </a:r>
        </a:p>
      </dsp:txBody>
      <dsp:txXfrm>
        <a:off x="5469119" y="383795"/>
        <a:ext cx="2397658" cy="4496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23259" y="4164668"/>
            <a:ext cx="4314826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Вимірювання біоекономіки</a:t>
            </a:r>
            <a:endParaRPr lang="en-US" sz="48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599" y="0"/>
            <a:ext cx="7869890" cy="61722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200" b="1" dirty="0"/>
              <a:t>Система показників для оцінки рівня розвитку </a:t>
            </a:r>
            <a:r>
              <a:rPr lang="uk-UA" sz="2200" b="1" dirty="0" smtClean="0"/>
              <a:t>біоекономіки</a:t>
            </a:r>
            <a:endParaRPr lang="uk-UA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445318"/>
              </p:ext>
            </p:extLst>
          </p:nvPr>
        </p:nvGraphicFramePr>
        <p:xfrm>
          <a:off x="171450" y="502920"/>
          <a:ext cx="8972550" cy="6267905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1954650"/>
                <a:gridCol w="7017900"/>
              </a:tblGrid>
              <a:tr h="3333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Сектори біоекономіки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61" marR="3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Показники розвитку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61" marR="3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«Зелений сектор»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(сільське господарство, лісівництво)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61" marR="3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200" dirty="0">
                          <a:effectLst/>
                        </a:rPr>
                        <a:t>площа посівів та урожайність біотехнологічних культур (ріпак, соя, кукурудза, цукрове сорго, цукровий  буряк тощо);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200" dirty="0">
                          <a:effectLst/>
                        </a:rPr>
                        <a:t>кількість сортів рослин, створених з використанням методів біотехнології;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200" dirty="0">
                          <a:effectLst/>
                        </a:rPr>
                        <a:t>зростання застосування засобів біологічного контролю в рослинництві (% до базового періоду);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200" dirty="0">
                          <a:effectLst/>
                        </a:rPr>
                        <a:t>зростання застосування біологічних ветеринарних препаратів (% до базового періоду);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200" dirty="0">
                          <a:effectLst/>
                        </a:rPr>
                        <a:t>частка відходів сільськогосподарського виробництва перероблених методами біотехнології (%);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200" dirty="0">
                          <a:effectLst/>
                        </a:rPr>
                        <a:t>площа території органічного землеробства;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200" dirty="0">
                          <a:effectLst/>
                        </a:rPr>
                        <a:t>площа швидкозростаючих лісових насаджень (га);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200" dirty="0">
                          <a:effectLst/>
                        </a:rPr>
                        <a:t>зростання застосування біопрепаратів в лісівництві (% до базового періоду);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200" dirty="0">
                          <a:effectLst/>
                        </a:rPr>
                        <a:t>загальний обсяг виробництва біомаси (тис. тон)</a:t>
                      </a:r>
                      <a:endParaRPr lang="uk-U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61" marR="3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«Червоний сектор»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(біофармацевтика)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61" marR="3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>
                          <a:effectLst/>
                        </a:rPr>
                        <a:t>зареєстровані оригінальні біофармацевтичні препарати (шт.);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>
                          <a:effectLst/>
                        </a:rPr>
                        <a:t> обсяги виробництва діагностикумів, біосумісних матеріалів, розробки на основі клітинних технологій 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61" marR="3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4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«Білий сектор»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(промислова біотехнологія, яка об'єднує біотехнології в харчовій, хімічній і нафтопереробній промисловості)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61" marR="3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>
                          <a:effectLst/>
                        </a:rPr>
                        <a:t>частка біопластиків та біополімерів у загальній кількості спожитих полімерних виробів (%);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>
                          <a:effectLst/>
                        </a:rPr>
                        <a:t>частка біомаси в загальному обсягу сировини, що перероблюється в хімічній та нафтохімічній промисловості (%);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>
                          <a:effectLst/>
                        </a:rPr>
                        <a:t>частка сировини в лісопромисловому комплексі переробленої із застосуванням біотехнологічних методів (%);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>
                          <a:effectLst/>
                        </a:rPr>
                        <a:t>зростання застосування біопрепаратів у нафтогазодобуванні (% до базового періоду);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>
                          <a:effectLst/>
                        </a:rPr>
                        <a:t>обсяги виробництва амінокислот, білків, вітамінів, ліпідів, нуклеїнових кислот, пігментів, ферментів (т)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61" marR="3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4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Біоенергетика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61" marR="3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effectLst/>
                        </a:rPr>
                        <a:t>кількість підприємств по виробництву біопалива, біогазу, твердого біопалива;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effectLst/>
                        </a:rPr>
                        <a:t>обсяги виробництва моторного біопалива (</a:t>
                      </a:r>
                      <a:r>
                        <a:rPr lang="uk-UA" sz="1200" dirty="0" err="1">
                          <a:effectLst/>
                        </a:rPr>
                        <a:t>біоетанол</a:t>
                      </a:r>
                      <a:r>
                        <a:rPr lang="uk-UA" sz="1200" dirty="0">
                          <a:effectLst/>
                        </a:rPr>
                        <a:t> та </a:t>
                      </a:r>
                      <a:r>
                        <a:rPr lang="uk-UA" sz="1200" dirty="0" err="1">
                          <a:effectLst/>
                        </a:rPr>
                        <a:t>біодизель</a:t>
                      </a:r>
                      <a:r>
                        <a:rPr lang="uk-UA" sz="1200" dirty="0">
                          <a:effectLst/>
                        </a:rPr>
                        <a:t>), біогазу, твердого біопалива (т);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effectLst/>
                        </a:rPr>
                        <a:t>обсяги виробництва електроенергії з відновлюваних джерел (</a:t>
                      </a:r>
                      <a:r>
                        <a:rPr lang="uk-UA" sz="1200" dirty="0" err="1">
                          <a:effectLst/>
                        </a:rPr>
                        <a:t>ТВт</a:t>
                      </a:r>
                      <a:r>
                        <a:rPr lang="uk-UA" sz="1200" dirty="0">
                          <a:effectLst/>
                        </a:rPr>
                        <a:t>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effectLst/>
                        </a:rPr>
                        <a:t>очищення забруднень підприємствами паливно-енергетичного комплексу поверхневих та ґрунтових вод, ґрунту препаратами для </a:t>
                      </a:r>
                      <a:r>
                        <a:rPr lang="uk-UA" sz="1200" dirty="0" err="1">
                          <a:effectLst/>
                        </a:rPr>
                        <a:t>біодеградації</a:t>
                      </a:r>
                      <a:r>
                        <a:rPr lang="uk-UA" sz="1200" dirty="0">
                          <a:effectLst/>
                        </a:rPr>
                        <a:t> (%)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661" marR="3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6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659" y="102870"/>
            <a:ext cx="7869890" cy="571500"/>
          </a:xfrm>
        </p:spPr>
        <p:txBody>
          <a:bodyPr>
            <a:normAutofit/>
          </a:bodyPr>
          <a:lstStyle/>
          <a:p>
            <a:r>
              <a:rPr lang="uk-UA" sz="2000" b="1" dirty="0"/>
              <a:t>Система показників для оцінки рівня розвитку біоекономіки</a:t>
            </a:r>
            <a:endParaRPr lang="uk-UA" sz="20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413769"/>
              </p:ext>
            </p:extLst>
          </p:nvPr>
        </p:nvGraphicFramePr>
        <p:xfrm>
          <a:off x="137160" y="531050"/>
          <a:ext cx="8869680" cy="6201220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2171700"/>
                <a:gridCol w="6697980"/>
              </a:tblGrid>
              <a:tr h="775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«Синій сектор» (рибництво, використання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</a:rPr>
                        <a:t>аквасировинних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 ресурсів) 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89" marR="44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використання біотехнологій в аквакультурі (корми, ліки тощо) (% до базового періоду)</a:t>
                      </a:r>
                      <a:endParaRPr lang="uk-UA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9" marR="44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«Сірий сектор» (природоохоронна діяльність,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</a:rPr>
                        <a:t>біоремедіація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89" marR="44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частка біологічних очисних споруд у їх загальній кількості (%);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частка перероблених міських твердих побутових відходів (%);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озеленення населених пунктів (га);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зменшення викидів СО</a:t>
                      </a:r>
                      <a:r>
                        <a:rPr lang="uk-UA" sz="14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 в атмосферу (%);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зменшення частки безповоротного споживання в об’ємі використаної води (%);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зменшення надходження забруднюючих речовин у водойми (%);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зменшення використання пестицидів та інших отрутохімікатів (кг/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</a:rPr>
                        <a:t>с.г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. угідь);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зменшення частки деградованих земель (%)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площа ґрунтів, підданих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</a:rPr>
                        <a:t>біоремедіації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</a:rPr>
                        <a:t>біостимуляції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</a:rPr>
                        <a:t>біодоповненню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</a:rPr>
                        <a:t>фітостимуляції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) (га)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9" marR="44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Сектор досліджень (наукові структури, заклади, центри)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89" marR="44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кількість науково-дослідних інститутів (структурних підрозділів), що ведуть дослідження в галузі біоекономіки;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кількість навчальних закладів, що ведуть підготовку фахівців для біоекономіки;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впровадження в навчальний процес дисциплін біо-, нанотехнологій;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чисельність персоналу, зайнятого дослідженнями та розробками в організаціях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9" marR="44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Сектор інфраструктури розвитку біоекономіки 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89" marR="44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кількість об’єктів інноваційної інфраструктури, що сприяють розробці та комерціалізації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</a:rPr>
                        <a:t>біо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-, нанотехнологій (наприклад, логістичні системи, заправні станції для біопалива, спеціалізовані друковані інформаційні видання, заходи іміджевого характеру, направлені на популяризацію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</a:rPr>
                        <a:t>біо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-, нанотехнологій, особливо серед молоді, молодіжні проекти в галузі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</a:rPr>
                        <a:t>біо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-, нанотехнологій)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89" marR="44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0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/>
              <a:t>Ефективність (результативність) розвитку біоекономіки</a:t>
            </a: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503563"/>
              </p:ext>
            </p:extLst>
          </p:nvPr>
        </p:nvGraphicFramePr>
        <p:xfrm>
          <a:off x="646113" y="1287463"/>
          <a:ext cx="7869237" cy="48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20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599" y="0"/>
            <a:ext cx="7869890" cy="594360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/>
              <a:t>Імовірний розвиток секторів біоекономіки в умовах сценаріїв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b="1" dirty="0"/>
              <a:t>"На основі копалин" </a:t>
            </a:r>
            <a:r>
              <a:rPr lang="uk-UA" sz="2000" b="1" dirty="0" err="1"/>
              <a:t>та"Біо</a:t>
            </a:r>
            <a:r>
              <a:rPr lang="uk-UA" sz="2000" b="1" dirty="0"/>
              <a:t> - прогресивний"</a:t>
            </a:r>
            <a:endParaRPr lang="uk-UA" sz="20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080103"/>
              </p:ext>
            </p:extLst>
          </p:nvPr>
        </p:nvGraphicFramePr>
        <p:xfrm>
          <a:off x="148590" y="758822"/>
          <a:ext cx="8652510" cy="6099178"/>
        </p:xfrm>
        <a:graphic>
          <a:graphicData uri="http://schemas.openxmlformats.org/drawingml/2006/table">
            <a:tbl>
              <a:tblPr firstRow="1" firstCol="1" bandRow="1" bandCol="1">
                <a:tableStyleId>{2A488322-F2BA-4B5B-9748-0D474271808F}</a:tableStyleId>
              </a:tblPr>
              <a:tblGrid>
                <a:gridCol w="1160702"/>
                <a:gridCol w="2971347"/>
                <a:gridCol w="2255988"/>
                <a:gridCol w="2264473"/>
              </a:tblGrid>
              <a:tr h="1629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Категорія</a:t>
                      </a:r>
                      <a:endParaRPr lang="uk-UA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Сценарій "На основі копалин"</a:t>
                      </a:r>
                      <a:endParaRPr lang="uk-UA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Сценарій "Біо- прогресивний"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Показники ефективності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9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Сільське господарство</a:t>
                      </a:r>
                      <a:endParaRPr lang="uk-UA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519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Рослинництво</a:t>
                      </a:r>
                      <a:endParaRPr lang="uk-UA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Нижчий ріст продуктивності з опорою не на збільшення врожаю, а на розширення території</a:t>
                      </a:r>
                      <a:endParaRPr lang="uk-UA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Швидший ріст продуктивності з меншим розширенням посівних площ та вищою інтенсивністю врожаю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Частка розвитку виробництва у збільшенні врожаю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Тваринництво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Повільніший ріст продуктивності через застійний коефіцієнт відтворення годування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Швидший ріст продуктивності зі швидким підвищенням ефективності використання кормів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Обсяг виробництва продуктів тваринництва на одиницю корму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Рибна промисловість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Повільніше розширення росту аквакультури через стійкі захворювання та невелике використання інновацій у замінниках корму на рибну муку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Швидше розширення росту аквакультури зі швидким зменшенням використання терапії антибіотиками  та використанням стійких інновацій у замінниках корму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Обсяг рибного виробництва на одиницю корму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9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Лісова промисловість</a:t>
                      </a:r>
                      <a:endParaRPr lang="uk-UA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519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Целюлозно-паперова промисловість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Застійний характер рівнів продуктивності та повільне введення інновацій у використанні лісових відходів </a:t>
                      </a:r>
                      <a:endParaRPr lang="uk-UA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Стійкий ріст продуктивності зі стійкими інноваціями у використанні лісових відходів для отримання палива та з іншими цілями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Додана вартість, отримана на одиницю площі лісу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Біоенергетика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Повільне введення інновацій у біоенергетику та тривала залежність від палива першого покоління з обмеженим ростом у передовому паливі та обмежене використання побічних продуктів 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Швидше введення інновацій у біоенергетику зі стійкою заміною технологій першого покоління більш передовими целюлозними технологіями та розширення асортименту побічних продуктів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Частка затраченої енергії у відновлюваних енергоресурсах,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кДж на кг сировини</a:t>
                      </a:r>
                      <a:endParaRPr lang="uk-UA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4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Біохімікати</a:t>
                      </a:r>
                      <a:endParaRPr lang="uk-UA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Застійний характер розвитку біохімічних продуктів з обмеженим використанням  інновацій у процесах перетворення та розвитку корисних побічних продуктів</a:t>
                      </a:r>
                      <a:endParaRPr lang="uk-UA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Швидкий розвиток та введення інновацій у асортимент та корисність </a:t>
                      </a:r>
                      <a:r>
                        <a:rPr lang="uk-UA" sz="11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біопродуктів</a:t>
                      </a:r>
                      <a:r>
                        <a:rPr lang="uk-UA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з покращенням ефективності та поширенням у торгівлі побічних продуктів</a:t>
                      </a:r>
                      <a:endParaRPr lang="uk-UA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Частка продукції хімічного сектору у передових </a:t>
                      </a:r>
                      <a:r>
                        <a:rPr lang="uk-UA" sz="11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біохімікатах</a:t>
                      </a:r>
                      <a:endParaRPr lang="uk-UA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56" marR="28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8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23259" y="4164668"/>
            <a:ext cx="4314826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Дякую </a:t>
            </a:r>
            <a:r>
              <a:rPr lang="uk-UA" sz="4800" b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за увагу!</a:t>
            </a:r>
            <a:endParaRPr lang="en-US" sz="48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46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671" y="163208"/>
            <a:ext cx="6455677" cy="998742"/>
          </a:xfrm>
        </p:spPr>
        <p:txBody>
          <a:bodyPr/>
          <a:lstStyle/>
          <a:p>
            <a:pPr algn="ctr"/>
            <a:r>
              <a:rPr lang="uk-UA" dirty="0" smtClean="0"/>
              <a:t>Питання</a:t>
            </a:r>
            <a:endParaRPr lang="en-US" dirty="0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83472" y="1752410"/>
            <a:ext cx="5105400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002353" y="2993838"/>
            <a:ext cx="6829425" cy="830263"/>
            <a:chOff x="1248" y="2575"/>
            <a:chExt cx="4302" cy="523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38" y="2575"/>
              <a:ext cx="381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 err="1" smtClean="0"/>
                <a:t>Показники</a:t>
              </a:r>
              <a:r>
                <a:rPr lang="ru-RU" sz="2400" b="1" dirty="0" smtClean="0"/>
                <a:t> </a:t>
              </a:r>
              <a:r>
                <a:rPr lang="ru-RU" sz="2400" b="1" dirty="0"/>
                <a:t>для </a:t>
              </a:r>
              <a:r>
                <a:rPr lang="ru-RU" sz="2400" b="1" dirty="0" err="1" smtClean="0"/>
                <a:t>визначення</a:t>
              </a:r>
              <a:r>
                <a:rPr lang="ru-RU" sz="2400" b="1" dirty="0" smtClean="0"/>
                <a:t> </a:t>
              </a:r>
              <a:r>
                <a:rPr lang="ru-RU" sz="2400" b="1" dirty="0" err="1"/>
                <a:t>ефективності</a:t>
              </a:r>
              <a:r>
                <a:rPr lang="ru-RU" sz="2400" b="1" dirty="0"/>
                <a:t> </a:t>
              </a:r>
              <a:r>
                <a:rPr lang="ru-RU" sz="2400" b="1" dirty="0" err="1" smtClean="0"/>
                <a:t>біоекономіки</a:t>
              </a:r>
              <a:endParaRPr lang="en-US" sz="2400" b="1" dirty="0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75646" y="1411648"/>
            <a:ext cx="6085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Система </a:t>
            </a:r>
            <a:r>
              <a:rPr lang="ru-RU" sz="2400" b="1" dirty="0" err="1"/>
              <a:t>показників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вимірюють</a:t>
            </a:r>
            <a:r>
              <a:rPr lang="ru-RU" sz="2400" b="1" dirty="0"/>
              <a:t> величину та </a:t>
            </a:r>
            <a:r>
              <a:rPr lang="ru-RU" sz="2400" b="1" dirty="0" err="1"/>
              <a:t>розвиток</a:t>
            </a:r>
            <a:r>
              <a:rPr lang="ru-RU" sz="2400" b="1" dirty="0"/>
              <a:t> </a:t>
            </a:r>
            <a:r>
              <a:rPr lang="ru-RU" sz="2400" b="1" dirty="0" err="1"/>
              <a:t>біоекономіки</a:t>
            </a:r>
            <a:r>
              <a:rPr lang="ru-RU" sz="2400" b="1" dirty="0"/>
              <a:t> в </a:t>
            </a:r>
            <a:r>
              <a:rPr lang="ru-RU" sz="2400" b="1" dirty="0" err="1"/>
              <a:t>динаміці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7109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dirty="0"/>
              <a:t>Цілі та принципи, критерії та показники стійкого розвитку біоекономіки</a:t>
            </a:r>
            <a:endParaRPr lang="uk-UA" sz="28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114576"/>
              </p:ext>
            </p:extLst>
          </p:nvPr>
        </p:nvGraphicFramePr>
        <p:xfrm>
          <a:off x="514350" y="1287463"/>
          <a:ext cx="8423910" cy="5164094"/>
        </p:xfrm>
        <a:graphic>
          <a:graphicData uri="http://schemas.openxmlformats.org/drawingml/2006/table">
            <a:tbl>
              <a:tblPr firstRow="1" firstCol="1" bandRow="1" bandCol="1">
                <a:tableStyleId>{2A488322-F2BA-4B5B-9748-0D474271808F}</a:tableStyleId>
              </a:tblPr>
              <a:tblGrid>
                <a:gridCol w="1654697"/>
                <a:gridCol w="1203416"/>
                <a:gridCol w="2707685"/>
                <a:gridCol w="2858112"/>
              </a:tblGrid>
              <a:tr h="594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Ціль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Принцип стійкого розвитку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Критерії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0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Показники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1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Забезпечення продовольчої безпеки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Соціальний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Доступність продуктів харчування, доступ до продуктів харчування, утилізація харчових відходів, доступні ціни на продукти харчування, доступ до землекористування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Показники продовольчої безпеки, зміни цін на продукти харчування (покупець, виробник), зміни рівня прибутку, право на землекористування (особливо у країнах, що розвиваються)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7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Раціональне управління природними ресурсами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Екологічний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Захист біорізноманіття, захист земель з високим рівнем накопичення вуглецю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Біорізноманіття, якість води, якість земель; якість повітря, зміни землекористування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Зменшення залежності від невідновлюваних ресурсів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Економічний (політичний)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Використання відновлюваних та невідновлюваних ресурсів вітчизняного та імпортного походження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% використання біомаси у хімічному/енергетичному секторах, самозабезпеченість електричною енергією, що виробляється шляхом спалювання викопного та невикопного палива, торговельний баланс, показники самозабезпеченості біомасою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7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Пристосування до кліматичних змін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Екологічний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Мінімальне накопичення парникових газів, зменшення ступеню негативного впливу на навколишнє середовище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Викиди парникових газів, % використання енергії, отриманої з екологічно чистих джерел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7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Покращення економічного розвитку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Економічний/Соціальний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Економічна здійсненність, створення робочих місць, покращення умов праці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ВВП, секторна додана вартість, торговельний баланс, цінові зміни на вироби, працевлаштування; людський капітал 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0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/>
              <a:t>Категорії емпіричної оцінки </a:t>
            </a:r>
            <a:r>
              <a:rPr lang="uk-UA" sz="2800" b="1" dirty="0" err="1"/>
              <a:t>біоекономічних</a:t>
            </a:r>
            <a:r>
              <a:rPr lang="uk-UA" sz="2800" b="1" dirty="0"/>
              <a:t> інноваційних систем </a:t>
            </a:r>
            <a:endParaRPr lang="uk-UA" sz="28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772335"/>
              </p:ext>
            </p:extLst>
          </p:nvPr>
        </p:nvGraphicFramePr>
        <p:xfrm>
          <a:off x="646113" y="1287463"/>
          <a:ext cx="7869237" cy="48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85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/>
              <a:t>Показники</a:t>
            </a:r>
            <a:r>
              <a:rPr lang="ru-RU" sz="2800" b="1" dirty="0"/>
              <a:t> для </a:t>
            </a:r>
            <a:r>
              <a:rPr lang="ru-RU" sz="2800" b="1" dirty="0" err="1"/>
              <a:t>аналізу</a:t>
            </a:r>
            <a:r>
              <a:rPr lang="ru-RU" sz="2800" b="1" dirty="0"/>
              <a:t> </a:t>
            </a:r>
            <a:r>
              <a:rPr lang="ru-RU" sz="2800" b="1" dirty="0" err="1"/>
              <a:t>біоекономічних</a:t>
            </a:r>
            <a:r>
              <a:rPr lang="ru-RU" sz="2800" b="1" dirty="0"/>
              <a:t> </a:t>
            </a:r>
            <a:r>
              <a:rPr lang="ru-RU" sz="2800" b="1" dirty="0" err="1"/>
              <a:t>інноваційних</a:t>
            </a:r>
            <a:r>
              <a:rPr lang="ru-RU" sz="2800" b="1" dirty="0"/>
              <a:t> систем</a:t>
            </a:r>
            <a:endParaRPr lang="uk-UA" sz="2800" b="1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303064"/>
              </p:ext>
            </p:extLst>
          </p:nvPr>
        </p:nvGraphicFramePr>
        <p:xfrm>
          <a:off x="502921" y="1313623"/>
          <a:ext cx="8389618" cy="50168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{46F890A9-2807-4EBB-B81D-B2AA78EC7F39}</a:tableStyleId>
              </a:tblPr>
              <a:tblGrid>
                <a:gridCol w="528122"/>
                <a:gridCol w="431610"/>
                <a:gridCol w="6218307"/>
                <a:gridCol w="1211579"/>
              </a:tblGrid>
              <a:tr h="585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Кате-</a:t>
                      </a:r>
                      <a:r>
                        <a:rPr lang="uk-UA" sz="1400" dirty="0" err="1">
                          <a:effectLst/>
                        </a:rPr>
                        <a:t>горія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№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Показник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Джерело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663">
                <a:tc row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1.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1.1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Емісія СО</a:t>
                      </a:r>
                      <a:r>
                        <a:rPr lang="uk-UA" sz="1800" baseline="-25000">
                          <a:effectLst/>
                        </a:rPr>
                        <a:t>2</a:t>
                      </a:r>
                      <a:r>
                        <a:rPr lang="uk-UA" sz="1800">
                          <a:effectLst/>
                        </a:rPr>
                        <a:t> (метрична т на душу населення)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Світовий банк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6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1.2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Інтенсивність СО</a:t>
                      </a:r>
                      <a:r>
                        <a:rPr lang="uk-UA" sz="1800" baseline="-25000">
                          <a:effectLst/>
                        </a:rPr>
                        <a:t>2</a:t>
                      </a:r>
                      <a:r>
                        <a:rPr lang="uk-UA" sz="1800">
                          <a:effectLst/>
                        </a:rPr>
                        <a:t> (кг на кг нафтового еквіваленту використання енергії)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Світовий банк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44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1.3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Продуктивність ресурсів (ВВП/кг спожитого матеріалу, PPS</a:t>
                      </a:r>
                      <a:r>
                        <a:rPr lang="uk-UA" sz="1800" baseline="30000">
                          <a:effectLst/>
                        </a:rPr>
                        <a:t>1</a:t>
                      </a:r>
                      <a:r>
                        <a:rPr lang="uk-UA" sz="1800">
                          <a:effectLst/>
                        </a:rPr>
                        <a:t> )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Євростат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5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1.4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Енергоспоживання (кг нафтового еквіваленту) на $ 1000 ВВП (базовий 2005 р.)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Євростат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89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1.5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Частка енергії з відновлюваних джерел у валовому кінцевому споживанні енергії (%)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Євростат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44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1.6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Утворення відходів (кг / на душу населення)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Євростат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44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1.7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Величина переробки побутових відходів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Євростат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6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1.8</a:t>
                      </a:r>
                      <a:endParaRPr lang="uk-UA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Споживання штучних добрив (кг на гектар ріллі чи сільгоспугідь)</a:t>
                      </a:r>
                      <a:endParaRPr lang="uk-UA" sz="18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Світовий банк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1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/>
              <a:t>Показники</a:t>
            </a:r>
            <a:r>
              <a:rPr lang="ru-RU" sz="2800" b="1" dirty="0"/>
              <a:t> для </a:t>
            </a:r>
            <a:r>
              <a:rPr lang="ru-RU" sz="2800" b="1" dirty="0" err="1"/>
              <a:t>аналізу</a:t>
            </a:r>
            <a:r>
              <a:rPr lang="ru-RU" sz="2800" b="1" dirty="0"/>
              <a:t> </a:t>
            </a:r>
            <a:r>
              <a:rPr lang="ru-RU" sz="2800" b="1" dirty="0" err="1"/>
              <a:t>біоекономічних</a:t>
            </a:r>
            <a:r>
              <a:rPr lang="ru-RU" sz="2800" b="1" dirty="0"/>
              <a:t> </a:t>
            </a:r>
            <a:r>
              <a:rPr lang="ru-RU" sz="2800" b="1" dirty="0" err="1"/>
              <a:t>інноваційних</a:t>
            </a:r>
            <a:r>
              <a:rPr lang="ru-RU" sz="2800" b="1" dirty="0"/>
              <a:t> систем</a:t>
            </a:r>
            <a:endParaRPr lang="uk-UA" sz="28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455622"/>
              </p:ext>
            </p:extLst>
          </p:nvPr>
        </p:nvGraphicFramePr>
        <p:xfrm>
          <a:off x="571501" y="1234440"/>
          <a:ext cx="8103868" cy="51155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{46F890A9-2807-4EBB-B81D-B2AA78EC7F39}</a:tableStyleId>
              </a:tblPr>
              <a:tblGrid>
                <a:gridCol w="354329"/>
                <a:gridCol w="617220"/>
                <a:gridCol w="6133143"/>
                <a:gridCol w="999176"/>
              </a:tblGrid>
              <a:tr h="780022">
                <a:tc row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2.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2.1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Людські ресурси, зайняті в науці і техніці (% активного населення)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Євростат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2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2.2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Дослідники (еквівалент повної зайнятості на млн. жителів)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ЮНЕСКО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65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2.3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Статті у науково-технічних журналах (на тисячу населення)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Світовий банк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1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2.4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Населення з вищою освітою (%)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Євростат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2.5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Населення з принаймні середньою освітою (%)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Євростат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2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2.6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Загальний обсяг державних витрат на освіту всіх рівнів (у% від ВВП)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Євростат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03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</a:rPr>
                        <a:t>2.7</a:t>
                      </a:r>
                      <a:endParaRPr lang="uk-UA" sz="2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</a:rPr>
                        <a:t>Ставлення до впливу науки і технологій на країну (% дуже позитивних відповідей )</a:t>
                      </a:r>
                      <a:endParaRPr lang="uk-UA" sz="2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GESIS/ </a:t>
                      </a:r>
                      <a:r>
                        <a:rPr lang="uk-UA" sz="1400" dirty="0" err="1">
                          <a:effectLst/>
                        </a:rPr>
                        <a:t>Eurobarometer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8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/>
              <a:t>Показники</a:t>
            </a:r>
            <a:r>
              <a:rPr lang="ru-RU" sz="2800" b="1" dirty="0"/>
              <a:t> для </a:t>
            </a:r>
            <a:r>
              <a:rPr lang="ru-RU" sz="2800" b="1" dirty="0" err="1"/>
              <a:t>аналізу</a:t>
            </a:r>
            <a:r>
              <a:rPr lang="ru-RU" sz="2800" b="1" dirty="0"/>
              <a:t> </a:t>
            </a:r>
            <a:r>
              <a:rPr lang="ru-RU" sz="2800" b="1" dirty="0" err="1"/>
              <a:t>біоекономічних</a:t>
            </a:r>
            <a:r>
              <a:rPr lang="ru-RU" sz="2800" b="1" dirty="0"/>
              <a:t> </a:t>
            </a:r>
            <a:r>
              <a:rPr lang="ru-RU" sz="2800" b="1" dirty="0" err="1"/>
              <a:t>інноваційних</a:t>
            </a:r>
            <a:r>
              <a:rPr lang="ru-RU" sz="2800" b="1" dirty="0"/>
              <a:t> систем</a:t>
            </a:r>
            <a:endParaRPr lang="uk-UA" sz="28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423375"/>
              </p:ext>
            </p:extLst>
          </p:nvPr>
        </p:nvGraphicFramePr>
        <p:xfrm>
          <a:off x="274320" y="1278573"/>
          <a:ext cx="8641081" cy="51401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{46F890A9-2807-4EBB-B81D-B2AA78EC7F39}</a:tableStyleId>
              </a:tblPr>
              <a:tblGrid>
                <a:gridCol w="331470"/>
                <a:gridCol w="662940"/>
                <a:gridCol w="6195060"/>
                <a:gridCol w="1451611"/>
              </a:tblGrid>
              <a:tr h="139700">
                <a:tc rowSpan="1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3.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3.1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Глобальний інноваційний індекс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GII 2014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94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3.2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Кількість патентів в галузі біотехнології (на мільйон жителів)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Євростат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3.3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Загальні витрати на дослідження і розробки (PPS на одного жителя в постійних цінах 2005 року)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Євростат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021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3.4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Офіційна допомога в цілях розвитку, присвячена екологічним питанням (% від ВНД)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ОЕСР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94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3.5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Податки, пов’язані з екологією (% від ВВП)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Євростат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3.6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Ставка неявного податку на енергію (євро за тонну нафтового еквівалента)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Євростат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94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3.7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Число років з моменту публікації стратегії біоекономіки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BioPro BW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94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3.8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Число років участі в окремих міжнародних екологічних угодах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UNStats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3.9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Дефіцит перенесення законодавства ЄС (% ще неоголошених директив)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Євростат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3.10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Число нових випадків порушення законодавства ЄС (загальна кількість)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Євростат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88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3.11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Кількість представників партії зелених у Європарламенті (частка в загальному обсязі національних місць)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Європарламент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23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3.12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Ставлення до генетично модифікованих продуктів харчування (% згодних, що це слід заохочувати)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GESIS/ Eurobarometer</a:t>
                      </a:r>
                      <a:endParaRPr lang="uk-U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3.13</a:t>
                      </a:r>
                      <a:endParaRPr lang="uk-UA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Ставлення до генної інженерії в рослинництві (% згодних, що це слід заохочувати)</a:t>
                      </a:r>
                      <a:endParaRPr lang="uk-UA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GESIS/ </a:t>
                      </a:r>
                      <a:r>
                        <a:rPr lang="uk-UA" sz="1400" dirty="0" err="1">
                          <a:effectLst/>
                        </a:rPr>
                        <a:t>Eurobarometer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54" marR="45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/>
              <a:t>Показники</a:t>
            </a:r>
            <a:r>
              <a:rPr lang="ru-RU" sz="2800" b="1" dirty="0"/>
              <a:t> для </a:t>
            </a:r>
            <a:r>
              <a:rPr lang="ru-RU" sz="2800" b="1" dirty="0" err="1"/>
              <a:t>аналізу</a:t>
            </a:r>
            <a:r>
              <a:rPr lang="ru-RU" sz="2800" b="1" dirty="0"/>
              <a:t> </a:t>
            </a:r>
            <a:r>
              <a:rPr lang="ru-RU" sz="2800" b="1" dirty="0" err="1"/>
              <a:t>біоекономічних</a:t>
            </a:r>
            <a:r>
              <a:rPr lang="ru-RU" sz="2800" b="1" dirty="0"/>
              <a:t> </a:t>
            </a:r>
            <a:r>
              <a:rPr lang="ru-RU" sz="2800" b="1" dirty="0" err="1"/>
              <a:t>інноваційних</a:t>
            </a:r>
            <a:r>
              <a:rPr lang="ru-RU" sz="2800" b="1" dirty="0"/>
              <a:t> систем</a:t>
            </a:r>
            <a:endParaRPr lang="uk-UA" sz="2800" b="1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472775"/>
              </p:ext>
            </p:extLst>
          </p:nvPr>
        </p:nvGraphicFramePr>
        <p:xfrm>
          <a:off x="160020" y="1024573"/>
          <a:ext cx="8823859" cy="51987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{46F890A9-2807-4EBB-B81D-B2AA78EC7F39}</a:tableStyleId>
              </a:tblPr>
              <a:tblGrid>
                <a:gridCol w="285026"/>
                <a:gridCol w="427541"/>
                <a:gridCol w="6852527"/>
                <a:gridCol w="1258765"/>
              </a:tblGrid>
              <a:tr h="444500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4.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4.1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Поновлювані внутрішні прісноводні ресурси (м</a:t>
                      </a:r>
                      <a:r>
                        <a:rPr lang="uk-UA" sz="1600" baseline="30000" dirty="0">
                          <a:effectLst/>
                        </a:rPr>
                        <a:t>3</a:t>
                      </a:r>
                      <a:r>
                        <a:rPr lang="uk-UA" sz="1600" dirty="0">
                          <a:effectLst/>
                        </a:rPr>
                        <a:t> на одного жителя)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Світовий банк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4.2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Загальна запас лісів, що ростуть (м</a:t>
                      </a:r>
                      <a:r>
                        <a:rPr lang="uk-UA" sz="1600" baseline="30000" dirty="0">
                          <a:effectLst/>
                        </a:rPr>
                        <a:t>3</a:t>
                      </a:r>
                      <a:r>
                        <a:rPr lang="uk-UA" sz="1600" dirty="0">
                          <a:effectLst/>
                        </a:rPr>
                        <a:t> на одного жителя)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FAO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4.3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Частка сільськогосподарських земель (у% від загальної земельної площі)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FAO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4.4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Частка лісового рослинного покриву (у% від загальної земельної площі)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FAO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4.5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Наземні і морські охоронювані райони (у% від загальної площі території)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FAO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4.6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Рента від невідновлюваних природних ресурсів (нафта, газ, вугілля, мінеральні) (% ВВП)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Світовий банк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740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5.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5.1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Населення, піддане впливу твердих частинок вище порогів ВООЗ 2011 (%)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Environmental</a:t>
                      </a:r>
                      <a:r>
                        <a:rPr lang="uk-UA" sz="1200" dirty="0">
                          <a:effectLst/>
                        </a:rPr>
                        <a:t> </a:t>
                      </a:r>
                      <a:r>
                        <a:rPr lang="uk-UA" sz="1200" dirty="0" err="1">
                          <a:effectLst/>
                        </a:rPr>
                        <a:t>Performance</a:t>
                      </a:r>
                      <a:r>
                        <a:rPr lang="uk-UA" sz="1200" dirty="0">
                          <a:effectLst/>
                        </a:rPr>
                        <a:t> </a:t>
                      </a:r>
                      <a:r>
                        <a:rPr lang="uk-UA" sz="1200" dirty="0" err="1">
                          <a:effectLst/>
                        </a:rPr>
                        <a:t>Index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5.2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Люди, що страждають від забруднення, сажі або інших проблем навколишнього середовища (%)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Євростат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5.3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Люди, що страждають від шуму (%)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Євростат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5.4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Населення з доступом до поліпшеної питної води (%)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Environmental</a:t>
                      </a:r>
                      <a:r>
                        <a:rPr lang="uk-UA" sz="1200" dirty="0">
                          <a:effectLst/>
                        </a:rPr>
                        <a:t> </a:t>
                      </a:r>
                      <a:r>
                        <a:rPr lang="uk-UA" sz="1200" dirty="0" err="1">
                          <a:effectLst/>
                        </a:rPr>
                        <a:t>Performance</a:t>
                      </a:r>
                      <a:r>
                        <a:rPr lang="uk-UA" sz="1200" dirty="0">
                          <a:effectLst/>
                        </a:rPr>
                        <a:t> </a:t>
                      </a:r>
                      <a:r>
                        <a:rPr lang="uk-UA" sz="1200" dirty="0" err="1">
                          <a:effectLst/>
                        </a:rPr>
                        <a:t>Index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</a:rPr>
                        <a:t>5.5</a:t>
                      </a:r>
                      <a:endParaRPr lang="uk-UA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</a:rPr>
                        <a:t>Ліси та інші лісисті території на душу населення (га / житель)</a:t>
                      </a:r>
                      <a:endParaRPr lang="uk-UA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FAO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15" marR="48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1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/>
              <a:t>Показники</a:t>
            </a:r>
            <a:r>
              <a:rPr lang="ru-RU" sz="2800" b="1" dirty="0"/>
              <a:t> для </a:t>
            </a:r>
            <a:r>
              <a:rPr lang="ru-RU" sz="2800" b="1" dirty="0" err="1"/>
              <a:t>аналізу</a:t>
            </a:r>
            <a:r>
              <a:rPr lang="ru-RU" sz="2800" b="1" dirty="0"/>
              <a:t> </a:t>
            </a:r>
            <a:r>
              <a:rPr lang="ru-RU" sz="2800" b="1" dirty="0" err="1"/>
              <a:t>біоекономічних</a:t>
            </a:r>
            <a:r>
              <a:rPr lang="ru-RU" sz="2800" b="1" dirty="0"/>
              <a:t> </a:t>
            </a:r>
            <a:r>
              <a:rPr lang="ru-RU" sz="2800" b="1" dirty="0" err="1"/>
              <a:t>інноваційних</a:t>
            </a:r>
            <a:r>
              <a:rPr lang="ru-RU" sz="2800" b="1" dirty="0"/>
              <a:t> систем</a:t>
            </a:r>
            <a:endParaRPr lang="uk-UA" sz="28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890868"/>
              </p:ext>
            </p:extLst>
          </p:nvPr>
        </p:nvGraphicFramePr>
        <p:xfrm>
          <a:off x="354330" y="1165860"/>
          <a:ext cx="8618220" cy="48034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{46F890A9-2807-4EBB-B81D-B2AA78EC7F39}</a:tableStyleId>
              </a:tblPr>
              <a:tblGrid>
                <a:gridCol w="331470"/>
                <a:gridCol w="594360"/>
                <a:gridCol w="6366510"/>
                <a:gridCol w="1325880"/>
              </a:tblGrid>
              <a:tr h="430031">
                <a:tc row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6.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6.1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ВВП на душу населення в PPS (ЄС 28 = 100)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Євростат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3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6.2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Коефіцієнт Джині наявного доходу (0-100)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Євростат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52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6.3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Міське населення (%)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Світовий банк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09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6.4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Позитивне ставлення до майбутнього (%)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GESIS/ </a:t>
                      </a:r>
                      <a:r>
                        <a:rPr lang="uk-UA" sz="1400" dirty="0" err="1">
                          <a:effectLst/>
                        </a:rPr>
                        <a:t>Eurobarometer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5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6.5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Ставлення до важливості охорони довкілля (%)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GESIS/ </a:t>
                      </a:r>
                      <a:r>
                        <a:rPr lang="uk-UA" sz="1400" dirty="0" err="1">
                          <a:effectLst/>
                        </a:rPr>
                        <a:t>Eurobarometer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03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6.6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Рівень зайнятості (% у віці 20-64 років)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Євростат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58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6.7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Додана вартість від сільськогосподарського сектора (% від ВВП)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Світовий банк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06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6.8</a:t>
                      </a:r>
                      <a:endParaRPr lang="uk-UA" sz="18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Частка органічного землеробства (від загальної сільськогосподарської площі) </a:t>
                      </a:r>
                      <a:endParaRPr lang="uk-UA" sz="18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Євростат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5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</TotalTime>
  <Words>1845</Words>
  <Application>Microsoft Office PowerPoint</Application>
  <PresentationFormat>Екран (4:3)</PresentationFormat>
  <Paragraphs>311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Office Theme</vt:lpstr>
      <vt:lpstr>Презентація PowerPoint</vt:lpstr>
      <vt:lpstr>Питання</vt:lpstr>
      <vt:lpstr>Цілі та принципи, критерії та показники стійкого розвитку біоекономіки</vt:lpstr>
      <vt:lpstr>Категорії емпіричної оцінки біоекономічних інноваційних систем </vt:lpstr>
      <vt:lpstr>Показники для аналізу біоекономічних інноваційних систем</vt:lpstr>
      <vt:lpstr>Показники для аналізу біоекономічних інноваційних систем</vt:lpstr>
      <vt:lpstr>Показники для аналізу біоекономічних інноваційних систем</vt:lpstr>
      <vt:lpstr>Показники для аналізу біоекономічних інноваційних систем</vt:lpstr>
      <vt:lpstr>Показники для аналізу біоекономічних інноваційних систем</vt:lpstr>
      <vt:lpstr>Система показників для оцінки рівня розвитку біоекономіки</vt:lpstr>
      <vt:lpstr>Система показників для оцінки рівня розвитку біоекономіки</vt:lpstr>
      <vt:lpstr>Ефективність (результативність) розвитку біоекономіки</vt:lpstr>
      <vt:lpstr>Імовірний розвиток секторів біоекономіки в умовах сценаріїв "На основі копалин" та"Біо - прогресивний"</vt:lpstr>
      <vt:lpstr>Презентація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Користувач Windows</cp:lastModifiedBy>
  <cp:revision>127</cp:revision>
  <dcterms:created xsi:type="dcterms:W3CDTF">2016-11-18T14:12:19Z</dcterms:created>
  <dcterms:modified xsi:type="dcterms:W3CDTF">2019-04-08T15:21:16Z</dcterms:modified>
</cp:coreProperties>
</file>