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80" r:id="rId3"/>
    <p:sldId id="284" r:id="rId4"/>
    <p:sldId id="271" r:id="rId5"/>
    <p:sldId id="273" r:id="rId6"/>
    <p:sldId id="270" r:id="rId7"/>
    <p:sldId id="260" r:id="rId8"/>
    <p:sldId id="262" r:id="rId9"/>
    <p:sldId id="263" r:id="rId10"/>
    <p:sldId id="264" r:id="rId11"/>
    <p:sldId id="278" r:id="rId12"/>
    <p:sldId id="266" r:id="rId13"/>
    <p:sldId id="267" r:id="rId14"/>
    <p:sldId id="268" r:id="rId15"/>
    <p:sldId id="282" r:id="rId16"/>
    <p:sldId id="276" r:id="rId17"/>
    <p:sldId id="272" r:id="rId18"/>
    <p:sldId id="283" r:id="rId19"/>
    <p:sldId id="281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8C89D"/>
    <a:srgbClr val="65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9" autoAdjust="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ra\!!!!!!%20&#1057;&#1054;&#1062;&#1048;&#1040;&#1051;&#1068;&#1053;&#1054;&#1045;%20&#1055;&#1045;&#1056;&#1058;&#1053;&#1045;&#1056;&#1057;&#1058;&#1042;&#1054;)\&#1052;&#1086;&#1111;%20&#1089;&#1090;&#1072;&#1090;&#1090;&#1110;\&#1057;&#1091;&#1084;&#1080;&#1052;&#1086;&#1085;&#1086;&#1075;&#1088;&#1072;&#1092;&#1110;&#1103;%20&#1030;&#1085;&#1085;&#1086;&#1074;&#1072;&#1094;&#1110;&#1111;%20&#1110;%20&#1073;&#1110;&#1086;&#1077;&#1082;&#1086;&#1085;&#1086;&#1084;&#1110;&#1082;&#1072;\&#1050;&#1085;&#1080;&#1075;&#1072;11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ra\!!!!!!%20&#1057;&#1054;&#1062;&#1048;&#1040;&#1051;&#1068;&#1053;&#1054;&#1045;%20&#1055;&#1045;&#1056;&#1058;&#1053;&#1045;&#1056;&#1057;&#1058;&#1042;&#1054;)\INVEST\&#1030;&#1085;&#1085;&#1086;&#1074;&#1072;&#1094;&#1110;&#1111;\&#1030;&#1085;&#1076;&#1077;&#1082;&#1089;%20&#1110;&#1085;&#1085;&#1086;&#1074;&#1072;&#1094;&#1110;&#1081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ra\!!!!!!%20&#1057;&#1054;&#1062;&#1048;&#1040;&#1051;&#1068;&#1053;&#1054;&#1045;%20&#1055;&#1045;&#1056;&#1058;&#1053;&#1045;&#1056;&#1057;&#1058;&#1042;&#1054;)\&#1052;&#1086;&#1111;%20&#1089;&#1090;&#1072;&#1090;&#1090;&#1110;\&#1057;&#1091;&#1084;&#1080;&#1052;&#1086;&#1085;&#1086;&#1075;&#1088;&#1072;&#1092;&#1110;&#1103;%20&#1030;&#1085;&#1085;&#1086;&#1074;&#1072;&#1094;&#1110;&#1111;%20&#1110;%20&#1073;&#1110;&#1086;&#1077;&#1082;&#1086;&#1085;&#1086;&#1084;&#1110;&#1082;&#1072;\&#1050;&#1085;&#1080;&#1075;&#1072;11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ra\!!!!!!%20&#1057;&#1054;&#1062;&#1048;&#1040;&#1051;&#1068;&#1053;&#1054;&#1045;%20&#1055;&#1045;&#1056;&#1058;&#1053;&#1045;&#1056;&#1057;&#1058;&#1042;&#1054;)\&#1052;&#1086;&#1111;%20&#1089;&#1090;&#1072;&#1090;&#1090;&#1110;\&#1057;&#1091;&#1084;&#1080;&#1052;&#1086;&#1085;&#1086;&#1075;&#1088;&#1072;&#1092;&#1110;&#1103;%20&#1030;&#1085;&#1085;&#1086;&#1074;&#1072;&#1094;&#1110;&#1111;%20&#1110;%20&#1073;&#1110;&#1086;&#1077;&#1082;&#1086;&#1085;&#1086;&#1084;&#1110;&#1082;&#1072;\&#1050;&#1085;&#1080;&#1075;&#1072;11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ra\!!!!!!%20&#1057;&#1054;&#1062;&#1048;&#1040;&#1051;&#1068;&#1053;&#1054;&#1045;%20&#1055;&#1045;&#1056;&#1058;&#1053;&#1045;&#1056;&#1057;&#1058;&#1042;&#1054;)\&#1052;&#1086;&#1111;%20&#1089;&#1090;&#1072;&#1090;&#1090;&#1110;\&#1057;&#1091;&#1084;&#1080;&#1052;&#1086;&#1085;&#1086;&#1075;&#1088;&#1072;&#1092;&#1110;&#1103;%20&#1030;&#1085;&#1085;&#1086;&#1074;&#1072;&#1094;&#1110;&#1111;%20&#1110;%20&#1073;&#1110;&#1086;&#1077;&#1082;&#1086;&#1085;&#1086;&#1084;&#1110;&#1082;&#1072;\&#1050;&#1085;&#1080;&#1075;&#1072;11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ra\!!!!!!%20&#1057;&#1054;&#1062;&#1048;&#1040;&#1051;&#1068;&#1053;&#1054;&#1045;%20&#1055;&#1045;&#1056;&#1058;&#1053;&#1045;&#1056;&#1057;&#1058;&#1042;&#1054;)\&#1052;&#1086;&#1111;%20&#1089;&#1090;&#1072;&#1090;&#1090;&#1110;\&#1057;&#1091;&#1084;&#1080;&#1052;&#1086;&#1085;&#1086;&#1075;&#1088;&#1072;&#1092;&#1110;&#1103;%20&#1030;&#1085;&#1085;&#1086;&#1074;&#1072;&#1094;&#1110;&#1111;%20&#1110;%20&#1073;&#1110;&#1086;&#1077;&#1082;&#1086;&#1085;&#1086;&#1084;&#1110;&#1082;&#1072;\&#1050;&#1085;&#1080;&#1075;&#1072;11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ra\!!!!!!%20&#1057;&#1054;&#1062;&#1048;&#1040;&#1051;&#1068;&#1053;&#1054;&#1045;%20&#1055;&#1045;&#1056;&#1058;&#1053;&#1045;&#1056;&#1057;&#1058;&#1042;&#1054;)\&#1052;&#1086;&#1111;%20&#1089;&#1090;&#1072;&#1090;&#1090;&#1110;\&#1057;&#1091;&#1084;&#1080;&#1052;&#1086;&#1085;&#1086;&#1075;&#1088;&#1072;&#1092;&#1110;&#1103;%20&#1030;&#1085;&#1085;&#1086;&#1074;&#1072;&#1094;&#1110;&#1111;%20&#1110;%20&#1073;&#1110;&#1086;&#1077;&#1082;&#1086;&#1085;&#1086;&#1084;&#1110;&#1082;&#1072;\&#1050;&#1085;&#1080;&#1075;&#1072;111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ra\!!!!!!%20&#1057;&#1054;&#1062;&#1048;&#1040;&#1051;&#1068;&#1053;&#1054;&#1045;%20&#1055;&#1045;&#1056;&#1058;&#1053;&#1045;&#1056;&#1057;&#1058;&#1042;&#1054;)\&#1052;&#1086;&#1111;%20&#1089;&#1090;&#1072;&#1090;&#1090;&#1110;\&#1057;&#1091;&#1084;&#1080;&#1052;&#1086;&#1085;&#1086;&#1075;&#1088;&#1072;&#1092;&#1110;&#1103;%20&#1030;&#1085;&#1085;&#1086;&#1074;&#1072;&#1094;&#1110;&#1111;%20&#1110;%20&#1073;&#1110;&#1086;&#1077;&#1082;&#1086;&#1085;&#1086;&#1084;&#1110;&#1082;&#1072;\&#1050;&#1085;&#1080;&#1075;&#1072;111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ra\!!!!!!%20&#1057;&#1054;&#1062;&#1048;&#1040;&#1051;&#1068;&#1053;&#1054;&#1045;%20&#1055;&#1045;&#1056;&#1058;&#1053;&#1045;&#1056;&#1057;&#1058;&#1042;&#1054;)\&#1052;&#1086;&#1111;%20&#1089;&#1090;&#1072;&#1090;&#1090;&#1110;\&#1057;&#1091;&#1084;&#1080;&#1052;&#1086;&#1085;&#1086;&#1075;&#1088;&#1072;&#1092;&#1110;&#1103;%20&#1030;&#1085;&#1085;&#1086;&#1074;&#1072;&#1094;&#1110;&#1111;%20&#1110;%20&#1073;&#1110;&#1086;&#1077;&#1082;&#1086;&#1085;&#1086;&#1084;&#1110;&#1082;&#1072;\&#1050;&#1085;&#1080;&#1075;&#1072;111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ra\!!!!!!%20&#1057;&#1054;&#1062;&#1048;&#1040;&#1051;&#1068;&#1053;&#1054;&#1045;%20&#1055;&#1045;&#1056;&#1058;&#1053;&#1045;&#1056;&#1057;&#1058;&#1042;&#1054;)\&#1052;&#1086;&#1111;%20&#1089;&#1090;&#1072;&#1090;&#1090;&#1110;\&#1057;&#1091;&#1084;&#1080;&#1052;&#1086;&#1085;&#1086;&#1075;&#1088;&#1072;&#1092;&#1110;&#1103;%20&#1030;&#1085;&#1085;&#1086;&#1074;&#1072;&#1094;&#1110;&#1111;%20&#1110;%20&#1073;&#1110;&#1086;&#1077;&#1082;&#1086;&#1085;&#1086;&#1084;&#1110;&#1082;&#1072;\&#1050;&#1085;&#1080;&#1075;&#1072;111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907756163753238E-2"/>
          <c:y val="4.0336129645919601E-2"/>
          <c:w val="0.64708281502419585"/>
          <c:h val="0.86864968854370039"/>
        </c:manualLayout>
      </c:layout>
      <c:lineChart>
        <c:grouping val="standard"/>
        <c:varyColors val="0"/>
        <c:ser>
          <c:idx val="0"/>
          <c:order val="0"/>
          <c:tx>
            <c:strRef>
              <c:f>GII!$F$2</c:f>
              <c:strCache>
                <c:ptCount val="1"/>
                <c:pt idx="0">
                  <c:v>Global Innovation Index </c:v>
                </c:pt>
              </c:strCache>
            </c:strRef>
          </c:tx>
          <c:spPr>
            <a:ln w="47625" cmpd="sng">
              <a:solidFill>
                <a:schemeClr val="tx1"/>
              </a:solidFill>
            </a:ln>
          </c:spPr>
          <c:marker>
            <c:symbol val="diamond"/>
            <c:size val="10"/>
            <c:spPr>
              <a:solidFill>
                <a:schemeClr val="tx1"/>
              </a:solidFill>
              <a:ln w="15875"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5283111767602165E-2"/>
                  <c:y val="1.3117021171653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05-4164-A485-E9AAD3FC67B2}"/>
                </c:ext>
              </c:extLst>
            </c:dLbl>
            <c:dLbl>
              <c:idx val="2"/>
              <c:layout>
                <c:manualLayout>
                  <c:x val="-1.3924175283111767E-2"/>
                  <c:y val="-2.566025487155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05-4164-A485-E9AAD3FC67B2}"/>
                </c:ext>
              </c:extLst>
            </c:dLbl>
            <c:dLbl>
              <c:idx val="5"/>
              <c:layout>
                <c:manualLayout>
                  <c:x val="-4.3466272772033479E-2"/>
                  <c:y val="3.1014117097739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05-4164-A485-E9AAD3FC67B2}"/>
                </c:ext>
              </c:extLst>
            </c:dLbl>
            <c:dLbl>
              <c:idx val="6"/>
              <c:layout>
                <c:manualLayout>
                  <c:x val="9.7095027080256035E-3"/>
                  <c:y val="1.6099870492668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105-4164-A485-E9AAD3FC67B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GII!$G$1:$M$1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GII!$G$2:$M$2</c:f>
              <c:numCache>
                <c:formatCode>General</c:formatCode>
                <c:ptCount val="7"/>
                <c:pt idx="0">
                  <c:v>60</c:v>
                </c:pt>
                <c:pt idx="1">
                  <c:v>63</c:v>
                </c:pt>
                <c:pt idx="2">
                  <c:v>71</c:v>
                </c:pt>
                <c:pt idx="3">
                  <c:v>63</c:v>
                </c:pt>
                <c:pt idx="4">
                  <c:v>64</c:v>
                </c:pt>
                <c:pt idx="5">
                  <c:v>56</c:v>
                </c:pt>
                <c:pt idx="6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05-4164-A485-E9AAD3FC67B2}"/>
            </c:ext>
          </c:extLst>
        </c:ser>
        <c:ser>
          <c:idx val="1"/>
          <c:order val="1"/>
          <c:tx>
            <c:strRef>
              <c:f>GII!$F$3</c:f>
              <c:strCache>
                <c:ptCount val="1"/>
                <c:pt idx="0">
                  <c:v>Institutions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Lbls>
            <c:dLbl>
              <c:idx val="0"/>
              <c:layout>
                <c:manualLayout>
                  <c:x val="-3.639556919791806E-2"/>
                  <c:y val="7.1079865016872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105-4164-A485-E9AAD3FC67B2}"/>
                </c:ext>
              </c:extLst>
            </c:dLbl>
            <c:dLbl>
              <c:idx val="3"/>
              <c:layout>
                <c:manualLayout>
                  <c:x val="-3.1718442875585902E-2"/>
                  <c:y val="3.2505541758246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105-4164-A485-E9AAD3FC67B2}"/>
                </c:ext>
              </c:extLst>
            </c:dLbl>
            <c:dLbl>
              <c:idx val="5"/>
              <c:layout>
                <c:manualLayout>
                  <c:x val="-2.5096134169669469E-2"/>
                  <c:y val="-4.7967754030746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105-4164-A485-E9AAD3FC67B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GII!$G$1:$M$1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GII!$G$3:$M$3</c:f>
              <c:numCache>
                <c:formatCode>General</c:formatCode>
                <c:ptCount val="7"/>
                <c:pt idx="0">
                  <c:v>103</c:v>
                </c:pt>
                <c:pt idx="1">
                  <c:v>117</c:v>
                </c:pt>
                <c:pt idx="2">
                  <c:v>105</c:v>
                </c:pt>
                <c:pt idx="3">
                  <c:v>103</c:v>
                </c:pt>
                <c:pt idx="4">
                  <c:v>98</c:v>
                </c:pt>
                <c:pt idx="5">
                  <c:v>101</c:v>
                </c:pt>
                <c:pt idx="6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105-4164-A485-E9AAD3FC67B2}"/>
            </c:ext>
          </c:extLst>
        </c:ser>
        <c:ser>
          <c:idx val="2"/>
          <c:order val="2"/>
          <c:tx>
            <c:strRef>
              <c:f>GII!$F$4</c:f>
              <c:strCache>
                <c:ptCount val="1"/>
                <c:pt idx="0">
                  <c:v>Human capital &amp; research </c:v>
                </c:pt>
              </c:strCache>
            </c:strRef>
          </c:tx>
          <c:dLbls>
            <c:dLbl>
              <c:idx val="0"/>
              <c:layout>
                <c:manualLayout>
                  <c:x val="-5.4298375184638106E-2"/>
                  <c:y val="4.4436939042303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105-4164-A485-E9AAD3FC67B2}"/>
                </c:ext>
              </c:extLst>
            </c:dLbl>
            <c:dLbl>
              <c:idx val="1"/>
              <c:layout>
                <c:manualLayout>
                  <c:x val="-4.6420482520925656E-2"/>
                  <c:y val="-4.2065691267109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105-4164-A485-E9AAD3FC67B2}"/>
                </c:ext>
              </c:extLst>
            </c:dLbl>
            <c:dLbl>
              <c:idx val="6"/>
              <c:layout>
                <c:manualLayout>
                  <c:x val="-1.2587570621468926E-2"/>
                  <c:y val="-2.4158230221222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105-4164-A485-E9AAD3FC67B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GII!$G$1:$M$1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GII!$G$4:$M$4</c:f>
              <c:numCache>
                <c:formatCode>General</c:formatCode>
                <c:ptCount val="7"/>
                <c:pt idx="0">
                  <c:v>40</c:v>
                </c:pt>
                <c:pt idx="1">
                  <c:v>48</c:v>
                </c:pt>
                <c:pt idx="2">
                  <c:v>44</c:v>
                </c:pt>
                <c:pt idx="3">
                  <c:v>45</c:v>
                </c:pt>
                <c:pt idx="4">
                  <c:v>36</c:v>
                </c:pt>
                <c:pt idx="5">
                  <c:v>40</c:v>
                </c:pt>
                <c:pt idx="6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105-4164-A485-E9AAD3FC67B2}"/>
            </c:ext>
          </c:extLst>
        </c:ser>
        <c:ser>
          <c:idx val="3"/>
          <c:order val="3"/>
          <c:tx>
            <c:strRef>
              <c:f>GII!$F$5</c:f>
              <c:strCache>
                <c:ptCount val="1"/>
                <c:pt idx="0">
                  <c:v>Information &amp; communication technologies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-3.4135682192268341E-2"/>
                  <c:y val="-0.129600407091970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105-4164-A485-E9AAD3FC67B2}"/>
                </c:ext>
              </c:extLst>
            </c:dLbl>
            <c:dLbl>
              <c:idx val="5"/>
              <c:layout>
                <c:manualLayout>
                  <c:x val="-5.7785310734463274E-2"/>
                  <c:y val="-7.8579998928705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105-4164-A485-E9AAD3FC67B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GII!$G$1:$M$1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GII!$G$5:$M$5</c:f>
              <c:numCache>
                <c:formatCode>General</c:formatCode>
                <c:ptCount val="7"/>
                <c:pt idx="0">
                  <c:v>101</c:v>
                </c:pt>
                <c:pt idx="1">
                  <c:v>98</c:v>
                </c:pt>
                <c:pt idx="2">
                  <c:v>91</c:v>
                </c:pt>
                <c:pt idx="3">
                  <c:v>107</c:v>
                </c:pt>
                <c:pt idx="4">
                  <c:v>112</c:v>
                </c:pt>
                <c:pt idx="5">
                  <c:v>99</c:v>
                </c:pt>
                <c:pt idx="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105-4164-A485-E9AAD3FC67B2}"/>
            </c:ext>
          </c:extLst>
        </c:ser>
        <c:ser>
          <c:idx val="4"/>
          <c:order val="4"/>
          <c:tx>
            <c:strRef>
              <c:f>GII!$F$6</c:f>
              <c:strCache>
                <c:ptCount val="1"/>
                <c:pt idx="0">
                  <c:v>Market sophistication </c:v>
                </c:pt>
              </c:strCache>
            </c:strRef>
          </c:tx>
          <c:dLbls>
            <c:dLbl>
              <c:idx val="0"/>
              <c:layout>
                <c:manualLayout>
                  <c:x val="-4.648587570621468E-2"/>
                  <c:y val="-2.755959076543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105-4164-A485-E9AAD3FC67B2}"/>
                </c:ext>
              </c:extLst>
            </c:dLbl>
            <c:dLbl>
              <c:idx val="2"/>
              <c:layout>
                <c:manualLayout>
                  <c:x val="-3.6573116691285081E-2"/>
                  <c:y val="-2.7151444662038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105-4164-A485-E9AAD3FC67B2}"/>
                </c:ext>
              </c:extLst>
            </c:dLbl>
            <c:dLbl>
              <c:idx val="3"/>
              <c:layout>
                <c:manualLayout>
                  <c:x val="-4.4451009354997538E-2"/>
                  <c:y val="-1.5220047377981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105-4164-A485-E9AAD3FC67B2}"/>
                </c:ext>
              </c:extLst>
            </c:dLbl>
            <c:dLbl>
              <c:idx val="4"/>
              <c:layout>
                <c:manualLayout>
                  <c:x val="-1.4847457627118645E-2"/>
                  <c:y val="-2.7559590765440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105-4164-A485-E9AAD3FC67B2}"/>
                </c:ext>
              </c:extLst>
            </c:dLbl>
            <c:dLbl>
              <c:idx val="5"/>
              <c:layout>
                <c:manualLayout>
                  <c:x val="-3.2926553672316387E-2"/>
                  <c:y val="-6.8375917296052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105-4164-A485-E9AAD3FC67B2}"/>
                </c:ext>
              </c:extLst>
            </c:dLbl>
            <c:dLbl>
              <c:idx val="6"/>
              <c:layout>
                <c:manualLayout>
                  <c:x val="9.7175141242937849E-4"/>
                  <c:y val="-4.4566393486528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105-4164-A485-E9AAD3FC67B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GII!$G$1:$M$1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GII!$G$6:$M$6</c:f>
              <c:numCache>
                <c:formatCode>General</c:formatCode>
                <c:ptCount val="7"/>
                <c:pt idx="0">
                  <c:v>64</c:v>
                </c:pt>
                <c:pt idx="1">
                  <c:v>68</c:v>
                </c:pt>
                <c:pt idx="2">
                  <c:v>82</c:v>
                </c:pt>
                <c:pt idx="3">
                  <c:v>90</c:v>
                </c:pt>
                <c:pt idx="4">
                  <c:v>89</c:v>
                </c:pt>
                <c:pt idx="5">
                  <c:v>75</c:v>
                </c:pt>
                <c:pt idx="6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105-4164-A485-E9AAD3FC67B2}"/>
            </c:ext>
          </c:extLst>
        </c:ser>
        <c:ser>
          <c:idx val="5"/>
          <c:order val="5"/>
          <c:tx>
            <c:strRef>
              <c:f>GII!$F$7</c:f>
              <c:strCache>
                <c:ptCount val="1"/>
                <c:pt idx="0">
                  <c:v>Business sophistication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dLbl>
              <c:idx val="2"/>
              <c:layout>
                <c:manualLayout>
                  <c:x val="8.4687346134908908E-4"/>
                  <c:y val="-5.1014239230152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105-4164-A485-E9AAD3FC67B2}"/>
                </c:ext>
              </c:extLst>
            </c:dLbl>
            <c:dLbl>
              <c:idx val="3"/>
              <c:layout>
                <c:manualLayout>
                  <c:x val="9.7175141242937849E-4"/>
                  <c:y val="-4.4566393486528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1105-4164-A485-E9AAD3FC67B2}"/>
                </c:ext>
              </c:extLst>
            </c:dLbl>
            <c:dLbl>
              <c:idx val="5"/>
              <c:layout>
                <c:manualLayout>
                  <c:x val="5.4915254237287306E-3"/>
                  <c:y val="9.85537522095452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1105-4164-A485-E9AAD3FC67B2}"/>
                </c:ext>
              </c:extLst>
            </c:dLbl>
            <c:dLbl>
              <c:idx val="6"/>
              <c:layout>
                <c:manualLayout>
                  <c:x val="-1.4493616658331298E-2"/>
                  <c:y val="-2.9705421316897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1105-4164-A485-E9AAD3FC67B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GII!$G$1:$M$1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GII!$G$7:$M$7</c:f>
              <c:numCache>
                <c:formatCode>General</c:formatCode>
                <c:ptCount val="7"/>
                <c:pt idx="0">
                  <c:v>45</c:v>
                </c:pt>
                <c:pt idx="1">
                  <c:v>51</c:v>
                </c:pt>
                <c:pt idx="2">
                  <c:v>79</c:v>
                </c:pt>
                <c:pt idx="3">
                  <c:v>87</c:v>
                </c:pt>
                <c:pt idx="4">
                  <c:v>78</c:v>
                </c:pt>
                <c:pt idx="5">
                  <c:v>73</c:v>
                </c:pt>
                <c:pt idx="6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1105-4164-A485-E9AAD3FC67B2}"/>
            </c:ext>
          </c:extLst>
        </c:ser>
        <c:ser>
          <c:idx val="6"/>
          <c:order val="6"/>
          <c:tx>
            <c:strRef>
              <c:f>GII!$F$8</c:f>
              <c:strCache>
                <c:ptCount val="1"/>
                <c:pt idx="0">
                  <c:v>Knowledge &amp; technology outputs </c:v>
                </c:pt>
              </c:strCache>
            </c:strRef>
          </c:tx>
          <c:spPr>
            <a:ln>
              <a:solidFill>
                <a:srgbClr val="58C89D"/>
              </a:solidFill>
            </a:ln>
          </c:spPr>
          <c:dLbls>
            <c:dLbl>
              <c:idx val="0"/>
              <c:layout>
                <c:manualLayout>
                  <c:x val="-5.6267848350566224E-2"/>
                  <c:y val="2.67704854810396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1105-4164-A485-E9AAD3FC67B2}"/>
                </c:ext>
              </c:extLst>
            </c:dLbl>
            <c:dLbl>
              <c:idx val="2"/>
              <c:layout>
                <c:manualLayout>
                  <c:x val="-2.6146892655367231E-2"/>
                  <c:y val="5.40730622957844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1105-4164-A485-E9AAD3FC67B2}"/>
                </c:ext>
              </c:extLst>
            </c:dLbl>
            <c:dLbl>
              <c:idx val="4"/>
              <c:layout>
                <c:manualLayout>
                  <c:x val="-2.840677966101695E-2"/>
                  <c:y val="4.7270341207349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1105-4164-A485-E9AAD3FC67B2}"/>
                </c:ext>
              </c:extLst>
            </c:dLbl>
            <c:dLbl>
              <c:idx val="6"/>
              <c:layout>
                <c:manualLayout>
                  <c:x val="-3.9706214689265537E-2"/>
                  <c:y val="3.3664899030478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1105-4164-A485-E9AAD3FC67B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GII!$G$1:$M$1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GII!$G$8:$M$8</c:f>
              <c:numCache>
                <c:formatCode>General</c:formatCode>
                <c:ptCount val="7"/>
                <c:pt idx="0">
                  <c:v>40</c:v>
                </c:pt>
                <c:pt idx="1">
                  <c:v>30</c:v>
                </c:pt>
                <c:pt idx="2">
                  <c:v>45</c:v>
                </c:pt>
                <c:pt idx="3">
                  <c:v>32</c:v>
                </c:pt>
                <c:pt idx="4">
                  <c:v>34</c:v>
                </c:pt>
                <c:pt idx="5">
                  <c:v>33</c:v>
                </c:pt>
                <c:pt idx="6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1105-4164-A485-E9AAD3FC67B2}"/>
            </c:ext>
          </c:extLst>
        </c:ser>
        <c:ser>
          <c:idx val="7"/>
          <c:order val="7"/>
          <c:tx>
            <c:strRef>
              <c:f>GII!$F$9</c:f>
              <c:strCache>
                <c:ptCount val="1"/>
                <c:pt idx="0">
                  <c:v>Creative outputs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Lbls>
            <c:dLbl>
              <c:idx val="2"/>
              <c:layout>
                <c:manualLayout>
                  <c:x val="-6.8084687346134903E-2"/>
                  <c:y val="-3.28865009392452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1105-4164-A485-E9AAD3FC67B2}"/>
                </c:ext>
              </c:extLst>
            </c:dLbl>
            <c:dLbl>
              <c:idx val="5"/>
              <c:layout>
                <c:manualLayout>
                  <c:x val="-2.8695224027572623E-2"/>
                  <c:y val="-4.8031389909138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1105-4164-A485-E9AAD3FC67B2}"/>
                </c:ext>
              </c:extLst>
            </c:dLbl>
            <c:dLbl>
              <c:idx val="6"/>
              <c:layout>
                <c:manualLayout>
                  <c:x val="-3.5635043282986771E-2"/>
                  <c:y val="-6.9596978660135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1105-4164-A485-E9AAD3FC67B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GII!$G$1:$M$1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GII!$G$9:$M$9</c:f>
              <c:numCache>
                <c:formatCode>General</c:formatCode>
                <c:ptCount val="7"/>
                <c:pt idx="0">
                  <c:v>70</c:v>
                </c:pt>
                <c:pt idx="1">
                  <c:v>83</c:v>
                </c:pt>
                <c:pt idx="2">
                  <c:v>81</c:v>
                </c:pt>
                <c:pt idx="3">
                  <c:v>77</c:v>
                </c:pt>
                <c:pt idx="4">
                  <c:v>75</c:v>
                </c:pt>
                <c:pt idx="5">
                  <c:v>58</c:v>
                </c:pt>
                <c:pt idx="6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1105-4164-A485-E9AAD3FC67B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943808"/>
        <c:axId val="147945344"/>
      </c:lineChart>
      <c:catAx>
        <c:axId val="1479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945344"/>
        <c:crosses val="autoZero"/>
        <c:auto val="1"/>
        <c:lblAlgn val="ctr"/>
        <c:lblOffset val="100"/>
        <c:noMultiLvlLbl val="0"/>
      </c:catAx>
      <c:valAx>
        <c:axId val="14794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94380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9368904915508101"/>
          <c:y val="2.0652887139107613E-2"/>
          <c:w val="0.281310927368426"/>
          <c:h val="0.97258275007290751"/>
        </c:manualLayout>
      </c:layout>
      <c:overlay val="0"/>
      <c:txPr>
        <a:bodyPr/>
        <a:lstStyle/>
        <a:p>
          <a:pPr>
            <a:defRPr sz="1200" b="1" i="0" baseline="0">
              <a:latin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234567901234566E-2"/>
          <c:y val="3.1563845050215207E-2"/>
          <c:w val="0.96604938271604934"/>
          <c:h val="0.73279680068685815"/>
        </c:manualLayout>
      </c:layout>
      <c:bar3DChart>
        <c:barDir val="col"/>
        <c:grouping val="clustered"/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1-4284-4DE4-A737-0B0187FA89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2-4284-4DE4-A737-0B0187FA899E}"/>
              </c:ext>
            </c:extLst>
          </c:dPt>
          <c:dPt>
            <c:idx val="2"/>
            <c:invertIfNegative val="1"/>
            <c:bubble3D val="0"/>
            <c:spPr>
              <a:gradFill>
                <a:gsLst>
                  <a:gs pos="18000">
                    <a:srgbClr val="FF0000"/>
                  </a:gs>
                  <a:gs pos="64000">
                    <a:srgbClr val="C00000"/>
                  </a:gs>
                  <a:gs pos="97000">
                    <a:srgbClr val="98322A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4-4284-4DE4-A737-0B0187FA8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6-4284-4DE4-A737-0B0187FA899E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76342">
                    <a:srgbClr val="9DA71B"/>
                  </a:gs>
                  <a:gs pos="18000">
                    <a:srgbClr val="FFC000"/>
                  </a:gs>
                  <a:gs pos="64000">
                    <a:srgbClr val="9DA71B"/>
                  </a:gs>
                  <a:gs pos="97000">
                    <a:srgbClr val="FFFF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5-4284-4DE4-A737-0B0187FA899E}"/>
              </c:ext>
            </c:extLst>
          </c:dPt>
          <c:dLbls>
            <c:dLbl>
              <c:idx val="0"/>
              <c:layout>
                <c:manualLayout>
                  <c:x val="1.1074197120708749E-2"/>
                  <c:y val="-2.3767078142784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84-4DE4-A737-0B0187FA899E}"/>
                </c:ext>
              </c:extLst>
            </c:dLbl>
            <c:dLbl>
              <c:idx val="1"/>
              <c:layout>
                <c:manualLayout>
                  <c:x val="1.3289036544850499E-2"/>
                  <c:y val="-5.704098754268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284-4DE4-A737-0B0187FA899E}"/>
                </c:ext>
              </c:extLst>
            </c:dLbl>
            <c:dLbl>
              <c:idx val="2"/>
              <c:layout>
                <c:manualLayout>
                  <c:x val="6.6445182724252493E-3"/>
                  <c:y val="-2.3767078142784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284-4DE4-A737-0B0187FA899E}"/>
                </c:ext>
              </c:extLst>
            </c:dLbl>
            <c:dLbl>
              <c:idx val="3"/>
              <c:layout>
                <c:manualLayout>
                  <c:x val="4.4296788482834993E-3"/>
                  <c:y val="-2.8520493771341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284-4DE4-A737-0B0187FA899E}"/>
                </c:ext>
              </c:extLst>
            </c:dLbl>
            <c:dLbl>
              <c:idx val="4"/>
              <c:layout>
                <c:manualLayout>
                  <c:x val="1.1074197120708749E-2"/>
                  <c:y val="-3.327390939989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84-4DE4-A737-0B0187FA89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Лист4!$A$9:$A$13</c:f>
              <c:strCache>
                <c:ptCount val="5"/>
                <c:pt idx="0">
                  <c:v>Domestic R&amp;D</c:v>
                </c:pt>
                <c:pt idx="1">
                  <c:v>Acquisition of external R&amp;D</c:v>
                </c:pt>
                <c:pt idx="2">
                  <c:v>Acquisition of machines, computer equipment and software and facilities</c:v>
                </c:pt>
                <c:pt idx="3">
                  <c:v>Acquiring external knowledge from other businesses or organizations</c:v>
                </c:pt>
                <c:pt idx="4">
                  <c:v>Design, training, marketing and more</c:v>
                </c:pt>
              </c:strCache>
            </c:strRef>
          </c:cat>
          <c:val>
            <c:numRef>
              <c:f>Лист4!$B$9:$B$13</c:f>
              <c:numCache>
                <c:formatCode>General</c:formatCode>
                <c:ptCount val="5"/>
                <c:pt idx="0">
                  <c:v>15</c:v>
                </c:pt>
                <c:pt idx="1">
                  <c:v>9.1</c:v>
                </c:pt>
                <c:pt idx="2">
                  <c:v>69.8</c:v>
                </c:pt>
                <c:pt idx="3">
                  <c:v>1.1000000000000001</c:v>
                </c:pt>
                <c:pt idx="4">
                  <c:v>4.9000000000000004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4284-4DE4-A737-0B0187FA8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980096"/>
        <c:axId val="148981632"/>
        <c:axId val="0"/>
      </c:bar3DChart>
      <c:catAx>
        <c:axId val="14898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pPr>
            <a:endParaRPr lang="uk-UA"/>
          </a:p>
        </c:txPr>
        <c:crossAx val="148981632"/>
        <c:crosses val="autoZero"/>
        <c:auto val="1"/>
        <c:lblAlgn val="ctr"/>
        <c:lblOffset val="100"/>
        <c:noMultiLvlLbl val="0"/>
      </c:catAx>
      <c:valAx>
        <c:axId val="148981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898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48886555454291E-2"/>
          <c:y val="4.9527171503046551E-2"/>
          <c:w val="0.84776322065392418"/>
          <c:h val="0.86064427411483246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Лист1!$A$3:$A$27</c:f>
              <c:strCache>
                <c:ptCount val="1"/>
                <c:pt idx="0">
                  <c:v>Швейцарія  Велика Британія  Швеція Нідерланди США Фінляндія Сінгапур Ірландія Люксембург  Данія Німеччина Канада Австралія Австрія Японія Норвегія Гонконг Польща Російська Федераія Білорусія Сербія Україна Монголія Колумбія Туреччина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246559756366785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Швейшарія</a:t>
                    </a:r>
                  </a:p>
                  <a:p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89-4335-895C-DCFDA8EB5B76}"/>
                </c:ext>
              </c:extLst>
            </c:dLbl>
            <c:dLbl>
              <c:idx val="1"/>
              <c:layout>
                <c:manualLayout>
                  <c:x val="-1.1232798781833928E-2"/>
                  <c:y val="9.2272214172285545E-3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В.Британія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89-4335-895C-DCFDA8EB5B7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Швеція</a:t>
                    </a:r>
                  </a:p>
                  <a:p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289-4335-895C-DCFDA8EB5B76}"/>
                </c:ext>
              </c:extLst>
            </c:dLbl>
            <c:dLbl>
              <c:idx val="3"/>
              <c:layout>
                <c:manualLayout>
                  <c:x val="-0.10109518903650536"/>
                  <c:y val="5.2287588030961805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Нідерланди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89-4335-895C-DCFDA8EB5B76}"/>
                </c:ext>
              </c:extLst>
            </c:dLbl>
            <c:dLbl>
              <c:idx val="4"/>
              <c:layout>
                <c:manualLayout>
                  <c:x val="-3.5944956101868569E-2"/>
                  <c:y val="-4.9211847558552235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США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89-4335-895C-DCFDA8EB5B76}"/>
                </c:ext>
              </c:extLst>
            </c:dLbl>
            <c:dLbl>
              <c:idx val="5"/>
              <c:layout>
                <c:manualLayout>
                  <c:x val="2.5688405572437345E-2"/>
                  <c:y val="5.0412112932604738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Фінляндія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289-4335-895C-DCFDA8EB5B76}"/>
                </c:ext>
              </c:extLst>
            </c:dLbl>
            <c:dLbl>
              <c:idx val="6"/>
              <c:layout>
                <c:manualLayout>
                  <c:x val="2.0219037807301072E-2"/>
                  <c:y val="-2.460592377927609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Сінгапур</a:t>
                    </a:r>
                  </a:p>
                  <a:p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289-4335-895C-DCFDA8EB5B76}"/>
                </c:ext>
              </c:extLst>
            </c:dLbl>
            <c:dLbl>
              <c:idx val="7"/>
              <c:layout>
                <c:manualLayout>
                  <c:x val="7.6232897364943181E-2"/>
                  <c:y val="1.2433364601987929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Ірландія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289-4335-895C-DCFDA8EB5B76}"/>
                </c:ext>
              </c:extLst>
            </c:dLbl>
            <c:dLbl>
              <c:idx val="8"/>
              <c:layout>
                <c:manualLayout>
                  <c:x val="2.246559756366785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Люксембург</a:t>
                    </a:r>
                  </a:p>
                  <a:p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289-4335-895C-DCFDA8EB5B7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Данія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289-4335-895C-DCFDA8EB5B76}"/>
                </c:ext>
              </c:extLst>
            </c:dLbl>
            <c:dLbl>
              <c:idx val="10"/>
              <c:layout>
                <c:manualLayout>
                  <c:x val="0.10783481388654842"/>
                  <c:y val="1.4840103470820661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Німеччина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289-4335-895C-DCFDA8EB5B76}"/>
                </c:ext>
              </c:extLst>
            </c:dLbl>
            <c:dLbl>
              <c:idx val="11"/>
              <c:layout>
                <c:manualLayout>
                  <c:x val="-9.8997338639658872E-2"/>
                  <c:y val="3.4502212494196348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Канада</a:t>
                    </a:r>
                  </a:p>
                  <a:p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289-4335-895C-DCFDA8EB5B76}"/>
                </c:ext>
              </c:extLst>
            </c:dLbl>
            <c:dLbl>
              <c:idx val="12"/>
              <c:layout>
                <c:manualLayout>
                  <c:x val="-7.4136471960103922E-2"/>
                  <c:y val="-3.3833145196504696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Австралія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289-4335-895C-DCFDA8EB5B76}"/>
                </c:ext>
              </c:extLst>
            </c:dLbl>
            <c:dLbl>
              <c:idx val="13"/>
              <c:layout>
                <c:manualLayout>
                  <c:x val="-8.5369270741937855E-2"/>
                  <c:y val="-2.7681664251685664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Австрія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289-4335-895C-DCFDA8EB5B76}"/>
                </c:ext>
              </c:extLst>
            </c:dLbl>
            <c:dLbl>
              <c:idx val="14"/>
              <c:layout>
                <c:manualLayout>
                  <c:x val="-9.1778696215208594E-2"/>
                  <c:y val="1.7459016393442623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Японія</a:t>
                    </a:r>
                  </a:p>
                  <a:p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289-4335-895C-DCFDA8EB5B76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Норвегія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289-4335-895C-DCFDA8EB5B76}"/>
                </c:ext>
              </c:extLst>
            </c:dLbl>
            <c:dLbl>
              <c:idx val="16"/>
              <c:layout>
                <c:manualLayout>
                  <c:x val="-2.0219037807300989E-2"/>
                  <c:y val="7.6893511810237958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Гонконг</a:t>
                    </a:r>
                  </a:p>
                  <a:p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289-4335-895C-DCFDA8EB5B76}"/>
                </c:ext>
              </c:extLst>
            </c:dLbl>
            <c:dLbl>
              <c:idx val="17"/>
              <c:layout>
                <c:manualLayout>
                  <c:x val="-8.487162598531342E-3"/>
                  <c:y val="-2.8880866425992781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Польща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289-4335-895C-DCFDA8EB5B76}"/>
                </c:ext>
              </c:extLst>
            </c:dLbl>
            <c:dLbl>
              <c:idx val="18"/>
              <c:layout>
                <c:manualLayout>
                  <c:x val="9.6657047705021575E-3"/>
                  <c:y val="-2.1792833246409626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Російська Федерація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289-4335-895C-DCFDA8EB5B76}"/>
                </c:ext>
              </c:extLst>
            </c:dLbl>
            <c:dLbl>
              <c:idx val="19"/>
              <c:layout>
                <c:manualLayout>
                  <c:x val="-0.13706456746448167"/>
                  <c:y val="1.0358834244080146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Білорусія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289-4335-895C-DCFDA8EB5B76}"/>
                </c:ext>
              </c:extLst>
            </c:dLbl>
            <c:dLbl>
              <c:idx val="20"/>
              <c:layout>
                <c:manualLayout>
                  <c:x val="2.376405527588752E-2"/>
                  <c:y val="-8.918617614269788E-3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Сербія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289-4335-895C-DCFDA8EB5B76}"/>
                </c:ext>
              </c:extLst>
            </c:dLbl>
            <c:dLbl>
              <c:idx val="21"/>
              <c:layout>
                <c:manualLayout>
                  <c:x val="-6.4798350460112356E-2"/>
                  <c:y val="2.5850182149362477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Україна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289-4335-895C-DCFDA8EB5B76}"/>
                </c:ext>
              </c:extLst>
            </c:dLbl>
            <c:dLbl>
              <c:idx val="22"/>
              <c:layout>
                <c:manualLayout>
                  <c:x val="0"/>
                  <c:y val="2.0066889632107024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Монголія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9289-4335-895C-DCFDA8EB5B76}"/>
                </c:ext>
              </c:extLst>
            </c:dLbl>
            <c:dLbl>
              <c:idx val="23"/>
              <c:layout>
                <c:manualLayout>
                  <c:x val="8.6569058505019059E-2"/>
                  <c:y val="2.229654403567447E-3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Колумбія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9289-4335-895C-DCFDA8EB5B76}"/>
                </c:ext>
              </c:extLst>
            </c:dLbl>
            <c:dLbl>
              <c:idx val="24"/>
              <c:layout>
                <c:manualLayout>
                  <c:x val="-9.5056221103550331E-2"/>
                  <c:y val="-2.4526198439241916E-2"/>
                </c:manualLayout>
              </c:layout>
              <c:tx>
                <c:rich>
                  <a:bodyPr/>
                  <a:lstStyle/>
                  <a:p>
                    <a:r>
                      <a:rPr lang="uk-UA" baseline="0">
                        <a:latin typeface="Times New Roman" pitchFamily="18" charset="0"/>
                      </a:rPr>
                      <a:t>Туреччина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9289-4335-895C-DCFDA8EB5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Лист1!$B$3:$B$27</c:f>
              <c:numCache>
                <c:formatCode>General</c:formatCode>
                <c:ptCount val="25"/>
                <c:pt idx="0">
                  <c:v>68.3</c:v>
                </c:pt>
                <c:pt idx="1">
                  <c:v>62.47</c:v>
                </c:pt>
                <c:pt idx="2">
                  <c:v>62.4</c:v>
                </c:pt>
                <c:pt idx="3">
                  <c:v>61.58</c:v>
                </c:pt>
                <c:pt idx="4">
                  <c:v>60.1</c:v>
                </c:pt>
                <c:pt idx="5">
                  <c:v>59.97</c:v>
                </c:pt>
                <c:pt idx="6">
                  <c:v>59.36</c:v>
                </c:pt>
                <c:pt idx="7">
                  <c:v>59.13</c:v>
                </c:pt>
                <c:pt idx="8">
                  <c:v>59.02</c:v>
                </c:pt>
                <c:pt idx="9">
                  <c:v>57.7</c:v>
                </c:pt>
                <c:pt idx="10">
                  <c:v>57.05</c:v>
                </c:pt>
                <c:pt idx="11">
                  <c:v>55.73</c:v>
                </c:pt>
                <c:pt idx="12">
                  <c:v>55.22</c:v>
                </c:pt>
                <c:pt idx="13">
                  <c:v>54.07</c:v>
                </c:pt>
                <c:pt idx="14">
                  <c:v>53.97</c:v>
                </c:pt>
                <c:pt idx="15">
                  <c:v>53.8</c:v>
                </c:pt>
                <c:pt idx="16">
                  <c:v>57.23</c:v>
                </c:pt>
                <c:pt idx="17">
                  <c:v>40.159999999999997</c:v>
                </c:pt>
                <c:pt idx="18">
                  <c:v>39.32</c:v>
                </c:pt>
                <c:pt idx="19">
                  <c:v>38.229999999999997</c:v>
                </c:pt>
                <c:pt idx="20">
                  <c:v>36.47</c:v>
                </c:pt>
                <c:pt idx="21">
                  <c:v>36.450000000000003</c:v>
                </c:pt>
                <c:pt idx="22">
                  <c:v>36.409999999999997</c:v>
                </c:pt>
                <c:pt idx="23">
                  <c:v>36.409999999999997</c:v>
                </c:pt>
                <c:pt idx="24">
                  <c:v>37.81</c:v>
                </c:pt>
              </c:numCache>
            </c:numRef>
          </c:xVal>
          <c:yVal>
            <c:numRef>
              <c:f>Лист1!$C$3:$C$27</c:f>
              <c:numCache>
                <c:formatCode>General</c:formatCode>
                <c:ptCount val="25"/>
                <c:pt idx="0">
                  <c:v>82178</c:v>
                </c:pt>
                <c:pt idx="1">
                  <c:v>44118</c:v>
                </c:pt>
                <c:pt idx="2">
                  <c:v>48966</c:v>
                </c:pt>
                <c:pt idx="3">
                  <c:v>44333</c:v>
                </c:pt>
                <c:pt idx="4">
                  <c:v>55904</c:v>
                </c:pt>
                <c:pt idx="5">
                  <c:v>42159</c:v>
                </c:pt>
                <c:pt idx="6">
                  <c:v>53224</c:v>
                </c:pt>
                <c:pt idx="7">
                  <c:v>48940</c:v>
                </c:pt>
                <c:pt idx="8">
                  <c:v>103187</c:v>
                </c:pt>
                <c:pt idx="9">
                  <c:v>51642</c:v>
                </c:pt>
                <c:pt idx="10">
                  <c:v>41267</c:v>
                </c:pt>
                <c:pt idx="11">
                  <c:v>43935</c:v>
                </c:pt>
                <c:pt idx="12">
                  <c:v>51642</c:v>
                </c:pt>
                <c:pt idx="13">
                  <c:v>43547</c:v>
                </c:pt>
                <c:pt idx="14">
                  <c:v>32481</c:v>
                </c:pt>
                <c:pt idx="15">
                  <c:v>76266</c:v>
                </c:pt>
                <c:pt idx="16">
                  <c:v>42097</c:v>
                </c:pt>
                <c:pt idx="17">
                  <c:v>12662</c:v>
                </c:pt>
                <c:pt idx="18">
                  <c:v>8447</c:v>
                </c:pt>
                <c:pt idx="19">
                  <c:v>6583</c:v>
                </c:pt>
                <c:pt idx="20">
                  <c:v>5102</c:v>
                </c:pt>
                <c:pt idx="21">
                  <c:v>2109</c:v>
                </c:pt>
                <c:pt idx="22">
                  <c:v>4179</c:v>
                </c:pt>
                <c:pt idx="23">
                  <c:v>5687</c:v>
                </c:pt>
                <c:pt idx="24">
                  <c:v>9952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9289-4335-895C-DCFDA8EB5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486208"/>
        <c:axId val="153744128"/>
      </c:scatterChart>
      <c:valAx>
        <c:axId val="149486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3744128"/>
        <c:crosses val="autoZero"/>
        <c:crossBetween val="midCat"/>
      </c:valAx>
      <c:valAx>
        <c:axId val="15374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486208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7.9240456864869933E-3"/>
                <c:y val="5.5846235579842141E-2"/>
              </c:manualLayout>
            </c:layout>
            <c:tx>
              <c:rich>
                <a:bodyPr/>
                <a:lstStyle/>
                <a:p>
                  <a:pPr>
                    <a:defRPr sz="1020" b="0" baseline="0">
                      <a:latin typeface="Times New Roman" pitchFamily="18" charset="0"/>
                    </a:defRPr>
                  </a:pPr>
                  <a:r>
                    <a:rPr lang="ru-RU" sz="1020" b="0" baseline="0">
                      <a:latin typeface="Times New Roman" pitchFamily="18" charset="0"/>
                    </a:rPr>
                    <a:t>ВВП на душу населення, дол США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Лист3!$J$3</c:f>
              <c:strCache>
                <c:ptCount val="1"/>
                <c:pt idx="0">
                  <c:v>Institutions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0472222222222222E-2"/>
                  <c:y val="6.8969816272965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81D-4414-A5B5-BF47EE11B189}"/>
                </c:ext>
              </c:extLst>
            </c:dLbl>
            <c:dLbl>
              <c:idx val="1"/>
              <c:layout>
                <c:manualLayout>
                  <c:x val="-4.0472222222222194E-2"/>
                  <c:y val="5.0451297754447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1D-4414-A5B5-BF47EE11B189}"/>
                </c:ext>
              </c:extLst>
            </c:dLbl>
            <c:dLbl>
              <c:idx val="2"/>
              <c:layout>
                <c:manualLayout>
                  <c:x val="-5.0979221347331585E-2"/>
                  <c:y val="5.9710557013706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81D-4414-A5B5-BF47EE11B189}"/>
                </c:ext>
              </c:extLst>
            </c:dLbl>
            <c:dLbl>
              <c:idx val="3"/>
              <c:layout>
                <c:manualLayout>
                  <c:x val="-5.0979221347331585E-2"/>
                  <c:y val="6.8969816272965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1D-4414-A5B5-BF47EE11B189}"/>
                </c:ext>
              </c:extLst>
            </c:dLbl>
            <c:dLbl>
              <c:idx val="4"/>
              <c:layout>
                <c:manualLayout>
                  <c:x val="-5.097922134733153E-2"/>
                  <c:y val="4.5821668124817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81D-4414-A5B5-BF47EE11B189}"/>
                </c:ext>
              </c:extLst>
            </c:dLbl>
            <c:dLbl>
              <c:idx val="5"/>
              <c:layout>
                <c:manualLayout>
                  <c:x val="-5.375699912510936E-2"/>
                  <c:y val="6.4340186643336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1D-4414-A5B5-BF47EE11B189}"/>
                </c:ext>
              </c:extLst>
            </c:dLbl>
            <c:dLbl>
              <c:idx val="6"/>
              <c:layout>
                <c:manualLayout>
                  <c:x val="-5.0979221347331585E-2"/>
                  <c:y val="4.5821668124817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81D-4414-A5B5-BF47EE11B189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Лист3!$L$2:$R$2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Лист3!$L$3:$R$3</c:f>
              <c:numCache>
                <c:formatCode>General</c:formatCode>
                <c:ptCount val="7"/>
                <c:pt idx="0">
                  <c:v>51</c:v>
                </c:pt>
                <c:pt idx="1">
                  <c:v>40</c:v>
                </c:pt>
                <c:pt idx="2">
                  <c:v>51.4</c:v>
                </c:pt>
                <c:pt idx="3">
                  <c:v>52.9</c:v>
                </c:pt>
                <c:pt idx="4">
                  <c:v>52.2</c:v>
                </c:pt>
                <c:pt idx="5">
                  <c:v>48.7</c:v>
                </c:pt>
                <c:pt idx="6">
                  <c:v>47.9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81D-4414-A5B5-BF47EE11B189}"/>
            </c:ext>
          </c:extLst>
        </c:ser>
        <c:ser>
          <c:idx val="1"/>
          <c:order val="1"/>
          <c:tx>
            <c:strRef>
              <c:f>Лист3!$J$4</c:f>
              <c:strCache>
                <c:ptCount val="1"/>
                <c:pt idx="0">
                  <c:v>Political environment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Лист3!$L$2:$R$2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Лист3!$L$4:$R$4</c:f>
              <c:numCache>
                <c:formatCode>General</c:formatCode>
                <c:ptCount val="7"/>
                <c:pt idx="0">
                  <c:v>36.200000000000003</c:v>
                </c:pt>
                <c:pt idx="1">
                  <c:v>46.7</c:v>
                </c:pt>
                <c:pt idx="2">
                  <c:v>47.2</c:v>
                </c:pt>
                <c:pt idx="3">
                  <c:v>50.6</c:v>
                </c:pt>
                <c:pt idx="4">
                  <c:v>34.6</c:v>
                </c:pt>
                <c:pt idx="5">
                  <c:v>21.7</c:v>
                </c:pt>
                <c:pt idx="6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81D-4414-A5B5-BF47EE11B189}"/>
            </c:ext>
          </c:extLst>
        </c:ser>
        <c:ser>
          <c:idx val="2"/>
          <c:order val="2"/>
          <c:tx>
            <c:strRef>
              <c:f>Лист3!$J$5</c:f>
              <c:strCache>
                <c:ptCount val="1"/>
                <c:pt idx="0">
                  <c:v>Regulatory environment 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Лист3!$L$2:$R$2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Лист3!$L$5:$R$5</c:f>
              <c:numCache>
                <c:formatCode>General</c:formatCode>
                <c:ptCount val="7"/>
                <c:pt idx="0">
                  <c:v>42.3</c:v>
                </c:pt>
                <c:pt idx="1">
                  <c:v>61.1</c:v>
                </c:pt>
                <c:pt idx="2">
                  <c:v>59.7</c:v>
                </c:pt>
                <c:pt idx="3">
                  <c:v>59.3</c:v>
                </c:pt>
                <c:pt idx="4">
                  <c:v>59.2</c:v>
                </c:pt>
                <c:pt idx="5">
                  <c:v>59.2</c:v>
                </c:pt>
                <c:pt idx="6">
                  <c:v>55.9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81D-4414-A5B5-BF47EE11B189}"/>
            </c:ext>
          </c:extLst>
        </c:ser>
        <c:ser>
          <c:idx val="3"/>
          <c:order val="3"/>
          <c:tx>
            <c:strRef>
              <c:f>Лист3!$J$6</c:f>
              <c:strCache>
                <c:ptCount val="1"/>
                <c:pt idx="0">
                  <c:v>Business environment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Лист3!$L$2:$R$2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Лист3!$L$6:$R$6</c:f>
              <c:numCache>
                <c:formatCode>General</c:formatCode>
                <c:ptCount val="7"/>
                <c:pt idx="0">
                  <c:v>74.599999999999994</c:v>
                </c:pt>
                <c:pt idx="1">
                  <c:v>12.2</c:v>
                </c:pt>
                <c:pt idx="2">
                  <c:v>47.3</c:v>
                </c:pt>
                <c:pt idx="3">
                  <c:v>48.8</c:v>
                </c:pt>
                <c:pt idx="4">
                  <c:v>63</c:v>
                </c:pt>
                <c:pt idx="5">
                  <c:v>65.2</c:v>
                </c:pt>
                <c:pt idx="6">
                  <c:v>64.900000000000006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81D-4414-A5B5-BF47EE11B18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212352"/>
        <c:axId val="148218240"/>
      </c:lineChart>
      <c:catAx>
        <c:axId val="14821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218240"/>
        <c:crosses val="autoZero"/>
        <c:auto val="1"/>
        <c:lblAlgn val="ctr"/>
        <c:lblOffset val="100"/>
        <c:noMultiLvlLbl val="0"/>
      </c:catAx>
      <c:valAx>
        <c:axId val="14821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123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6E-2"/>
          <c:y val="3.75116652085156E-2"/>
          <c:w val="0.88337270341207352"/>
          <c:h val="0.71324605425786025"/>
        </c:manualLayout>
      </c:layout>
      <c:lineChart>
        <c:grouping val="stack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Institutions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Лист3!$C$3:$I$3</c:f>
              <c:numCache>
                <c:formatCode>General</c:formatCode>
                <c:ptCount val="7"/>
                <c:pt idx="0">
                  <c:v>103</c:v>
                </c:pt>
                <c:pt idx="1">
                  <c:v>117</c:v>
                </c:pt>
                <c:pt idx="2">
                  <c:v>105</c:v>
                </c:pt>
                <c:pt idx="3">
                  <c:v>103</c:v>
                </c:pt>
                <c:pt idx="4">
                  <c:v>98</c:v>
                </c:pt>
                <c:pt idx="5">
                  <c:v>101</c:v>
                </c:pt>
                <c:pt idx="6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9A-4054-A8E4-6A536A68C407}"/>
            </c:ext>
          </c:extLst>
        </c:ser>
        <c:ser>
          <c:idx val="1"/>
          <c:order val="1"/>
          <c:tx>
            <c:strRef>
              <c:f>Лист3!$B$4</c:f>
              <c:strCache>
                <c:ptCount val="1"/>
                <c:pt idx="0">
                  <c:v>Political environment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Лист3!$C$4:$I$4</c:f>
              <c:numCache>
                <c:formatCode>General</c:formatCode>
                <c:ptCount val="7"/>
                <c:pt idx="0">
                  <c:v>103</c:v>
                </c:pt>
                <c:pt idx="1">
                  <c:v>91</c:v>
                </c:pt>
                <c:pt idx="2">
                  <c:v>99</c:v>
                </c:pt>
                <c:pt idx="3">
                  <c:v>86</c:v>
                </c:pt>
                <c:pt idx="4">
                  <c:v>112</c:v>
                </c:pt>
                <c:pt idx="5">
                  <c:v>125</c:v>
                </c:pt>
                <c:pt idx="6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9A-4054-A8E4-6A536A68C407}"/>
            </c:ext>
          </c:extLst>
        </c:ser>
        <c:ser>
          <c:idx val="2"/>
          <c:order val="2"/>
          <c:tx>
            <c:strRef>
              <c:f>Лист3!$B$5</c:f>
              <c:strCache>
                <c:ptCount val="1"/>
                <c:pt idx="0">
                  <c:v>Regulatory environment 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Лист3!$C$5:$I$5</c:f>
              <c:numCache>
                <c:formatCode>General</c:formatCode>
                <c:ptCount val="7"/>
                <c:pt idx="0">
                  <c:v>104</c:v>
                </c:pt>
                <c:pt idx="1">
                  <c:v>86</c:v>
                </c:pt>
                <c:pt idx="2">
                  <c:v>90</c:v>
                </c:pt>
                <c:pt idx="3">
                  <c:v>90</c:v>
                </c:pt>
                <c:pt idx="4">
                  <c:v>89</c:v>
                </c:pt>
                <c:pt idx="5">
                  <c:v>84</c:v>
                </c:pt>
                <c:pt idx="6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9A-4054-A8E4-6A536A68C407}"/>
            </c:ext>
          </c:extLst>
        </c:ser>
        <c:ser>
          <c:idx val="3"/>
          <c:order val="3"/>
          <c:tx>
            <c:strRef>
              <c:f>Лист3!$B$6</c:f>
              <c:strCache>
                <c:ptCount val="1"/>
                <c:pt idx="0">
                  <c:v>Business environment</c:v>
                </c:pt>
              </c:strCache>
            </c:strRef>
          </c:tx>
          <c:spPr>
            <a:ln>
              <a:solidFill>
                <a:srgbClr val="A04DA3">
                  <a:lumMod val="75000"/>
                </a:srgbClr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Лист3!$C$6:$I$6</c:f>
              <c:numCache>
                <c:formatCode>General</c:formatCode>
                <c:ptCount val="7"/>
                <c:pt idx="0">
                  <c:v>81</c:v>
                </c:pt>
                <c:pt idx="1">
                  <c:v>137</c:v>
                </c:pt>
                <c:pt idx="2">
                  <c:v>127</c:v>
                </c:pt>
                <c:pt idx="3">
                  <c:v>122</c:v>
                </c:pt>
                <c:pt idx="4">
                  <c:v>92</c:v>
                </c:pt>
                <c:pt idx="5">
                  <c:v>79</c:v>
                </c:pt>
                <c:pt idx="6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9A-4054-A8E4-6A536A68C40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271104"/>
        <c:axId val="148272640"/>
      </c:lineChart>
      <c:catAx>
        <c:axId val="14827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272640"/>
        <c:crosses val="autoZero"/>
        <c:auto val="1"/>
        <c:lblAlgn val="ctr"/>
        <c:lblOffset val="100"/>
        <c:noMultiLvlLbl val="0"/>
      </c:catAx>
      <c:valAx>
        <c:axId val="14827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71104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91336665521505433"/>
          <c:h val="0.70405396923737273"/>
        </c:manualLayout>
      </c:layout>
      <c:lineChart>
        <c:grouping val="stacked"/>
        <c:varyColors val="0"/>
        <c:ser>
          <c:idx val="0"/>
          <c:order val="0"/>
          <c:tx>
            <c:strRef>
              <c:f>Лист2!$I$2</c:f>
              <c:strCache>
                <c:ptCount val="1"/>
                <c:pt idx="0">
                  <c:v>Human capital &amp; research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2.9361111111111112E-2"/>
                  <c:y val="5.0451297754447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EE-4BBB-ACE1-72010FE3EE81}"/>
                </c:ext>
              </c:extLst>
            </c:dLbl>
            <c:dLbl>
              <c:idx val="1"/>
              <c:layout>
                <c:manualLayout>
                  <c:x val="-2.3805555555555555E-2"/>
                  <c:y val="4.5821668124817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EE-4BBB-ACE1-72010FE3EE81}"/>
                </c:ext>
              </c:extLst>
            </c:dLbl>
            <c:dLbl>
              <c:idx val="2"/>
              <c:layout>
                <c:manualLayout>
                  <c:x val="-5.0291776027996497E-2"/>
                  <c:y val="8.285870516185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EE-4BBB-ACE1-72010FE3EE81}"/>
                </c:ext>
              </c:extLst>
            </c:dLbl>
            <c:dLbl>
              <c:idx val="3"/>
              <c:layout>
                <c:manualLayout>
                  <c:x val="-4.8805555555555553E-2"/>
                  <c:y val="4.5821668124817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EE-4BBB-ACE1-72010FE3EE81}"/>
                </c:ext>
              </c:extLst>
            </c:dLbl>
            <c:dLbl>
              <c:idx val="4"/>
              <c:layout>
                <c:manualLayout>
                  <c:x val="-4.0472222222222271E-2"/>
                  <c:y val="4.1192038495188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EE-4BBB-ACE1-72010FE3EE81}"/>
                </c:ext>
              </c:extLst>
            </c:dLbl>
            <c:dLbl>
              <c:idx val="5"/>
              <c:layout>
                <c:manualLayout>
                  <c:x val="-4.0472222222222222E-2"/>
                  <c:y val="4.5821668124817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EE-4BBB-ACE1-72010FE3EE81}"/>
                </c:ext>
              </c:extLst>
            </c:dLbl>
            <c:dLbl>
              <c:idx val="6"/>
              <c:layout>
                <c:manualLayout>
                  <c:x val="-3.213888888888889E-2"/>
                  <c:y val="4.5821668124817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EE-4BBB-ACE1-72010FE3EE8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Лист2!$B$2:$H$2</c:f>
              <c:numCache>
                <c:formatCode>General</c:formatCode>
                <c:ptCount val="7"/>
                <c:pt idx="0">
                  <c:v>40</c:v>
                </c:pt>
                <c:pt idx="1">
                  <c:v>48</c:v>
                </c:pt>
                <c:pt idx="2">
                  <c:v>105</c:v>
                </c:pt>
                <c:pt idx="3">
                  <c:v>45</c:v>
                </c:pt>
                <c:pt idx="4">
                  <c:v>36</c:v>
                </c:pt>
                <c:pt idx="5">
                  <c:v>40</c:v>
                </c:pt>
                <c:pt idx="6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EE-4BBB-ACE1-72010FE3EE81}"/>
            </c:ext>
          </c:extLst>
        </c:ser>
        <c:ser>
          <c:idx val="1"/>
          <c:order val="1"/>
          <c:tx>
            <c:strRef>
              <c:f>Лист2!$I$3</c:f>
              <c:strCache>
                <c:ptCount val="1"/>
                <c:pt idx="0">
                  <c:v>Education </c:v>
                </c:pt>
              </c:strCache>
            </c:strRef>
          </c:tx>
          <c:dLbls>
            <c:dLbl>
              <c:idx val="0"/>
              <c:layout>
                <c:manualLayout>
                  <c:x val="-7.1388888888888891E-3"/>
                  <c:y val="-5.1400554097404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EE-4BBB-ACE1-72010FE3EE81}"/>
                </c:ext>
              </c:extLst>
            </c:dLbl>
            <c:dLbl>
              <c:idx val="1"/>
              <c:layout>
                <c:manualLayout>
                  <c:x val="-4.3611111111111107E-3"/>
                  <c:y val="-1.4363517060367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6EE-4BBB-ACE1-72010FE3EE81}"/>
                </c:ext>
              </c:extLst>
            </c:dLbl>
            <c:dLbl>
              <c:idx val="3"/>
              <c:layout>
                <c:manualLayout>
                  <c:x val="-8.4916666666666668E-2"/>
                  <c:y val="-5.1400554097404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EE-4BBB-ACE1-72010FE3EE81}"/>
                </c:ext>
              </c:extLst>
            </c:dLbl>
            <c:dLbl>
              <c:idx val="4"/>
              <c:layout>
                <c:manualLayout>
                  <c:x val="-6.2694444444444497E-2"/>
                  <c:y val="-4.6770924467774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EE-4BBB-ACE1-72010FE3EE81}"/>
                </c:ext>
              </c:extLst>
            </c:dLbl>
            <c:dLbl>
              <c:idx val="5"/>
              <c:layout>
                <c:manualLayout>
                  <c:x val="-6.5472222222222223E-2"/>
                  <c:y val="-1.8993146689997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6EE-4BBB-ACE1-72010FE3EE81}"/>
                </c:ext>
              </c:extLst>
            </c:dLbl>
            <c:dLbl>
              <c:idx val="6"/>
              <c:layout>
                <c:manualLayout>
                  <c:x val="-1.2694444444444444E-2"/>
                  <c:y val="-2.8252405949256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6EE-4BBB-ACE1-72010FE3EE8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Лист2!$B$3:$H$3</c:f>
              <c:numCache>
                <c:formatCode>General</c:formatCode>
                <c:ptCount val="7"/>
                <c:pt idx="0">
                  <c:v>15</c:v>
                </c:pt>
                <c:pt idx="1">
                  <c:v>51</c:v>
                </c:pt>
                <c:pt idx="2">
                  <c:v>99</c:v>
                </c:pt>
                <c:pt idx="3">
                  <c:v>58</c:v>
                </c:pt>
                <c:pt idx="4">
                  <c:v>25</c:v>
                </c:pt>
                <c:pt idx="5">
                  <c:v>20</c:v>
                </c:pt>
                <c:pt idx="6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EE-4BBB-ACE1-72010FE3EE81}"/>
            </c:ext>
          </c:extLst>
        </c:ser>
        <c:ser>
          <c:idx val="2"/>
          <c:order val="2"/>
          <c:tx>
            <c:strRef>
              <c:f>Лист2!$I$4</c:f>
              <c:strCache>
                <c:ptCount val="1"/>
                <c:pt idx="0">
                  <c:v>Tertiary education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3"/>
              <c:layout>
                <c:manualLayout>
                  <c:x val="-2.9361111111111112E-2"/>
                  <c:y val="-5.6030183727034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6EE-4BBB-ACE1-72010FE3EE81}"/>
                </c:ext>
              </c:extLst>
            </c:dLbl>
            <c:dLbl>
              <c:idx val="5"/>
              <c:layout>
                <c:manualLayout>
                  <c:x val="-4.0472222222222222E-2"/>
                  <c:y val="-4.6770924467774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6EE-4BBB-ACE1-72010FE3EE81}"/>
                </c:ext>
              </c:extLst>
            </c:dLbl>
            <c:dLbl>
              <c:idx val="6"/>
              <c:layout>
                <c:manualLayout>
                  <c:x val="-4.0472222222222222E-2"/>
                  <c:y val="-4.6770924467774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6EE-4BBB-ACE1-72010FE3EE8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Лист2!$B$4:$H$4</c:f>
              <c:numCache>
                <c:formatCode>General</c:formatCode>
                <c:ptCount val="7"/>
                <c:pt idx="0">
                  <c:v>39</c:v>
                </c:pt>
                <c:pt idx="1">
                  <c:v>34</c:v>
                </c:pt>
                <c:pt idx="2">
                  <c:v>90</c:v>
                </c:pt>
                <c:pt idx="3">
                  <c:v>34</c:v>
                </c:pt>
                <c:pt idx="4">
                  <c:v>31</c:v>
                </c:pt>
                <c:pt idx="5">
                  <c:v>24</c:v>
                </c:pt>
                <c:pt idx="6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6EE-4BBB-ACE1-72010FE3EE81}"/>
            </c:ext>
          </c:extLst>
        </c:ser>
        <c:ser>
          <c:idx val="3"/>
          <c:order val="3"/>
          <c:tx>
            <c:strRef>
              <c:f>Лист2!$I$5</c:f>
              <c:strCache>
                <c:ptCount val="1"/>
                <c:pt idx="0">
                  <c:v>Research &amp; development (R&amp;D)</c:v>
                </c:pt>
              </c:strCache>
            </c:strRef>
          </c:tx>
          <c:dLbls>
            <c:dLbl>
              <c:idx val="1"/>
              <c:layout>
                <c:manualLayout>
                  <c:x val="-5.9916666666666667E-2"/>
                  <c:y val="-6.9919072615923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6EE-4BBB-ACE1-72010FE3EE81}"/>
                </c:ext>
              </c:extLst>
            </c:dLbl>
            <c:dLbl>
              <c:idx val="2"/>
              <c:layout>
                <c:manualLayout>
                  <c:x val="-4.7513998250218722E-2"/>
                  <c:y val="-3.2882035578885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6EE-4BBB-ACE1-72010FE3EE81}"/>
                </c:ext>
              </c:extLst>
            </c:dLbl>
            <c:dLbl>
              <c:idx val="3"/>
              <c:layout>
                <c:manualLayout>
                  <c:x val="-2.3805555555555555E-2"/>
                  <c:y val="-7.4548702245552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6EE-4BBB-ACE1-72010FE3EE8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Лист2!$B$5:$H$5</c:f>
              <c:numCache>
                <c:formatCode>General</c:formatCode>
                <c:ptCount val="7"/>
                <c:pt idx="0">
                  <c:v>59</c:v>
                </c:pt>
                <c:pt idx="1">
                  <c:v>57</c:v>
                </c:pt>
                <c:pt idx="2">
                  <c:v>127</c:v>
                </c:pt>
                <c:pt idx="3">
                  <c:v>48</c:v>
                </c:pt>
                <c:pt idx="4">
                  <c:v>45</c:v>
                </c:pt>
                <c:pt idx="5">
                  <c:v>50</c:v>
                </c:pt>
                <c:pt idx="6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6EE-4BBB-ACE1-72010FE3EE8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338560"/>
        <c:axId val="148340096"/>
      </c:lineChart>
      <c:catAx>
        <c:axId val="14833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340096"/>
        <c:crosses val="autoZero"/>
        <c:auto val="1"/>
        <c:lblAlgn val="ctr"/>
        <c:lblOffset val="100"/>
        <c:noMultiLvlLbl val="0"/>
      </c:catAx>
      <c:valAx>
        <c:axId val="14834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33856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86554713298549735"/>
          <c:w val="1"/>
          <c:h val="0.11516801610006659"/>
        </c:manualLayout>
      </c:layout>
      <c:overlay val="0"/>
    </c:legend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633263891340939E-2"/>
          <c:y val="3.8839364046111866E-2"/>
          <c:w val="0.8744818332685993"/>
          <c:h val="0.78256930593388196"/>
        </c:manualLayout>
      </c:layout>
      <c:lineChart>
        <c:grouping val="stacked"/>
        <c:varyColors val="0"/>
        <c:ser>
          <c:idx val="0"/>
          <c:order val="0"/>
          <c:tx>
            <c:strRef>
              <c:f>Лист2!$I$2</c:f>
              <c:strCache>
                <c:ptCount val="1"/>
                <c:pt idx="0">
                  <c:v>Human capital &amp; research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Лист2!$J$1:$P$1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Лист2!$J$2:$P$2</c:f>
              <c:numCache>
                <c:formatCode>General</c:formatCode>
                <c:ptCount val="7"/>
                <c:pt idx="0">
                  <c:v>44.3</c:v>
                </c:pt>
                <c:pt idx="1">
                  <c:v>42.2</c:v>
                </c:pt>
                <c:pt idx="2">
                  <c:v>51.4</c:v>
                </c:pt>
                <c:pt idx="3">
                  <c:v>36.6</c:v>
                </c:pt>
                <c:pt idx="4">
                  <c:v>40.4</c:v>
                </c:pt>
                <c:pt idx="5">
                  <c:v>40.799999999999997</c:v>
                </c:pt>
                <c:pt idx="6">
                  <c:v>39.6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AD-46FC-BD62-6A10BB49D352}"/>
            </c:ext>
          </c:extLst>
        </c:ser>
        <c:ser>
          <c:idx val="1"/>
          <c:order val="1"/>
          <c:tx>
            <c:strRef>
              <c:f>Лист2!$I$3</c:f>
              <c:strCache>
                <c:ptCount val="1"/>
                <c:pt idx="0">
                  <c:v>Education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Лист2!$J$1:$P$1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Лист2!$J$3:$P$3</c:f>
              <c:numCache>
                <c:formatCode>General</c:formatCode>
                <c:ptCount val="7"/>
                <c:pt idx="0">
                  <c:v>70.7</c:v>
                </c:pt>
                <c:pt idx="1">
                  <c:v>56.6</c:v>
                </c:pt>
                <c:pt idx="2">
                  <c:v>47.2</c:v>
                </c:pt>
                <c:pt idx="3">
                  <c:v>46.6</c:v>
                </c:pt>
                <c:pt idx="4">
                  <c:v>55.8</c:v>
                </c:pt>
                <c:pt idx="5">
                  <c:v>60.9</c:v>
                </c:pt>
                <c:pt idx="6">
                  <c:v>58.3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AD-46FC-BD62-6A10BB49D352}"/>
            </c:ext>
          </c:extLst>
        </c:ser>
        <c:ser>
          <c:idx val="2"/>
          <c:order val="2"/>
          <c:tx>
            <c:strRef>
              <c:f>Лист2!$I$4</c:f>
              <c:strCache>
                <c:ptCount val="1"/>
                <c:pt idx="0">
                  <c:v>Tertiary education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Лист2!$J$1:$P$1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Лист2!$J$4:$P$4</c:f>
              <c:numCache>
                <c:formatCode>General</c:formatCode>
                <c:ptCount val="7"/>
                <c:pt idx="0">
                  <c:v>37.799999999999997</c:v>
                </c:pt>
                <c:pt idx="1">
                  <c:v>44.8</c:v>
                </c:pt>
                <c:pt idx="2">
                  <c:v>59.7</c:v>
                </c:pt>
                <c:pt idx="3">
                  <c:v>45.1</c:v>
                </c:pt>
                <c:pt idx="4">
                  <c:v>45</c:v>
                </c:pt>
                <c:pt idx="5">
                  <c:v>47.1</c:v>
                </c:pt>
                <c:pt idx="6">
                  <c:v>47.1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AD-46FC-BD62-6A10BB49D352}"/>
            </c:ext>
          </c:extLst>
        </c:ser>
        <c:ser>
          <c:idx val="3"/>
          <c:order val="3"/>
          <c:tx>
            <c:strRef>
              <c:f>Лист2!$I$5</c:f>
              <c:strCache>
                <c:ptCount val="1"/>
                <c:pt idx="0">
                  <c:v>Research &amp; development (R&amp;D)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Лист2!$J$1:$P$1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Лист2!$J$5:$P$5</c:f>
              <c:numCache>
                <c:formatCode>General</c:formatCode>
                <c:ptCount val="7"/>
                <c:pt idx="0">
                  <c:v>24.5</c:v>
                </c:pt>
                <c:pt idx="1">
                  <c:v>25.1</c:v>
                </c:pt>
                <c:pt idx="2">
                  <c:v>47.3</c:v>
                </c:pt>
                <c:pt idx="3">
                  <c:v>18</c:v>
                </c:pt>
                <c:pt idx="4">
                  <c:v>20.399999999999999</c:v>
                </c:pt>
                <c:pt idx="5">
                  <c:v>14.4</c:v>
                </c:pt>
                <c:pt idx="6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AD-46FC-BD62-6A10BB49D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392960"/>
        <c:axId val="148411136"/>
      </c:lineChart>
      <c:catAx>
        <c:axId val="14839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411136"/>
        <c:crosses val="autoZero"/>
        <c:auto val="1"/>
        <c:lblAlgn val="ctr"/>
        <c:lblOffset val="100"/>
        <c:noMultiLvlLbl val="0"/>
      </c:catAx>
      <c:valAx>
        <c:axId val="14841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392960"/>
        <c:crosses val="autoZero"/>
        <c:crossBetween val="between"/>
      </c:valAx>
      <c:spPr>
        <a:ln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737753575195621E-2"/>
          <c:y val="1.8605008628065137E-2"/>
          <c:w val="0.93259744401108746"/>
          <c:h val="0.738085675460113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A54-4BD8-A414-8D63DA6B67D7}"/>
              </c:ext>
            </c:extLst>
          </c:dPt>
          <c:dPt>
            <c:idx val="2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BA54-4BD8-A414-8D63DA6B67D7}"/>
              </c:ext>
            </c:extLst>
          </c:dPt>
          <c:dLbls>
            <c:dLbl>
              <c:idx val="2"/>
              <c:layout>
                <c:manualLayout>
                  <c:x val="7.3664833591720958E-3"/>
                  <c:y val="-1.8416206261510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54-4BD8-A414-8D63DA6B67D7}"/>
                </c:ext>
              </c:extLst>
            </c:dLbl>
            <c:dLbl>
              <c:idx val="4"/>
              <c:layout>
                <c:manualLayout>
                  <c:x val="8.839780031006515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54-4BD8-A414-8D63DA6B67D7}"/>
                </c:ext>
              </c:extLst>
            </c:dLbl>
            <c:dLbl>
              <c:idx val="6"/>
              <c:layout>
                <c:manualLayout>
                  <c:x val="-2.9465933436688381E-3"/>
                  <c:y val="-1.6574730644857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A54-4BD8-A414-8D63DA6B67D7}"/>
                </c:ext>
              </c:extLst>
            </c:dLbl>
            <c:dLbl>
              <c:idx val="7"/>
              <c:layout>
                <c:manualLayout>
                  <c:x val="-8.8397800310065153E-3"/>
                  <c:y val="3.376265478369942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A54-4BD8-A414-8D63DA6B67D7}"/>
                </c:ext>
              </c:extLst>
            </c:dLbl>
            <c:dLbl>
              <c:idx val="8"/>
              <c:layout>
                <c:manualLayout>
                  <c:x val="8.839780031006515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A54-4BD8-A414-8D63DA6B67D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54-4BD8-A414-8D63DA6B67D7}"/>
                </c:ext>
              </c:extLst>
            </c:dLbl>
            <c:dLbl>
              <c:idx val="11"/>
              <c:layout>
                <c:manualLayout>
                  <c:x val="-1.4732966718344192E-2"/>
                  <c:y val="-1.10497237569060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A54-4BD8-A414-8D63DA6B67D7}"/>
                </c:ext>
              </c:extLst>
            </c:dLbl>
            <c:dLbl>
              <c:idx val="16"/>
              <c:layout>
                <c:manualLayout>
                  <c:x val="5.8931866873376763E-3"/>
                  <c:y val="6.75253095673988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A54-4BD8-A414-8D63DA6B67D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54-4BD8-A414-8D63DA6B67D7}"/>
                </c:ext>
              </c:extLst>
            </c:dLbl>
            <c:dLbl>
              <c:idx val="18"/>
              <c:layout>
                <c:manualLayout>
                  <c:x val="-5.89318668733767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A54-4BD8-A414-8D63DA6B67D7}"/>
                </c:ext>
              </c:extLst>
            </c:dLbl>
            <c:dLbl>
              <c:idx val="20"/>
              <c:layout>
                <c:manualLayout>
                  <c:x val="8.8397800310065153E-3"/>
                  <c:y val="-5.5248618784530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A54-4BD8-A414-8D63DA6B67D7}"/>
                </c:ext>
              </c:extLst>
            </c:dLbl>
            <c:dLbl>
              <c:idx val="21"/>
              <c:layout>
                <c:manualLayout>
                  <c:x val="0"/>
                  <c:y val="-1.2891344383057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A54-4BD8-A414-8D63DA6B67D7}"/>
                </c:ext>
              </c:extLst>
            </c:dLbl>
            <c:dLbl>
              <c:idx val="23"/>
              <c:layout>
                <c:manualLayout>
                  <c:x val="8.8397800310065153E-3"/>
                  <c:y val="-3.68324125230202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A54-4BD8-A414-8D63DA6B67D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A54-4BD8-A414-8D63DA6B67D7}"/>
                </c:ext>
              </c:extLst>
            </c:dLbl>
            <c:dLbl>
              <c:idx val="28"/>
              <c:layout>
                <c:manualLayout>
                  <c:x val="0"/>
                  <c:y val="-1.10497237569060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A54-4BD8-A414-8D63DA6B67D7}"/>
                </c:ext>
              </c:extLst>
            </c:dLbl>
            <c:dLbl>
              <c:idx val="30"/>
              <c:layout>
                <c:manualLayout>
                  <c:x val="1.3259670046509771E-2"/>
                  <c:y val="-5.5248618784530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A54-4BD8-A414-8D63DA6B67D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'%інновацій у ВВП'!$C$8:$C$38</c:f>
              <c:strCache>
                <c:ptCount val="31"/>
                <c:pt idx="0">
                  <c:v>Sweden</c:v>
                </c:pt>
                <c:pt idx="1">
                  <c:v>Austria</c:v>
                </c:pt>
                <c:pt idx="2">
                  <c:v>Denmark</c:v>
                </c:pt>
                <c:pt idx="3">
                  <c:v>Finland</c:v>
                </c:pt>
                <c:pt idx="4">
                  <c:v>Germany</c:v>
                </c:pt>
                <c:pt idx="5">
                  <c:v>Belgium</c:v>
                </c:pt>
                <c:pt idx="6">
                  <c:v>France</c:v>
                </c:pt>
                <c:pt idx="7">
                  <c:v>Slovenia</c:v>
                </c:pt>
                <c:pt idx="8">
                  <c:v>Iceland</c:v>
                </c:pt>
                <c:pt idx="9">
                  <c:v>EU-28</c:v>
                </c:pt>
                <c:pt idx="10">
                  <c:v>Netherlands</c:v>
                </c:pt>
                <c:pt idx="11">
                  <c:v>Czech Republic</c:v>
                </c:pt>
                <c:pt idx="12">
                  <c:v>Norway</c:v>
                </c:pt>
                <c:pt idx="13">
                  <c:v>The United Kingdom</c:v>
                </c:pt>
                <c:pt idx="14">
                  <c:v>Estonia</c:v>
                </c:pt>
                <c:pt idx="15">
                  <c:v>Hungary</c:v>
                </c:pt>
                <c:pt idx="16">
                  <c:v>Italy</c:v>
                </c:pt>
                <c:pt idx="17">
                  <c:v>Luxembourg</c:v>
                </c:pt>
                <c:pt idx="18">
                  <c:v>Portugal</c:v>
                </c:pt>
                <c:pt idx="19">
                  <c:v>Spain</c:v>
                </c:pt>
                <c:pt idx="20">
                  <c:v>Slovakia</c:v>
                </c:pt>
                <c:pt idx="21">
                  <c:v>Lithuania</c:v>
                </c:pt>
                <c:pt idx="22">
                  <c:v>Poland</c:v>
                </c:pt>
                <c:pt idx="23">
                  <c:v>Greece</c:v>
                </c:pt>
                <c:pt idx="24">
                  <c:v>Bulgaria</c:v>
                </c:pt>
                <c:pt idx="25">
                  <c:v>Croatia</c:v>
                </c:pt>
                <c:pt idx="26">
                  <c:v>Malta</c:v>
                </c:pt>
                <c:pt idx="27">
                  <c:v>Latvia</c:v>
                </c:pt>
                <c:pt idx="28">
                  <c:v>Romania</c:v>
                </c:pt>
                <c:pt idx="29">
                  <c:v>Ukraine</c:v>
                </c:pt>
                <c:pt idx="30">
                  <c:v>Cyprus</c:v>
                </c:pt>
              </c:strCache>
            </c:strRef>
          </c:cat>
          <c:val>
            <c:numRef>
              <c:f>'%інновацій у ВВП'!$D$8:$D$38</c:f>
              <c:numCache>
                <c:formatCode>General</c:formatCode>
                <c:ptCount val="31"/>
                <c:pt idx="0">
                  <c:v>3.26</c:v>
                </c:pt>
                <c:pt idx="1">
                  <c:v>3.07</c:v>
                </c:pt>
                <c:pt idx="2">
                  <c:v>3.03</c:v>
                </c:pt>
                <c:pt idx="3">
                  <c:v>2.9</c:v>
                </c:pt>
                <c:pt idx="4">
                  <c:v>2.87</c:v>
                </c:pt>
                <c:pt idx="5">
                  <c:v>2.4500000000000002</c:v>
                </c:pt>
                <c:pt idx="6">
                  <c:v>2.23</c:v>
                </c:pt>
                <c:pt idx="7">
                  <c:v>2.21</c:v>
                </c:pt>
                <c:pt idx="8">
                  <c:v>2.19</c:v>
                </c:pt>
                <c:pt idx="9">
                  <c:v>2.0299999999999998</c:v>
                </c:pt>
                <c:pt idx="10">
                  <c:v>2.0099999999999998</c:v>
                </c:pt>
                <c:pt idx="11">
                  <c:v>1.95</c:v>
                </c:pt>
                <c:pt idx="12">
                  <c:v>1.93</c:v>
                </c:pt>
                <c:pt idx="13">
                  <c:v>1.7</c:v>
                </c:pt>
                <c:pt idx="14">
                  <c:v>1.5</c:v>
                </c:pt>
                <c:pt idx="15">
                  <c:v>1.38</c:v>
                </c:pt>
                <c:pt idx="16">
                  <c:v>1.33</c:v>
                </c:pt>
                <c:pt idx="17">
                  <c:v>1.31</c:v>
                </c:pt>
                <c:pt idx="18">
                  <c:v>1.28</c:v>
                </c:pt>
                <c:pt idx="19">
                  <c:v>1.22</c:v>
                </c:pt>
                <c:pt idx="20">
                  <c:v>1.18</c:v>
                </c:pt>
                <c:pt idx="21">
                  <c:v>1.04</c:v>
                </c:pt>
                <c:pt idx="22">
                  <c:v>1</c:v>
                </c:pt>
                <c:pt idx="23">
                  <c:v>0.96</c:v>
                </c:pt>
                <c:pt idx="24">
                  <c:v>0.96</c:v>
                </c:pt>
                <c:pt idx="25">
                  <c:v>0.85</c:v>
                </c:pt>
                <c:pt idx="26">
                  <c:v>0.77</c:v>
                </c:pt>
                <c:pt idx="27">
                  <c:v>0.63</c:v>
                </c:pt>
                <c:pt idx="28">
                  <c:v>0.49</c:v>
                </c:pt>
                <c:pt idx="29">
                  <c:v>0.48</c:v>
                </c:pt>
                <c:pt idx="3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A54-4BD8-A414-8D63DA6B6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438016"/>
        <c:axId val="148452096"/>
      </c:barChart>
      <c:catAx>
        <c:axId val="14843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Arial" pitchFamily="34" charset="0"/>
              </a:defRPr>
            </a:pPr>
            <a:endParaRPr lang="uk-UA"/>
          </a:p>
        </c:txPr>
        <c:crossAx val="148452096"/>
        <c:crosses val="autoZero"/>
        <c:auto val="1"/>
        <c:lblAlgn val="ctr"/>
        <c:lblOffset val="100"/>
        <c:noMultiLvlLbl val="0"/>
      </c:catAx>
      <c:valAx>
        <c:axId val="14845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4380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'Ринкове середовище'!$J$3</c:f>
              <c:strCache>
                <c:ptCount val="1"/>
                <c:pt idx="0">
                  <c:v>Credit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'Ринкове середовище'!$B$1:$H$1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'Ринкове середовище'!$B$2:$H$2</c:f>
              <c:numCache>
                <c:formatCode>General</c:formatCode>
                <c:ptCount val="7"/>
                <c:pt idx="0">
                  <c:v>64</c:v>
                </c:pt>
                <c:pt idx="1">
                  <c:v>68</c:v>
                </c:pt>
                <c:pt idx="2">
                  <c:v>82</c:v>
                </c:pt>
                <c:pt idx="3">
                  <c:v>90</c:v>
                </c:pt>
                <c:pt idx="4">
                  <c:v>89</c:v>
                </c:pt>
                <c:pt idx="5">
                  <c:v>75</c:v>
                </c:pt>
                <c:pt idx="6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5C-49AD-9228-F34710F89BCE}"/>
            </c:ext>
          </c:extLst>
        </c:ser>
        <c:ser>
          <c:idx val="1"/>
          <c:order val="1"/>
          <c:tx>
            <c:strRef>
              <c:f>'Ринкове середовище'!$J$3</c:f>
              <c:strCache>
                <c:ptCount val="1"/>
                <c:pt idx="0">
                  <c:v>Credit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'Ринкове середовище'!$B$1:$H$1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'Ринкове середовище'!$B$3:$H$3</c:f>
              <c:numCache>
                <c:formatCode>General</c:formatCode>
                <c:ptCount val="7"/>
                <c:pt idx="0">
                  <c:v>57</c:v>
                </c:pt>
                <c:pt idx="1">
                  <c:v>59</c:v>
                </c:pt>
                <c:pt idx="2">
                  <c:v>75</c:v>
                </c:pt>
                <c:pt idx="3">
                  <c:v>67</c:v>
                </c:pt>
                <c:pt idx="4">
                  <c:v>60</c:v>
                </c:pt>
                <c:pt idx="5">
                  <c:v>58</c:v>
                </c:pt>
                <c:pt idx="6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5C-49AD-9228-F34710F89BCE}"/>
            </c:ext>
          </c:extLst>
        </c:ser>
        <c:ser>
          <c:idx val="2"/>
          <c:order val="2"/>
          <c:tx>
            <c:strRef>
              <c:f>'Ринкове середовище'!$J$4</c:f>
              <c:strCache>
                <c:ptCount val="1"/>
                <c:pt idx="0">
                  <c:v>Investment 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'Ринкове середовище'!$B$1:$H$1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'Ринкове середовище'!$B$4:$H$4</c:f>
              <c:numCache>
                <c:formatCode>General</c:formatCode>
                <c:ptCount val="7"/>
                <c:pt idx="0">
                  <c:v>84</c:v>
                </c:pt>
                <c:pt idx="1">
                  <c:v>88</c:v>
                </c:pt>
                <c:pt idx="2">
                  <c:v>101</c:v>
                </c:pt>
                <c:pt idx="3">
                  <c:v>127</c:v>
                </c:pt>
                <c:pt idx="4">
                  <c:v>136</c:v>
                </c:pt>
                <c:pt idx="5">
                  <c:v>113</c:v>
                </c:pt>
                <c:pt idx="6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5C-49AD-9228-F34710F89BCE}"/>
            </c:ext>
          </c:extLst>
        </c:ser>
        <c:ser>
          <c:idx val="3"/>
          <c:order val="3"/>
          <c:tx>
            <c:strRef>
              <c:f>'Ринкове середовище'!$J$5</c:f>
              <c:strCache>
                <c:ptCount val="1"/>
                <c:pt idx="0">
                  <c:v>Trade, competition, &amp; market scale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'Ринкове середовище'!$B$1:$H$1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'Ринкове середовище'!$B$5:$H$5</c:f>
              <c:numCache>
                <c:formatCode>General</c:formatCode>
                <c:ptCount val="7"/>
                <c:pt idx="0">
                  <c:v>47</c:v>
                </c:pt>
                <c:pt idx="1">
                  <c:v>65</c:v>
                </c:pt>
                <c:pt idx="2">
                  <c:v>73</c:v>
                </c:pt>
                <c:pt idx="3">
                  <c:v>65</c:v>
                </c:pt>
                <c:pt idx="4">
                  <c:v>66</c:v>
                </c:pt>
                <c:pt idx="5">
                  <c:v>46</c:v>
                </c:pt>
                <c:pt idx="6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5C-49AD-9228-F34710F89BCE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575360"/>
        <c:axId val="148576896"/>
      </c:lineChart>
      <c:catAx>
        <c:axId val="14857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576896"/>
        <c:crosses val="autoZero"/>
        <c:auto val="1"/>
        <c:lblAlgn val="ctr"/>
        <c:lblOffset val="100"/>
        <c:noMultiLvlLbl val="0"/>
      </c:catAx>
      <c:valAx>
        <c:axId val="14857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57536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3.8725300846828112E-2"/>
          <c:y val="0.78440787076695062"/>
          <c:w val="0.92569405239439406"/>
          <c:h val="0.19875593326768248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'Бізнес-середовище'!$J$2</c:f>
              <c:strCache>
                <c:ptCount val="1"/>
                <c:pt idx="0">
                  <c:v>Business sophistication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'Бізнес-середовище'!$B$1:$H$1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'Бізнес-середовище'!$B$2:$H$2</c:f>
              <c:numCache>
                <c:formatCode>General</c:formatCode>
                <c:ptCount val="7"/>
                <c:pt idx="0">
                  <c:v>45</c:v>
                </c:pt>
                <c:pt idx="1">
                  <c:v>51</c:v>
                </c:pt>
                <c:pt idx="2">
                  <c:v>79</c:v>
                </c:pt>
                <c:pt idx="3">
                  <c:v>87</c:v>
                </c:pt>
                <c:pt idx="4">
                  <c:v>78</c:v>
                </c:pt>
                <c:pt idx="5">
                  <c:v>73</c:v>
                </c:pt>
                <c:pt idx="6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9-4D72-8EDF-0D3537C846DB}"/>
            </c:ext>
          </c:extLst>
        </c:ser>
        <c:ser>
          <c:idx val="1"/>
          <c:order val="1"/>
          <c:tx>
            <c:strRef>
              <c:f>'Бізнес-середовище'!$J$3</c:f>
              <c:strCache>
                <c:ptCount val="1"/>
                <c:pt idx="0">
                  <c:v>Knowledge workers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'Бізнес-середовище'!$B$1:$H$1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'Бізнес-середовище'!$B$3:$H$3</c:f>
              <c:numCache>
                <c:formatCode>General</c:formatCode>
                <c:ptCount val="7"/>
                <c:pt idx="0">
                  <c:v>51</c:v>
                </c:pt>
                <c:pt idx="1">
                  <c:v>55</c:v>
                </c:pt>
                <c:pt idx="2">
                  <c:v>78</c:v>
                </c:pt>
                <c:pt idx="3">
                  <c:v>65</c:v>
                </c:pt>
                <c:pt idx="4">
                  <c:v>52</c:v>
                </c:pt>
                <c:pt idx="5">
                  <c:v>48</c:v>
                </c:pt>
                <c:pt idx="6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F9-4D72-8EDF-0D3537C846DB}"/>
            </c:ext>
          </c:extLst>
        </c:ser>
        <c:ser>
          <c:idx val="2"/>
          <c:order val="2"/>
          <c:tx>
            <c:strRef>
              <c:f>'Бізнес-середовище'!$J$4</c:f>
              <c:strCache>
                <c:ptCount val="1"/>
                <c:pt idx="0">
                  <c:v>Innovation linkages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'Бізнес-середовище'!$B$1:$H$1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'Бізнес-середовище'!$B$4:$H$4</c:f>
              <c:numCache>
                <c:formatCode>General</c:formatCode>
                <c:ptCount val="7"/>
                <c:pt idx="0">
                  <c:v>69</c:v>
                </c:pt>
                <c:pt idx="1">
                  <c:v>85</c:v>
                </c:pt>
                <c:pt idx="2">
                  <c:v>72</c:v>
                </c:pt>
                <c:pt idx="3">
                  <c:v>105</c:v>
                </c:pt>
                <c:pt idx="4">
                  <c:v>105</c:v>
                </c:pt>
                <c:pt idx="5">
                  <c:v>88</c:v>
                </c:pt>
                <c:pt idx="6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F9-4D72-8EDF-0D3537C846DB}"/>
            </c:ext>
          </c:extLst>
        </c:ser>
        <c:ser>
          <c:idx val="3"/>
          <c:order val="3"/>
          <c:tx>
            <c:strRef>
              <c:f>'Бізнес-середовище'!$J$5</c:f>
              <c:strCache>
                <c:ptCount val="1"/>
                <c:pt idx="0">
                  <c:v>Knowledge absorption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'Бізнес-середовище'!$B$1:$H$1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'Бізнес-середовище'!$B$5:$H$5</c:f>
              <c:numCache>
                <c:formatCode>General</c:formatCode>
                <c:ptCount val="7"/>
                <c:pt idx="0">
                  <c:v>20</c:v>
                </c:pt>
                <c:pt idx="1">
                  <c:v>33</c:v>
                </c:pt>
                <c:pt idx="2">
                  <c:v>85</c:v>
                </c:pt>
                <c:pt idx="3">
                  <c:v>90</c:v>
                </c:pt>
                <c:pt idx="4">
                  <c:v>88</c:v>
                </c:pt>
                <c:pt idx="5">
                  <c:v>82</c:v>
                </c:pt>
                <c:pt idx="6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F9-4D72-8EDF-0D3537C846D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630912"/>
        <c:axId val="148649088"/>
      </c:lineChart>
      <c:catAx>
        <c:axId val="14863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649088"/>
        <c:crosses val="autoZero"/>
        <c:auto val="1"/>
        <c:lblAlgn val="ctr"/>
        <c:lblOffset val="100"/>
        <c:noMultiLvlLbl val="0"/>
      </c:catAx>
      <c:valAx>
        <c:axId val="14864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630912"/>
        <c:crosses val="autoZero"/>
        <c:crossBetween val="between"/>
      </c:valAx>
      <c:spPr>
        <a:ln>
          <a:noFill/>
        </a:ln>
      </c:spPr>
    </c:plotArea>
    <c:legend>
      <c:legendPos val="b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88337270341207352"/>
          <c:h val="0.53247302420530762"/>
        </c:manualLayout>
      </c:layout>
      <c:lineChart>
        <c:grouping val="stacked"/>
        <c:varyColors val="0"/>
        <c:ser>
          <c:idx val="0"/>
          <c:order val="0"/>
          <c:tx>
            <c:strRef>
              <c:f>'наука і технології'!$J$2</c:f>
              <c:strCache>
                <c:ptCount val="1"/>
                <c:pt idx="0">
                  <c:v>Knowledge &amp; technology outputs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'наука і технології'!$B$1:$H$1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'наука і технології'!$B$2:$H$2</c:f>
              <c:numCache>
                <c:formatCode>General</c:formatCode>
                <c:ptCount val="7"/>
                <c:pt idx="0">
                  <c:v>40</c:v>
                </c:pt>
                <c:pt idx="1">
                  <c:v>30</c:v>
                </c:pt>
                <c:pt idx="2">
                  <c:v>45</c:v>
                </c:pt>
                <c:pt idx="3">
                  <c:v>32</c:v>
                </c:pt>
                <c:pt idx="4">
                  <c:v>34</c:v>
                </c:pt>
                <c:pt idx="5">
                  <c:v>33</c:v>
                </c:pt>
                <c:pt idx="6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11-40EA-8724-74A3ADC0C307}"/>
            </c:ext>
          </c:extLst>
        </c:ser>
        <c:ser>
          <c:idx val="1"/>
          <c:order val="1"/>
          <c:tx>
            <c:strRef>
              <c:f>'наука і технології'!$J$3</c:f>
              <c:strCache>
                <c:ptCount val="1"/>
                <c:pt idx="0">
                  <c:v>Knowledge creation </c:v>
                </c:pt>
              </c:strCache>
            </c:strRef>
          </c:tx>
          <c:dLbls>
            <c:dLbl>
              <c:idx val="2"/>
              <c:layout>
                <c:manualLayout>
                  <c:x val="-7.1388888888888891E-3"/>
                  <c:y val="-5.6030183727034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11-40EA-8724-74A3ADC0C30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'наука і технології'!$B$1:$H$1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'наука і технології'!$B$3:$H$3</c:f>
              <c:numCache>
                <c:formatCode>General</c:formatCode>
                <c:ptCount val="7"/>
                <c:pt idx="0">
                  <c:v>22</c:v>
                </c:pt>
                <c:pt idx="1">
                  <c:v>27</c:v>
                </c:pt>
                <c:pt idx="2">
                  <c:v>17</c:v>
                </c:pt>
                <c:pt idx="3">
                  <c:v>15</c:v>
                </c:pt>
                <c:pt idx="4">
                  <c:v>14</c:v>
                </c:pt>
                <c:pt idx="5">
                  <c:v>16</c:v>
                </c:pt>
                <c:pt idx="6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11-40EA-8724-74A3ADC0C307}"/>
            </c:ext>
          </c:extLst>
        </c:ser>
        <c:ser>
          <c:idx val="2"/>
          <c:order val="2"/>
          <c:tx>
            <c:strRef>
              <c:f>'наука і технології'!$J$4</c:f>
              <c:strCache>
                <c:ptCount val="1"/>
                <c:pt idx="0">
                  <c:v>Knowledge impact 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'наука і технології'!$B$1:$H$1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'наука і технології'!$B$4:$H$4</c:f>
              <c:numCache>
                <c:formatCode>General</c:formatCode>
                <c:ptCount val="7"/>
                <c:pt idx="0">
                  <c:v>84</c:v>
                </c:pt>
                <c:pt idx="1">
                  <c:v>66</c:v>
                </c:pt>
                <c:pt idx="2">
                  <c:v>73</c:v>
                </c:pt>
                <c:pt idx="3">
                  <c:v>85</c:v>
                </c:pt>
                <c:pt idx="4">
                  <c:v>98</c:v>
                </c:pt>
                <c:pt idx="5">
                  <c:v>90</c:v>
                </c:pt>
                <c:pt idx="6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11-40EA-8724-74A3ADC0C307}"/>
            </c:ext>
          </c:extLst>
        </c:ser>
        <c:ser>
          <c:idx val="3"/>
          <c:order val="3"/>
          <c:tx>
            <c:strRef>
              <c:f>'наука і технології'!$J$5</c:f>
              <c:strCache>
                <c:ptCount val="1"/>
                <c:pt idx="0">
                  <c:v>Knowledge diffusion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'наука і технології'!$B$1:$H$1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'наука і технології'!$B$5:$H$5</c:f>
              <c:numCache>
                <c:formatCode>General</c:formatCode>
                <c:ptCount val="7"/>
                <c:pt idx="0">
                  <c:v>52</c:v>
                </c:pt>
                <c:pt idx="1">
                  <c:v>55</c:v>
                </c:pt>
                <c:pt idx="2">
                  <c:v>89</c:v>
                </c:pt>
                <c:pt idx="3">
                  <c:v>71</c:v>
                </c:pt>
                <c:pt idx="4">
                  <c:v>65</c:v>
                </c:pt>
                <c:pt idx="5">
                  <c:v>61</c:v>
                </c:pt>
                <c:pt idx="6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11-40EA-8724-74A3ADC0C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781696"/>
        <c:axId val="148799872"/>
      </c:lineChart>
      <c:catAx>
        <c:axId val="14878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799872"/>
        <c:crosses val="autoZero"/>
        <c:auto val="1"/>
        <c:lblAlgn val="ctr"/>
        <c:lblOffset val="100"/>
        <c:noMultiLvlLbl val="0"/>
      </c:catAx>
      <c:valAx>
        <c:axId val="14879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78169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3.0929352580927372E-2"/>
          <c:y val="0.72300160396617086"/>
          <c:w val="0.93814107611548581"/>
          <c:h val="0.24922061825605132"/>
        </c:manualLayout>
      </c:layout>
      <c:overlay val="0"/>
    </c:legend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0.50376</cdr:x>
      <cdr:y>0.95424</cdr:y>
    </cdr:from>
    <cdr:to>
      <cdr:x>0.92833</cdr:x>
      <cdr:y>0.99038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3376" y="6286503"/>
          <a:ext cx="34920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20" dirty="0" err="1">
              <a:latin typeface="Times New Roman" pitchFamily="18" charset="0"/>
              <a:cs typeface="Times New Roman" pitchFamily="18" charset="0"/>
            </a:rPr>
            <a:t>Глобальний</a:t>
          </a:r>
          <a:r>
            <a:rPr lang="ru-RU" sz="102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20" dirty="0" err="1">
              <a:latin typeface="Times New Roman" pitchFamily="18" charset="0"/>
              <a:cs typeface="Times New Roman" pitchFamily="18" charset="0"/>
            </a:rPr>
            <a:t>інноваційний</a:t>
          </a:r>
          <a:r>
            <a:rPr lang="ru-RU" sz="102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20" dirty="0" err="1">
              <a:latin typeface="Times New Roman" pitchFamily="18" charset="0"/>
              <a:cs typeface="Times New Roman" pitchFamily="18" charset="0"/>
            </a:rPr>
            <a:t>індекс</a:t>
          </a:r>
          <a:endParaRPr lang="ru-RU" sz="102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5F4F5E-8776-4062-AC4C-051EE5F75010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80E7D7-EBFC-4EB0-8BE5-80012DF2B79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80C8DC-6B02-490E-8DAB-99B42679A5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60649"/>
            <a:ext cx="5796136" cy="11521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700808"/>
            <a:ext cx="5616624" cy="1536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E720-0465-4F06-A07B-52E9A1513B17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767E-52A1-40B1-996E-81E7DA8866E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2725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ACDD-19DF-4EB3-A24A-2C336B48AD81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FD61-6C84-431A-801D-944B5A2E3CC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8093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3A2F-4206-4AD4-B9BE-26289BBEB915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E533-B6FC-4E8A-982F-C683CBBB62B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9652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60649"/>
            <a:ext cx="5796136" cy="11521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700808"/>
            <a:ext cx="5616624" cy="1536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2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B68C-84E5-4A89-9C41-B6C62416C770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12B2-9551-4C7A-B97B-32C49B0DCF1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29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AE6C-6068-4DD4-8D3C-D17729CE7CD6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569A-5406-4CDB-9DB7-379E9548066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882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C9BF0-2DD6-48F2-A9DB-B1AC2D82C7CF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89A2-40E5-42A0-AE00-4B43D987868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602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91AF-100B-4D35-B6F9-E833093AD981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88E4-3277-4194-99FF-83C08A51D64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8424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317B-2442-4E21-9D2C-2027851299A6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A592-7538-4643-A8B6-CC80B8BA674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802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E572-94D9-4E71-A687-E9B730FA1F7E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BC93-FCE5-413A-9E82-07435D39088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818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CAE9-CBDA-4C02-9292-A12F5D655DCF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1601-A364-47A0-8013-3387B8115F0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2155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5884-6CE7-4F04-B085-70C9A0F21597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47C7-59E0-4EFE-A14D-46B679A50A1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96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063" y="260350"/>
            <a:ext cx="7067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F1B96-4428-41D0-AF9C-D5457C8C9126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F20BFC-EFC7-40D8-9071-F4F829B684F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42000"/>
                    </a14:imgEffect>
                    <a14:imgEffect>
                      <a14:colorTemperature colorTemp="3125"/>
                    </a14:imgEffect>
                    <a14:imgEffect>
                      <a14:brightnessContrast bright="40000" contras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360" y="26064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8C8D70-3AF1-4B01-A7D8-FEDD5CDBFD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B21FBB-6494-401E-AF0D-8A034DD0454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1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3125"/>
                    </a14:imgEffect>
                    <a14:imgEffect>
                      <a14:brightnessContrast bright="40000" contras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7310" y="548680"/>
            <a:ext cx="6408712" cy="1944216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Інноваційний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- основа </a:t>
            </a:r>
            <a:r>
              <a:rPr lang="ru-RU" dirty="0" err="1">
                <a:solidFill>
                  <a:schemeClr val="tx1"/>
                </a:solidFill>
              </a:rPr>
              <a:t>формування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біоекономіки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221088"/>
            <a:ext cx="5616624" cy="2016224"/>
          </a:xfrm>
        </p:spPr>
        <p:txBody>
          <a:bodyPr>
            <a:normAutofit fontScale="92500"/>
          </a:bodyPr>
          <a:lstStyle/>
          <a:p>
            <a:r>
              <a:rPr lang="en-US" sz="4600" b="1" dirty="0" err="1" smtClean="0">
                <a:solidFill>
                  <a:schemeClr val="tx1"/>
                </a:solidFill>
              </a:rPr>
              <a:t>Butenko</a:t>
            </a:r>
            <a:r>
              <a:rPr lang="en-US" sz="4600" b="1" dirty="0" smtClean="0">
                <a:solidFill>
                  <a:schemeClr val="tx1"/>
                </a:solidFill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</a:rPr>
              <a:t>Vira</a:t>
            </a:r>
            <a:endParaRPr lang="en-US" sz="4600" b="1" dirty="0" smtClean="0">
              <a:solidFill>
                <a:schemeClr val="tx1"/>
              </a:solidFill>
            </a:endParaRPr>
          </a:p>
          <a:p>
            <a:pPr algn="l"/>
            <a:r>
              <a:rPr lang="uk-UA" dirty="0" err="1" smtClean="0">
                <a:solidFill>
                  <a:schemeClr val="tx1"/>
                </a:solidFill>
              </a:rPr>
              <a:t>National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University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of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Life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and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Environmental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Sciences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of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Ukraine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R&amp;D </a:t>
            </a:r>
            <a:r>
              <a:rPr lang="en-US" dirty="0" smtClean="0">
                <a:solidFill>
                  <a:schemeClr val="tx1"/>
                </a:solidFill>
              </a:rPr>
              <a:t>costs in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GDP, 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504" y="1700212"/>
          <a:ext cx="8856984" cy="475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34" y="6478450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27233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>
                <a:solidFill>
                  <a:schemeClr val="tx1"/>
                </a:solidFill>
              </a:rPr>
              <a:t>The rating of Ukraine under the </a:t>
            </a:r>
            <a:r>
              <a:rPr lang="en-US" sz="2500" dirty="0" err="1">
                <a:solidFill>
                  <a:schemeClr val="tx1"/>
                </a:solidFill>
              </a:rPr>
              <a:t>subindices</a:t>
            </a:r>
            <a:r>
              <a:rPr lang="en-US" sz="2500" dirty="0">
                <a:solidFill>
                  <a:schemeClr val="tx1"/>
                </a:solidFill>
              </a:rPr>
              <a:t> of the indicator </a:t>
            </a:r>
            <a:r>
              <a:rPr lang="en-US" sz="3600" i="1" dirty="0" smtClean="0">
                <a:solidFill>
                  <a:schemeClr val="tx1"/>
                </a:solidFill>
              </a:rPr>
              <a:t>"</a:t>
            </a:r>
            <a:r>
              <a:rPr lang="en-US" sz="3600" i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Market sophistication </a:t>
            </a:r>
            <a:r>
              <a:rPr lang="en-US" sz="3600" i="1" dirty="0" smtClean="0">
                <a:solidFill>
                  <a:schemeClr val="tx1"/>
                </a:solidFill>
              </a:rPr>
              <a:t>"</a:t>
            </a:r>
            <a:r>
              <a:rPr lang="en-US" sz="3100" i="1" dirty="0" smtClean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and their significance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</p:nvPr>
        </p:nvGraphicFramePr>
        <p:xfrm>
          <a:off x="4356100" y="2133600"/>
          <a:ext cx="4537074" cy="3240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0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7061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2011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2012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2013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2014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2015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2016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2017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Market sophistication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39,6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38,7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44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45,1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43,9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42,1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43,2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Credit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41,2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33,1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35,9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36,1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33,3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34,7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32,4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Investment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23,1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18,6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19,3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23,5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21,4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24,5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30,6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5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Trade, competition, &amp; market scale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54,3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64,2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76,9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75,8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77,1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67,1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66,5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73" marR="6673" marT="667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105838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486525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5612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>
                <a:solidFill>
                  <a:srgbClr val="000000"/>
                </a:solidFill>
              </a:rPr>
              <a:t>The rating of Ukraine under the </a:t>
            </a:r>
            <a:r>
              <a:rPr lang="en-US" sz="2500" dirty="0" err="1">
                <a:solidFill>
                  <a:srgbClr val="000000"/>
                </a:solidFill>
              </a:rPr>
              <a:t>subindices</a:t>
            </a:r>
            <a:r>
              <a:rPr lang="en-US" sz="2500" dirty="0">
                <a:solidFill>
                  <a:srgbClr val="000000"/>
                </a:solidFill>
              </a:rPr>
              <a:t> of the indicator </a:t>
            </a:r>
            <a:r>
              <a:rPr lang="en-US" sz="2800" i="1" dirty="0" smtClean="0">
                <a:solidFill>
                  <a:srgbClr val="000000"/>
                </a:solidFill>
              </a:rPr>
              <a:t>"</a:t>
            </a:r>
            <a:r>
              <a:rPr lang="en-US" sz="2800" i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Business sophistication </a:t>
            </a:r>
            <a:r>
              <a:rPr lang="en-US" sz="2800" i="1" dirty="0" smtClean="0">
                <a:solidFill>
                  <a:srgbClr val="000000"/>
                </a:solidFill>
              </a:rPr>
              <a:t>"</a:t>
            </a:r>
            <a:r>
              <a:rPr lang="en-US" sz="2500" i="1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and their significance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79512" y="1844824"/>
          <a:ext cx="42839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6" name="Объект 10"/>
          <p:cNvSpPr>
            <a:spLocks noGrp="1"/>
          </p:cNvSpPr>
          <p:nvPr>
            <p:ph sz="half" idx="1"/>
          </p:nvPr>
        </p:nvSpPr>
        <p:spPr>
          <a:xfrm>
            <a:off x="323850" y="1844675"/>
            <a:ext cx="4171950" cy="4281488"/>
          </a:xfrm>
        </p:spPr>
        <p:txBody>
          <a:bodyPr/>
          <a:lstStyle/>
          <a:p>
            <a:endParaRPr lang="ru-RU" dirty="0" smtClean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</p:nvPr>
        </p:nvGraphicFramePr>
        <p:xfrm>
          <a:off x="4500563" y="1844675"/>
          <a:ext cx="4319590" cy="43211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1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38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38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3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744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2011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2012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2013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2015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2016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Business sophistication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42,3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30,2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29,1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Knowledge workers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45,5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49,2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40,8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40,3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42,4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Innovation linkages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31,8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33,1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25,7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24,1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25,5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Knowledge absorption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47,3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10" marR="7010" marT="701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478450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48823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dirty="0">
                <a:solidFill>
                  <a:srgbClr val="000000"/>
                </a:solidFill>
              </a:rPr>
              <a:t>The rating of Ukraine under the </a:t>
            </a:r>
            <a:r>
              <a:rPr lang="en-US" sz="2300" dirty="0" err="1">
                <a:solidFill>
                  <a:srgbClr val="000000"/>
                </a:solidFill>
              </a:rPr>
              <a:t>subindices</a:t>
            </a:r>
            <a:r>
              <a:rPr lang="en-US" sz="2300" dirty="0">
                <a:solidFill>
                  <a:srgbClr val="000000"/>
                </a:solidFill>
              </a:rPr>
              <a:t> of the indicator </a:t>
            </a:r>
            <a:r>
              <a:rPr lang="en-US" sz="2500" i="1" dirty="0" smtClean="0">
                <a:solidFill>
                  <a:srgbClr val="000000"/>
                </a:solidFill>
              </a:rPr>
              <a:t>"</a:t>
            </a:r>
            <a:r>
              <a:rPr lang="uk-UA" sz="2700" i="1" dirty="0" err="1">
                <a:solidFill>
                  <a:srgbClr val="000000"/>
                </a:solidFill>
                <a:effectLst/>
              </a:rPr>
              <a:t>Knowledge</a:t>
            </a:r>
            <a:r>
              <a:rPr lang="uk-UA" sz="2700" i="1" dirty="0">
                <a:solidFill>
                  <a:srgbClr val="000000"/>
                </a:solidFill>
                <a:effectLst/>
              </a:rPr>
              <a:t> &amp; </a:t>
            </a:r>
            <a:r>
              <a:rPr lang="uk-UA" sz="2700" i="1" dirty="0" err="1">
                <a:solidFill>
                  <a:srgbClr val="000000"/>
                </a:solidFill>
                <a:effectLst/>
              </a:rPr>
              <a:t>technology</a:t>
            </a:r>
            <a:r>
              <a:rPr lang="uk-UA" sz="2700" i="1" dirty="0">
                <a:solidFill>
                  <a:srgbClr val="000000"/>
                </a:solidFill>
                <a:effectLst/>
              </a:rPr>
              <a:t> </a:t>
            </a:r>
            <a:r>
              <a:rPr lang="uk-UA" sz="2700" i="1" dirty="0" err="1">
                <a:solidFill>
                  <a:srgbClr val="000000"/>
                </a:solidFill>
                <a:effectLst/>
              </a:rPr>
              <a:t>outputs</a:t>
            </a:r>
            <a:r>
              <a:rPr lang="uk-UA" sz="270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</a:rPr>
              <a:t>"</a:t>
            </a:r>
            <a:r>
              <a:rPr lang="en-US" sz="2300" i="1" dirty="0" smtClean="0">
                <a:solidFill>
                  <a:srgbClr val="000000"/>
                </a:solidFill>
              </a:rPr>
              <a:t> </a:t>
            </a:r>
            <a:r>
              <a:rPr lang="en-US" sz="2300" dirty="0">
                <a:solidFill>
                  <a:srgbClr val="000000"/>
                </a:solidFill>
              </a:rPr>
              <a:t>and their significance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</p:nvPr>
        </p:nvGraphicFramePr>
        <p:xfrm>
          <a:off x="4932363" y="1844675"/>
          <a:ext cx="3960813" cy="43529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80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26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2011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Knowledge &amp; technology outputs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29,9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39,2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38,2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36,4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34,1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32,8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Knowledge creation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34,9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53,8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46,9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48,8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49,2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46,2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45,5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Knowledge impact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24,5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33,9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33,5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34,6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31,3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30,4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28,1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Knowledge diffusion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4010142"/>
              </p:ext>
            </p:extLst>
          </p:nvPr>
        </p:nvGraphicFramePr>
        <p:xfrm>
          <a:off x="179512" y="1600200"/>
          <a:ext cx="4316288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6486525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Distribution of innovative expenses of enterprises with technological innovations by types of expenses,%</a:t>
            </a:r>
            <a:endParaRPr lang="ru-RU" sz="2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B449B71-B141-42BA-B5BD-6654068A7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427078"/>
              </p:ext>
            </p:extLst>
          </p:nvPr>
        </p:nvGraphicFramePr>
        <p:xfrm>
          <a:off x="457200" y="1700213"/>
          <a:ext cx="8229600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6498604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02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>
                <a:solidFill>
                  <a:schemeClr val="tx1"/>
                </a:solidFill>
                <a:effectLst/>
              </a:rPr>
              <a:t>The</a:t>
            </a:r>
            <a:r>
              <a:rPr lang="uk-UA" dirty="0">
                <a:solidFill>
                  <a:schemeClr val="tx1"/>
                </a:solidFill>
                <a:effectLst/>
              </a:rPr>
              <a:t> </a:t>
            </a:r>
            <a:r>
              <a:rPr lang="uk-UA" dirty="0" err="1">
                <a:solidFill>
                  <a:schemeClr val="tx1"/>
                </a:solidFill>
                <a:effectLst/>
              </a:rPr>
              <a:t>Global</a:t>
            </a:r>
            <a:r>
              <a:rPr lang="uk-UA" dirty="0">
                <a:solidFill>
                  <a:schemeClr val="tx1"/>
                </a:solidFill>
                <a:effectLst/>
              </a:rPr>
              <a:t> </a:t>
            </a:r>
            <a:r>
              <a:rPr lang="uk-UA" dirty="0" err="1">
                <a:solidFill>
                  <a:schemeClr val="tx1"/>
                </a:solidFill>
                <a:effectLst/>
              </a:rPr>
              <a:t>Competitiveness</a:t>
            </a:r>
            <a:r>
              <a:rPr lang="uk-UA" dirty="0">
                <a:solidFill>
                  <a:schemeClr val="tx1"/>
                </a:solidFill>
                <a:effectLst/>
              </a:rPr>
              <a:t> </a:t>
            </a:r>
            <a:r>
              <a:rPr lang="uk-UA" dirty="0" err="1" smtClean="0">
                <a:solidFill>
                  <a:schemeClr val="tx1"/>
                </a:solidFill>
                <a:effectLst/>
              </a:rPr>
              <a:t>Index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(</a:t>
            </a:r>
            <a:r>
              <a:rPr lang="en-US" b="0" dirty="0" smtClean="0">
                <a:solidFill>
                  <a:schemeClr val="tx1"/>
                </a:solidFill>
              </a:rPr>
              <a:t>Component </a:t>
            </a:r>
            <a:r>
              <a:rPr lang="ru-RU" b="0" dirty="0" err="1" smtClean="0">
                <a:solidFill>
                  <a:schemeClr val="tx1"/>
                </a:solidFill>
              </a:rPr>
              <a:t>Innovation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r>
              <a:rPr lang="ru-RU" b="0" dirty="0">
                <a:solidFill>
                  <a:schemeClr val="tx1"/>
                </a:solidFill>
              </a:rPr>
              <a:t/>
            </a:r>
            <a:br>
              <a:rPr lang="ru-RU" b="0" dirty="0">
                <a:solidFill>
                  <a:schemeClr val="tx1"/>
                </a:solidFill>
              </a:rPr>
            </a:br>
            <a:endParaRPr lang="ru-RU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13701"/>
              </p:ext>
            </p:extLst>
          </p:nvPr>
        </p:nvGraphicFramePr>
        <p:xfrm>
          <a:off x="107950" y="1652588"/>
          <a:ext cx="9032878" cy="49281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12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34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3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6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7365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Rank/142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Rank/144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Rank/148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Rank/144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7365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Rank/140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Rank/138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Rank/137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Innovation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b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Capacity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innovation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b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15000"/>
                        </a:lnSpc>
                        <a:spcBef>
                          <a:spcPts val="9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9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9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9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Quality of scientific research institutions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b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Company spending on R&amp;D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b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University-industry collaboration in R&amp;D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b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15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0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Gov't procurement of advanced technology products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b"/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Availability of scientists and engineers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b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PCT </a:t>
                      </a: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patents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applications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million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b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125" marR="2612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1" y="6486525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Correlation between the level of development of innovations and GDP per capita by countries of the world in </a:t>
            </a:r>
            <a:r>
              <a:rPr lang="en-US" sz="2800" dirty="0" smtClean="0">
                <a:solidFill>
                  <a:schemeClr val="tx1"/>
                </a:solidFill>
              </a:rPr>
              <a:t>201</a:t>
            </a:r>
            <a:r>
              <a:rPr lang="uk-UA" sz="2800" dirty="0" smtClean="0">
                <a:solidFill>
                  <a:schemeClr val="tx1"/>
                </a:solidFill>
              </a:rPr>
              <a:t>9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315793"/>
              </p:ext>
            </p:extLst>
          </p:nvPr>
        </p:nvGraphicFramePr>
        <p:xfrm>
          <a:off x="179512" y="1700213"/>
          <a:ext cx="8712968" cy="478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486525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Global Innovation Index </a:t>
            </a:r>
            <a:r>
              <a:rPr lang="uk-UA" dirty="0" smtClean="0">
                <a:solidFill>
                  <a:schemeClr val="tx1"/>
                </a:solidFill>
              </a:rPr>
              <a:t>2019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0" y="1700212"/>
            <a:ext cx="8812327" cy="489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86525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77141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7113578" cy="13620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Thank you!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0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63888" y="1700809"/>
            <a:ext cx="5328592" cy="439248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1. Інноваційна політика розвитку біоекономіки у країнах Європейського Союзу</a:t>
            </a:r>
          </a:p>
          <a:p>
            <a:r>
              <a:rPr lang="uk-UA" dirty="0"/>
              <a:t>2. Інноваційна основа розвитку біоекономіки</a:t>
            </a:r>
          </a:p>
          <a:p>
            <a:r>
              <a:rPr lang="uk-UA" dirty="0"/>
              <a:t>3. Розрахунок індексу інвестиційної привабливості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35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35488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BIOECONOMY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00" name="Picture 2" descr="D:\Vera\!!!!!! СОЦИАЛЬНОЕ ПЕРТНЕРСТВО)\Биоєкономика\2018\Cхема  Біоекноміки рису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700213"/>
            <a:ext cx="547260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3369" y="6555365"/>
            <a:ext cx="22677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Butenko</a:t>
            </a:r>
            <a:r>
              <a:rPr lang="en-US" sz="1400" dirty="0" smtClean="0">
                <a:solidFill>
                  <a:schemeClr val="bg1"/>
                </a:solidFill>
              </a:rPr>
              <a:t> V.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Development the </a:t>
            </a:r>
            <a:r>
              <a:rPr lang="en-US" dirty="0" err="1" smtClean="0">
                <a:solidFill>
                  <a:schemeClr val="tx1"/>
                </a:solidFill>
              </a:rPr>
              <a:t>bioeconomy</a:t>
            </a:r>
            <a:r>
              <a:rPr lang="en-US" dirty="0" smtClean="0">
                <a:solidFill>
                  <a:schemeClr val="tx1"/>
                </a:solidFill>
              </a:rPr>
              <a:t> in EU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96850" y="5516563"/>
            <a:ext cx="8750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1400" dirty="0"/>
              <a:t>1.Horizon 2020. Program -http://ec.europa.eu/</a:t>
            </a:r>
            <a:r>
              <a:rPr lang="en-US" sz="1400" dirty="0" err="1"/>
              <a:t>programmes</a:t>
            </a:r>
            <a:r>
              <a:rPr lang="en-US" sz="1400" dirty="0"/>
              <a:t>/horizon2020</a:t>
            </a:r>
          </a:p>
          <a:p>
            <a:pPr algn="just"/>
            <a:r>
              <a:rPr lang="en-US" sz="1400" dirty="0"/>
              <a:t>2. https://ec.europa.eu/programmes/horizon2020/en/news/innovative-sustinable-and-inclusive-bioeconomy-4 </a:t>
            </a:r>
          </a:p>
          <a:p>
            <a:pPr algn="just"/>
            <a:r>
              <a:rPr lang="en-US" sz="1400" dirty="0"/>
              <a:t>3. https://ec.europa.eu/.../</a:t>
            </a:r>
            <a:r>
              <a:rPr lang="en-US" sz="1400" dirty="0" err="1"/>
              <a:t>eu</a:t>
            </a:r>
            <a:r>
              <a:rPr lang="en-US" sz="1400" dirty="0"/>
              <a:t>.../hallen_19_july_10-45_en.pdf</a:t>
            </a:r>
          </a:p>
          <a:p>
            <a:pPr algn="just"/>
            <a:r>
              <a:rPr lang="en-US" sz="1400" dirty="0"/>
              <a:t>4. ec.europa.eu/research/</a:t>
            </a:r>
            <a:r>
              <a:rPr lang="en-US" sz="1400" dirty="0" err="1"/>
              <a:t>bioeconomy</a:t>
            </a:r>
            <a:r>
              <a:rPr lang="en-US" sz="1400" dirty="0"/>
              <a:t>/.../official-</a:t>
            </a:r>
            <a:r>
              <a:rPr lang="en-US" sz="1400" dirty="0" err="1"/>
              <a:t>strategy_ean.pd</a:t>
            </a:r>
            <a:r>
              <a:rPr lang="en-US" sz="1400" dirty="0"/>
              <a:t>.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79388" y="1700213"/>
            <a:ext cx="8785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>
                <a:latin typeface="Arial Rounded MT Bold" pitchFamily="34" charset="0"/>
              </a:rPr>
              <a:t>Horizon 2020 is the biggest EU Research and Innovation program  ever with nearly €80 billion of funding available over 7 years (2014 to 2020) – in addition to the private investment that this money will attract. It promises more breakthroughs, discoveries and world-firsts by taking great ideas from the lab to the market [1].</a:t>
            </a:r>
            <a:endParaRPr lang="ru-RU" sz="2000"/>
          </a:p>
          <a:p>
            <a:pPr>
              <a:buFont typeface="Wingdings" pitchFamily="2" charset="2"/>
              <a:buChar char="Ø"/>
            </a:pPr>
            <a:r>
              <a:rPr lang="en-US" sz="2000">
                <a:latin typeface="Arial Rounded MT Bold" pitchFamily="34" charset="0"/>
              </a:rPr>
              <a:t>Innovative, Sustainable and inclusive Bioeconomy. Program EU [2] </a:t>
            </a:r>
          </a:p>
          <a:p>
            <a:pPr>
              <a:buFont typeface="Wingdings" pitchFamily="2" charset="2"/>
              <a:buChar char="Ø"/>
            </a:pPr>
            <a:r>
              <a:rPr lang="en-US" sz="2000">
                <a:latin typeface="Arial Rounded MT Bold" pitchFamily="34" charset="0"/>
              </a:rPr>
              <a:t> The European Knowledge Based Bio-Economy (KBBE). Research Directorate-General European Commission DG  RTD-E Biotechnology, Agriculture and Food [3]</a:t>
            </a:r>
          </a:p>
          <a:p>
            <a:pPr>
              <a:buFont typeface="Wingdings" pitchFamily="2" charset="2"/>
              <a:buChar char="Ø"/>
            </a:pPr>
            <a:r>
              <a:rPr lang="en-US" sz="2000">
                <a:latin typeface="Arial Rounded MT Bold" pitchFamily="34" charset="0"/>
              </a:rPr>
              <a:t>Innovating for Sustainable Growth: A Bioeconomy for Europe. </a:t>
            </a:r>
            <a:r>
              <a:rPr lang="en-US" sz="1600">
                <a:latin typeface="Arial Rounded MT Bold" pitchFamily="34" charset="0"/>
              </a:rPr>
              <a:t>STRATEGY FOR "INNOVATING FOR SUSTAINABLE GROWTH: A BIOECONOMY FOR EUROPE</a:t>
            </a:r>
            <a:r>
              <a:rPr lang="en-US" sz="1600" b="1">
                <a:latin typeface="Arial Rounded MT Bold" pitchFamily="34" charset="0"/>
              </a:rPr>
              <a:t>“</a:t>
            </a:r>
            <a:r>
              <a:rPr lang="en-US" sz="1600">
                <a:latin typeface="Arial Rounded MT Bold" pitchFamily="34" charset="0"/>
              </a:rPr>
              <a:t>[4]</a:t>
            </a:r>
            <a:endParaRPr lang="ru-RU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99" y="6532563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79750"/>
            <a:ext cx="21336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720840"/>
            <a:ext cx="660648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Innovation can be defined simply as a "new idea, device or method".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However, innovation is often also viewed as the application of better solutions that meet new requirements, unarticulated needs, or existing market needs. Such innovation takes place through the provision of more-effective products, processes, services, technologies, or business models that are made available to markets, governments and society.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The term "innovation" can be defined as something original and more effective</a:t>
            </a: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1639888"/>
            <a:ext cx="192087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32350"/>
            <a:ext cx="21082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00113" y="260350"/>
            <a:ext cx="735488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INNOVATION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39" y="6465198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81163"/>
            <a:ext cx="30241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5229225"/>
            <a:ext cx="22320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08475"/>
            <a:ext cx="316865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Текст 2"/>
          <p:cNvSpPr>
            <a:spLocks noGrp="1"/>
          </p:cNvSpPr>
          <p:nvPr>
            <p:ph type="body" idx="1"/>
          </p:nvPr>
        </p:nvSpPr>
        <p:spPr>
          <a:xfrm>
            <a:off x="0" y="2686050"/>
            <a:ext cx="7772400" cy="2733675"/>
          </a:xfrm>
        </p:spPr>
        <p:txBody>
          <a:bodyPr/>
          <a:lstStyle/>
          <a:p>
            <a:pPr algn="just"/>
            <a:r>
              <a:rPr lang="en-US" sz="2800" smtClean="0">
                <a:solidFill>
                  <a:schemeClr val="tx1"/>
                </a:solidFill>
              </a:rPr>
              <a:t>The Global Innovation Index 2017: Innovation Feeding the World is the result of a collaboration between Cornell University, INSEAD, and the World Intellectual  Property Organization  (WIPO) as co-publishers, and their Knowledge Partners</a:t>
            </a: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81163"/>
            <a:ext cx="2519363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83" y="6530975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THE GLOBAL INNOVATION INDEX </a:t>
            </a:r>
            <a:r>
              <a:rPr lang="en-US" dirty="0" smtClean="0">
                <a:solidFill>
                  <a:schemeClr val="tx1"/>
                </a:solidFill>
              </a:rPr>
              <a:t>of UKRAINE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861988"/>
              </p:ext>
            </p:extLst>
          </p:nvPr>
        </p:nvGraphicFramePr>
        <p:xfrm>
          <a:off x="107504" y="1772816"/>
          <a:ext cx="8784976" cy="475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97" y="6486525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rating of Ukraine under the </a:t>
            </a:r>
            <a:r>
              <a:rPr lang="en-US" sz="2800" dirty="0" err="1">
                <a:solidFill>
                  <a:schemeClr val="tx1"/>
                </a:solidFill>
              </a:rPr>
              <a:t>subindices</a:t>
            </a:r>
            <a:r>
              <a:rPr lang="en-US" sz="2800" dirty="0">
                <a:solidFill>
                  <a:schemeClr val="tx1"/>
                </a:solidFill>
              </a:rPr>
              <a:t> of the indicator </a:t>
            </a:r>
            <a:r>
              <a:rPr lang="en-US" sz="3200" i="1" dirty="0">
                <a:solidFill>
                  <a:schemeClr val="tx1"/>
                </a:solidFill>
              </a:rPr>
              <a:t>"Institutions" </a:t>
            </a:r>
            <a:r>
              <a:rPr lang="en-US" sz="2800" dirty="0">
                <a:solidFill>
                  <a:schemeClr val="tx1"/>
                </a:solidFill>
              </a:rPr>
              <a:t>and their significance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186977"/>
              </p:ext>
            </p:extLst>
          </p:nvPr>
        </p:nvGraphicFramePr>
        <p:xfrm>
          <a:off x="4788024" y="1772816"/>
          <a:ext cx="4376395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375884"/>
              </p:ext>
            </p:extLst>
          </p:nvPr>
        </p:nvGraphicFramePr>
        <p:xfrm>
          <a:off x="179512" y="1772816"/>
          <a:ext cx="4572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478450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3453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The rating of Ukraine under the </a:t>
            </a:r>
            <a:r>
              <a:rPr lang="en-US" sz="2800" dirty="0" err="1">
                <a:solidFill>
                  <a:schemeClr val="tx1"/>
                </a:solidFill>
              </a:rPr>
              <a:t>subindices</a:t>
            </a:r>
            <a:r>
              <a:rPr lang="en-US" sz="2800" dirty="0">
                <a:solidFill>
                  <a:schemeClr val="tx1"/>
                </a:solidFill>
              </a:rPr>
              <a:t> of the indicator </a:t>
            </a:r>
            <a:r>
              <a:rPr lang="en-US" sz="3100" i="1" dirty="0" smtClean="0">
                <a:solidFill>
                  <a:schemeClr val="tx1"/>
                </a:solidFill>
              </a:rPr>
              <a:t>"</a:t>
            </a:r>
            <a:r>
              <a:rPr lang="en-US" sz="3100" i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Human capital &amp; research </a:t>
            </a:r>
            <a:r>
              <a:rPr lang="en-US" sz="3100" i="1" dirty="0" smtClean="0">
                <a:solidFill>
                  <a:schemeClr val="tx1"/>
                </a:solidFill>
              </a:rPr>
              <a:t>"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 their significance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095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095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5848167"/>
              </p:ext>
            </p:extLst>
          </p:nvPr>
        </p:nvGraphicFramePr>
        <p:xfrm>
          <a:off x="179512" y="1916832"/>
          <a:ext cx="4317876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34999845"/>
              </p:ext>
            </p:extLst>
          </p:nvPr>
        </p:nvGraphicFramePr>
        <p:xfrm>
          <a:off x="4645025" y="2174875"/>
          <a:ext cx="4248150" cy="363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486525"/>
            <a:ext cx="2279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6424bb74491cab6b7d181424c48a17c090ce5e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818</Words>
  <Application>Microsoft Office PowerPoint</Application>
  <PresentationFormat>Екран (4:3)</PresentationFormat>
  <Paragraphs>331</Paragraphs>
  <Slides>18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Calibri</vt:lpstr>
      <vt:lpstr>Times New Roman</vt:lpstr>
      <vt:lpstr>Wingdings</vt:lpstr>
      <vt:lpstr>Тема Office</vt:lpstr>
      <vt:lpstr>1_Тема Office</vt:lpstr>
      <vt:lpstr>Інноваційний розвиток України - основа формування біоекономіки</vt:lpstr>
      <vt:lpstr>Питання</vt:lpstr>
      <vt:lpstr>BIOECONOMY</vt:lpstr>
      <vt:lpstr>Development the bioeconomy in EU</vt:lpstr>
      <vt:lpstr>Презентація PowerPoint</vt:lpstr>
      <vt:lpstr>Презентація PowerPoint</vt:lpstr>
      <vt:lpstr>THE GLOBAL INNOVATION INDEX of UKRAINE</vt:lpstr>
      <vt:lpstr>The rating of Ukraine under the subindices of the indicator "Institutions" and their significance</vt:lpstr>
      <vt:lpstr>The rating of Ukraine under the subindices of the indicator "Human capital &amp; research " and their significance</vt:lpstr>
      <vt:lpstr>R&amp;D costs in the of GDP, %</vt:lpstr>
      <vt:lpstr>The rating of Ukraine under the subindices of the indicator "Market sophistication " and their significance</vt:lpstr>
      <vt:lpstr>The rating of Ukraine under the subindices of the indicator "Business sophistication " and their significance</vt:lpstr>
      <vt:lpstr>The rating of Ukraine under the subindices of the indicator "Knowledge &amp; technology outputs " and their significance</vt:lpstr>
      <vt:lpstr>Distribution of innovative expenses of enterprises with technological innovations by types of expenses,%</vt:lpstr>
      <vt:lpstr>The Global Competitiveness Index (Component Innovation) </vt:lpstr>
      <vt:lpstr>Correlation between the level of development of innovations and GDP per capita by countries of the world in 2019</vt:lpstr>
      <vt:lpstr>The Global Innovation Index 2019</vt:lpstr>
      <vt:lpstr>Thank you! 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со шлейом</dc:title>
  <dc:creator>obstinate</dc:creator>
  <dc:description>Шаблон презентации с сайта http://presentation-creation.ru/</dc:description>
  <cp:lastModifiedBy>Asus</cp:lastModifiedBy>
  <cp:revision>69</cp:revision>
  <dcterms:created xsi:type="dcterms:W3CDTF">2018-03-28T17:21:40Z</dcterms:created>
  <dcterms:modified xsi:type="dcterms:W3CDTF">2021-05-27T17:03:34Z</dcterms:modified>
</cp:coreProperties>
</file>