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309" r:id="rId3"/>
    <p:sldId id="310" r:id="rId4"/>
    <p:sldId id="311" r:id="rId5"/>
    <p:sldId id="312" r:id="rId6"/>
    <p:sldId id="305" r:id="rId7"/>
    <p:sldId id="306" r:id="rId8"/>
    <p:sldId id="307" r:id="rId9"/>
    <p:sldId id="313" r:id="rId10"/>
    <p:sldId id="314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38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30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10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44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21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71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4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3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29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70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7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45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1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74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29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04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15.10.2022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5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145-19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zakon.rada.gov.ua/laws/show/1556-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nubip.edu.ua/node/12654" TargetMode="External"/><Relationship Id="rId4" Type="http://schemas.openxmlformats.org/officeDocument/2006/relationships/hyperlink" Target="https://zakon.rada.gov.ua/laws/show/392-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737" y="371193"/>
            <a:ext cx="9718061" cy="400783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Тема </a:t>
            </a:r>
            <a:r>
              <a:rPr lang="uk-UA" sz="4000" dirty="0" smtClean="0"/>
              <a:t>11.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у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sz="4000" b="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Яворська ВАЛЕНТИНА ОЛЕКСАНДРІВНА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58" y="975546"/>
            <a:ext cx="6340066" cy="37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49506" y="2581835"/>
            <a:ext cx="8373035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Roboto"/>
              </a:rPr>
              <a:t>Список використаних та рекомендованих джерел</a:t>
            </a:r>
          </a:p>
          <a:p>
            <a:pPr algn="ctr"/>
            <a:r>
              <a:rPr lang="uk-UA" b="1" dirty="0">
                <a:solidFill>
                  <a:srgbClr val="333333"/>
                </a:solidFill>
                <a:latin typeface="Open Sans"/>
              </a:rPr>
              <a:t> </a:t>
            </a:r>
            <a:endParaRPr lang="uk-UA" dirty="0">
              <a:solidFill>
                <a:srgbClr val="333333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 України «Про вищу освіту».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212529"/>
                </a:solidFill>
                <a:latin typeface="Open Sans"/>
                <a:hlinkClick r:id="rId2"/>
              </a:rPr>
              <a:t>https://zakon.rada.gov.ua/laws/show/1556-18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 України «Про освіту».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3"/>
              </a:rPr>
              <a:t>https://zakon.rada.gov.ua/laws/show/2145-19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Закону України </a:t>
            </a:r>
            <a:r>
              <a:rPr lang="uk-UA" dirty="0">
                <a:solidFill>
                  <a:srgbClr val="083062"/>
                </a:solidFill>
                <a:latin typeface="Open Sans"/>
                <a:hlinkClick r:id="rId4"/>
              </a:rPr>
              <a:t>«Про внесення змін до деяких законів України щодо вдосконалення освітньої діяльності у сфері вищої освіти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»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4"/>
              </a:rPr>
              <a:t>https://zakon.rada.gov.ua/laws/show/392-20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Інформаційний сайт НУБІП України.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5"/>
              </a:rPr>
              <a:t>https://nubip.edu.ua/node/12654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708" y="324410"/>
            <a:ext cx="4124325" cy="2257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870" y="324410"/>
            <a:ext cx="4667566" cy="2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82297" y="724277"/>
            <a:ext cx="737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ЗМІСТ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11.1. Поняття </a:t>
            </a:r>
            <a:r>
              <a:rPr lang="uk-UA" dirty="0"/>
              <a:t>соціальної </a:t>
            </a:r>
            <a:r>
              <a:rPr lang="uk-UA" dirty="0" smtClean="0"/>
              <a:t>комунікації. </a:t>
            </a:r>
          </a:p>
          <a:p>
            <a:r>
              <a:rPr lang="uk-UA" dirty="0" smtClean="0"/>
              <a:t>11.2</a:t>
            </a:r>
            <a:r>
              <a:rPr lang="uk-UA" dirty="0"/>
              <a:t>. Функції соціальних комунікації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11.3. </a:t>
            </a:r>
            <a:r>
              <a:rPr lang="ru-RU" dirty="0"/>
              <a:t>Структура і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1" y="3280416"/>
            <a:ext cx="7379753" cy="26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91" y="660903"/>
            <a:ext cx="8474656" cy="2831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43" y="3332618"/>
            <a:ext cx="4753777" cy="29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24" y="552262"/>
            <a:ext cx="8999008" cy="2635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47" y="3188127"/>
            <a:ext cx="5195180" cy="31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4" y="1339912"/>
            <a:ext cx="10849142" cy="2839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077" y="3774409"/>
            <a:ext cx="3622659" cy="23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6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83121" y="1220388"/>
            <a:ext cx="8609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495057"/>
                </a:solidFill>
                <a:latin typeface="Open Sans"/>
              </a:rPr>
              <a:t>Інформаційна функція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 — є основною функцією, оскільки на організації й управлінні потоками інформації побудовані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паблік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рилейшнз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 , реклама тощо.</a:t>
            </a:r>
          </a:p>
          <a:p>
            <a:r>
              <a:rPr lang="uk-UA" b="1" dirty="0" err="1">
                <a:solidFill>
                  <a:srgbClr val="495057"/>
                </a:solidFill>
                <a:latin typeface="Open Sans"/>
              </a:rPr>
              <a:t>Соціалізуюча</a:t>
            </a:r>
            <a:r>
              <a:rPr lang="uk-UA" b="1" dirty="0">
                <a:solidFill>
                  <a:srgbClr val="495057"/>
                </a:solidFill>
                <a:latin typeface="Open Sans"/>
              </a:rPr>
              <a:t> функція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 — пов'язана із соціальним вихованням членів суспільства, формуванням або зміною інтенсивності і спрямованості соціальних настанов, цінностей та ціннісних орієнтацій аудиторії, з якою здійснюється комунікація. Зокрема,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соціалізуюча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 функція може розглядатися як така, що реалізує стратегічний РИ, на якому ґрунтується вся суспільна сфера.</a:t>
            </a:r>
          </a:p>
          <a:p>
            <a:r>
              <a:rPr lang="uk-UA" b="1" dirty="0">
                <a:solidFill>
                  <a:srgbClr val="495057"/>
                </a:solidFill>
                <a:latin typeface="Open Sans"/>
              </a:rPr>
              <a:t>Організаційно-поведінська функція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 — пов'язана з ініціюванням або припиненням певних дій масової аудиторії. З нею можна поєднати тактичний РИ (політична, виборча або рекламна кампанія).</a:t>
            </a:r>
          </a:p>
          <a:p>
            <a:r>
              <a:rPr lang="uk-UA" b="1" dirty="0" err="1">
                <a:solidFill>
                  <a:srgbClr val="495057"/>
                </a:solidFill>
                <a:latin typeface="Open Sans"/>
              </a:rPr>
              <a:t>Емоційно</a:t>
            </a:r>
            <a:r>
              <a:rPr lang="uk-UA" b="1" dirty="0">
                <a:solidFill>
                  <a:srgbClr val="495057"/>
                </a:solidFill>
                <a:latin typeface="Open Sans"/>
              </a:rPr>
              <a:t>-тонізуюча функція 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полягає в регулюванні емоційного рівня аудиторії, стимулюванні її емоційних реакцій.</a:t>
            </a:r>
          </a:p>
          <a:p>
            <a:r>
              <a:rPr lang="uk-UA" b="1" dirty="0">
                <a:solidFill>
                  <a:srgbClr val="495057"/>
                </a:solidFill>
                <a:latin typeface="Open Sans"/>
              </a:rPr>
              <a:t>Комунікаційна функція 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— пов'язана з регулюванням зв'язків між різними індивідами або сегментами аудиторії, а також комунікатора з тією самою аудиторією.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268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2585" y="1731816"/>
            <a:ext cx="8184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495057"/>
                </a:solidFill>
                <a:latin typeface="Open Sans"/>
              </a:rPr>
              <a:t>ПСИХОЛОГІЧНІ ФУНКЦІЇ МАСОВОЇ КОМУНІКАЦІЇ</a:t>
            </a:r>
            <a:endParaRPr lang="uk-UA" dirty="0">
              <a:solidFill>
                <a:srgbClr val="495057"/>
              </a:solidFill>
              <a:latin typeface="Open Sans"/>
            </a:endParaRP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З точки зору психології виокремлюють такі функції масової комунікації </a:t>
            </a:r>
            <a:r>
              <a:rPr lang="uk-UA" b="1" dirty="0">
                <a:solidFill>
                  <a:srgbClr val="495057"/>
                </a:solidFill>
                <a:latin typeface="Open Sans"/>
              </a:rPr>
              <a:t>[4]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: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Формування масової психології — стратегічна, оскільки формує і масу (як суб'єкт соціальної дії), і масову психологію.</a:t>
            </a:r>
          </a:p>
          <a:p>
            <a:r>
              <a:rPr lang="uk-UA" dirty="0" err="1">
                <a:solidFill>
                  <a:srgbClr val="495057"/>
                </a:solidFill>
                <a:latin typeface="Open Sans"/>
              </a:rPr>
              <a:t>Інтеграційно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-комунікаційна — пов'язана з формуванням загальних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емоційно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-психологічних настроїв аудиторії.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Інформаційна— забезпечує аудиторію певним набором інформації, створює єдину "інформаційну" систему координат для сприйняття і оцінки подій, які відбуваються в суспільстві.</a:t>
            </a:r>
          </a:p>
          <a:p>
            <a:r>
              <a:rPr lang="uk-UA" dirty="0" err="1">
                <a:solidFill>
                  <a:srgbClr val="495057"/>
                </a:solidFill>
                <a:latin typeface="Open Sans"/>
              </a:rPr>
              <a:t>Соціалізуюче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-виховна — сприяє формуванню узагальнених настанов, цінностей і ціннісних орієнтацій.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Організації поведінки — стимулює напрями конкретних дій маси.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7049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8620" y="1261996"/>
            <a:ext cx="8486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Отже, феномен масової комунікації можна розглядати як </a:t>
            </a:r>
            <a:r>
              <a:rPr lang="uk-UA" b="1" dirty="0">
                <a:solidFill>
                  <a:srgbClr val="495057"/>
                </a:solidFill>
                <a:latin typeface="Open Sans"/>
              </a:rPr>
              <a:t>[4]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: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1. Набір технічних механізмів (засобів масової комунікації, які доносять повідомлення до аудиторії) для впливу на психіку людей.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2. Нові змістовні компоненти психологічного впливу (коли транслюються не просто директивні повідомлення, а повідомлення, що стимулюють, "підштовхують" індивідів до певних дій).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3. Спеціально організований процес, коли зовнішньо люди (начебто) мають право на індивідуалізацію і свободу людської свідомості, а по суті — внутрішньо (психологічно) такого вибору не мають, оскільки дивляться одні й ті самі (по змісту) телепрограми, слухають одні й ті самі радіопередачі і читають одні й ті самі повідомлення в газетах з різними назвами.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У цьому контексті варто виокремити такі масово-психологічні функції засобів масової комунікації </a:t>
            </a:r>
            <a:r>
              <a:rPr lang="uk-UA" b="1" dirty="0">
                <a:solidFill>
                  <a:srgbClr val="495057"/>
                </a:solidFill>
                <a:latin typeface="Open Sans"/>
              </a:rPr>
              <a:t>[4]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: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• загальної регуляції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психодинаміки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 суспільства;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• інтегратора масових настроїв;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• управління циркуляцією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психоформуючої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 інформації.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79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75" y="1223953"/>
            <a:ext cx="7993031" cy="40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16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327</TotalTime>
  <Words>69</Words>
  <Application>Microsoft Office PowerPoint</Application>
  <PresentationFormat>Широкий екран</PresentationFormat>
  <Paragraphs>35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Open Sans</vt:lpstr>
      <vt:lpstr>Roboto</vt:lpstr>
      <vt:lpstr>Wingdings 3</vt:lpstr>
      <vt:lpstr>Зал засідань</vt:lpstr>
      <vt:lpstr>Тема 11. Соціальні комунікації у суспільному житті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36</cp:revision>
  <dcterms:created xsi:type="dcterms:W3CDTF">2021-09-18T05:40:09Z</dcterms:created>
  <dcterms:modified xsi:type="dcterms:W3CDTF">2022-10-15T19:32:27Z</dcterms:modified>
</cp:coreProperties>
</file>