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9" r:id="rId4"/>
    <p:sldId id="260" r:id="rId5"/>
    <p:sldId id="257" r:id="rId6"/>
    <p:sldId id="265" r:id="rId7"/>
    <p:sldId id="261" r:id="rId8"/>
    <p:sldId id="262" r:id="rId9"/>
    <p:sldId id="263" r:id="rId10"/>
    <p:sldId id="264" r:id="rId11"/>
    <p:sldId id="266" r:id="rId12"/>
    <p:sldId id="267" r:id="rId13"/>
    <p:sldId id="268" r:id="rId14"/>
    <p:sldId id="269" r:id="rId15"/>
    <p:sldId id="270" r:id="rId16"/>
    <p:sldId id="271" r:id="rId1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0251AF-F5F6-48E7-B5F5-613DC0EDF977}" type="doc">
      <dgm:prSet loTypeId="urn:microsoft.com/office/officeart/2005/8/layout/vList3#1" loCatId="list" qsTypeId="urn:microsoft.com/office/officeart/2005/8/quickstyle/simple1" qsCatId="simple" csTypeId="urn:microsoft.com/office/officeart/2005/8/colors/accent1_4" csCatId="accent1" phldr="1"/>
      <dgm:spPr/>
      <dgm:t>
        <a:bodyPr/>
        <a:lstStyle/>
        <a:p>
          <a:endParaRPr lang="uk-UA"/>
        </a:p>
      </dgm:t>
    </dgm:pt>
    <dgm:pt modelId="{90381B9E-122C-4E75-8C20-34ED4F0E5FAC}">
      <dgm:prSet custT="1"/>
      <dgm:spPr/>
      <dgm:t>
        <a:bodyPr/>
        <a:lstStyle/>
        <a:p>
          <a:pPr rtl="0"/>
          <a:r>
            <a:rPr lang="uk-UA" sz="1600" b="1" dirty="0" smtClean="0">
              <a:solidFill>
                <a:schemeClr val="tx1"/>
              </a:solidFill>
            </a:rPr>
            <a:t>Це спеціальність із надзвичайно широкими можливостями</a:t>
          </a:r>
          <a:r>
            <a:rPr lang="en-US" sz="1600" b="1" dirty="0" smtClean="0">
              <a:solidFill>
                <a:schemeClr val="tx1"/>
              </a:solidFill>
            </a:rPr>
            <a:t> </a:t>
          </a:r>
          <a:r>
            <a:rPr lang="uk-UA" sz="1600" b="1" dirty="0" smtClean="0">
              <a:solidFill>
                <a:schemeClr val="tx1"/>
              </a:solidFill>
            </a:rPr>
            <a:t>і величезними перспективами затребуваності на ринку праці оскільки фахівці даної галузі прогнозують економічну та фінансову діяльність </a:t>
          </a:r>
          <a:endParaRPr lang="uk-UA" sz="1600" b="1" dirty="0">
            <a:solidFill>
              <a:schemeClr val="tx1"/>
            </a:solidFill>
          </a:endParaRPr>
        </a:p>
      </dgm:t>
    </dgm:pt>
    <dgm:pt modelId="{A4D6CA75-E226-4CE0-A96C-9233616FC9F1}" type="parTrans" cxnId="{D12979D3-E46A-4966-B653-7DF6A25A54F8}">
      <dgm:prSet/>
      <dgm:spPr/>
      <dgm:t>
        <a:bodyPr/>
        <a:lstStyle/>
        <a:p>
          <a:endParaRPr lang="uk-UA" b="1">
            <a:solidFill>
              <a:schemeClr val="tx1"/>
            </a:solidFill>
          </a:endParaRPr>
        </a:p>
      </dgm:t>
    </dgm:pt>
    <dgm:pt modelId="{6B8834D0-4A6B-4931-93BB-24EEE286938B}" type="sibTrans" cxnId="{D12979D3-E46A-4966-B653-7DF6A25A54F8}">
      <dgm:prSet/>
      <dgm:spPr/>
      <dgm:t>
        <a:bodyPr/>
        <a:lstStyle/>
        <a:p>
          <a:endParaRPr lang="uk-UA" b="1">
            <a:solidFill>
              <a:schemeClr val="tx1"/>
            </a:solidFill>
          </a:endParaRPr>
        </a:p>
      </dgm:t>
    </dgm:pt>
    <dgm:pt modelId="{D317B54F-2AB3-44E5-9CDD-67170FCB8B85}">
      <dgm:prSet/>
      <dgm:spPr/>
      <dgm:t>
        <a:bodyPr/>
        <a:lstStyle/>
        <a:p>
          <a:pPr rtl="0"/>
          <a:r>
            <a:rPr lang="uk-UA" b="1" dirty="0" smtClean="0">
              <a:solidFill>
                <a:schemeClr val="tx1"/>
              </a:solidFill>
            </a:rPr>
            <a:t>забезпечують ефективну аналітичну роботу </a:t>
          </a:r>
          <a:endParaRPr lang="uk-UA" b="1" dirty="0">
            <a:solidFill>
              <a:schemeClr val="tx1"/>
            </a:solidFill>
          </a:endParaRPr>
        </a:p>
      </dgm:t>
    </dgm:pt>
    <dgm:pt modelId="{C1A7FA56-6F30-4DEB-805A-A602C972CF66}" type="parTrans" cxnId="{E2887FCE-43F7-4E4B-8310-A0753FDF0C05}">
      <dgm:prSet/>
      <dgm:spPr/>
      <dgm:t>
        <a:bodyPr/>
        <a:lstStyle/>
        <a:p>
          <a:endParaRPr lang="uk-UA" b="1">
            <a:solidFill>
              <a:schemeClr val="tx1"/>
            </a:solidFill>
          </a:endParaRPr>
        </a:p>
      </dgm:t>
    </dgm:pt>
    <dgm:pt modelId="{38F5DB97-567B-4DF4-B783-A0AF24182513}" type="sibTrans" cxnId="{E2887FCE-43F7-4E4B-8310-A0753FDF0C05}">
      <dgm:prSet/>
      <dgm:spPr/>
      <dgm:t>
        <a:bodyPr/>
        <a:lstStyle/>
        <a:p>
          <a:endParaRPr lang="uk-UA" b="1">
            <a:solidFill>
              <a:schemeClr val="tx1"/>
            </a:solidFill>
          </a:endParaRPr>
        </a:p>
      </dgm:t>
    </dgm:pt>
    <dgm:pt modelId="{D14988E4-C0DB-483A-829D-80B763B06820}">
      <dgm:prSet/>
      <dgm:spPr/>
      <dgm:t>
        <a:bodyPr/>
        <a:lstStyle/>
        <a:p>
          <a:pPr rtl="0"/>
          <a:r>
            <a:rPr lang="uk-UA" b="1" dirty="0" smtClean="0">
              <a:solidFill>
                <a:schemeClr val="tx1"/>
              </a:solidFill>
            </a:rPr>
            <a:t>розробляють торгові бізнес-стратегії </a:t>
          </a:r>
        </a:p>
        <a:p>
          <a:pPr rtl="0"/>
          <a:r>
            <a:rPr lang="uk-UA" b="1" dirty="0" smtClean="0">
              <a:solidFill>
                <a:schemeClr val="tx1"/>
              </a:solidFill>
            </a:rPr>
            <a:t>підприємства в умовах конкуренції </a:t>
          </a:r>
          <a:endParaRPr lang="uk-UA" b="1" dirty="0">
            <a:solidFill>
              <a:schemeClr val="tx1"/>
            </a:solidFill>
          </a:endParaRPr>
        </a:p>
      </dgm:t>
    </dgm:pt>
    <dgm:pt modelId="{FF47CB78-FFAE-4345-ACBD-E8861D56D248}" type="parTrans" cxnId="{88085D81-8EF6-41AF-823D-73BF90C8AB48}">
      <dgm:prSet/>
      <dgm:spPr/>
      <dgm:t>
        <a:bodyPr/>
        <a:lstStyle/>
        <a:p>
          <a:endParaRPr lang="uk-UA" b="1">
            <a:solidFill>
              <a:schemeClr val="tx1"/>
            </a:solidFill>
          </a:endParaRPr>
        </a:p>
      </dgm:t>
    </dgm:pt>
    <dgm:pt modelId="{6B4300AE-E752-47C6-8C98-A2D2C372DA04}" type="sibTrans" cxnId="{88085D81-8EF6-41AF-823D-73BF90C8AB48}">
      <dgm:prSet/>
      <dgm:spPr/>
      <dgm:t>
        <a:bodyPr/>
        <a:lstStyle/>
        <a:p>
          <a:endParaRPr lang="uk-UA" b="1">
            <a:solidFill>
              <a:schemeClr val="tx1"/>
            </a:solidFill>
          </a:endParaRPr>
        </a:p>
      </dgm:t>
    </dgm:pt>
    <dgm:pt modelId="{DE4066F5-F202-4449-8A21-4F3714D11FC3}">
      <dgm:prSet/>
      <dgm:spPr/>
      <dgm:t>
        <a:bodyPr/>
        <a:lstStyle/>
        <a:p>
          <a:pPr rtl="0"/>
          <a:r>
            <a:rPr lang="uk-UA" b="1" dirty="0" smtClean="0">
              <a:solidFill>
                <a:schemeClr val="tx1"/>
              </a:solidFill>
            </a:rPr>
            <a:t>надають консультаційні послуги у біржовій сфері та визначають шляхи підвищення ефективності господарської діяльності організації в цілому </a:t>
          </a:r>
          <a:endParaRPr lang="uk-UA" b="1" dirty="0">
            <a:solidFill>
              <a:schemeClr val="tx1"/>
            </a:solidFill>
          </a:endParaRPr>
        </a:p>
      </dgm:t>
    </dgm:pt>
    <dgm:pt modelId="{8E1364DB-1B57-414F-896D-F36C78E15B74}" type="parTrans" cxnId="{F98F8AB9-A80A-4DAB-A7E6-8804938A321F}">
      <dgm:prSet/>
      <dgm:spPr/>
      <dgm:t>
        <a:bodyPr/>
        <a:lstStyle/>
        <a:p>
          <a:endParaRPr lang="uk-UA" b="1">
            <a:solidFill>
              <a:schemeClr val="tx1"/>
            </a:solidFill>
          </a:endParaRPr>
        </a:p>
      </dgm:t>
    </dgm:pt>
    <dgm:pt modelId="{F43E7E65-EA64-40E6-A10C-DCE7AF096971}" type="sibTrans" cxnId="{F98F8AB9-A80A-4DAB-A7E6-8804938A321F}">
      <dgm:prSet/>
      <dgm:spPr/>
      <dgm:t>
        <a:bodyPr/>
        <a:lstStyle/>
        <a:p>
          <a:endParaRPr lang="uk-UA" b="1">
            <a:solidFill>
              <a:schemeClr val="tx1"/>
            </a:solidFill>
          </a:endParaRPr>
        </a:p>
      </dgm:t>
    </dgm:pt>
    <dgm:pt modelId="{014F9B1F-17E3-406E-9405-0F6105A0C2BB}" type="pres">
      <dgm:prSet presAssocID="{110251AF-F5F6-48E7-B5F5-613DC0EDF977}" presName="linearFlow" presStyleCnt="0">
        <dgm:presLayoutVars>
          <dgm:dir/>
          <dgm:resizeHandles val="exact"/>
        </dgm:presLayoutVars>
      </dgm:prSet>
      <dgm:spPr/>
      <dgm:t>
        <a:bodyPr/>
        <a:lstStyle/>
        <a:p>
          <a:endParaRPr lang="uk-UA"/>
        </a:p>
      </dgm:t>
    </dgm:pt>
    <dgm:pt modelId="{BC4F67D4-B223-4E04-BB9F-7D8077DBD038}" type="pres">
      <dgm:prSet presAssocID="{90381B9E-122C-4E75-8C20-34ED4F0E5FAC}" presName="composite" presStyleCnt="0"/>
      <dgm:spPr/>
    </dgm:pt>
    <dgm:pt modelId="{865FAB49-E7A1-4F21-B1B6-B0E8040C18C6}" type="pres">
      <dgm:prSet presAssocID="{90381B9E-122C-4E75-8C20-34ED4F0E5FAC}" presName="imgShp" presStyleLbl="fgImgPlace1" presStyleIdx="0" presStyleCnt="4" custLinFactX="-810" custLinFactNeighborX="-100000" custLinFactNeighborY="1233"/>
      <dgm:spPr>
        <a:blipFill rotWithShape="0">
          <a:blip xmlns:r="http://schemas.openxmlformats.org/officeDocument/2006/relationships" r:embed="rId1"/>
          <a:stretch>
            <a:fillRect/>
          </a:stretch>
        </a:blipFill>
      </dgm:spPr>
      <dgm:t>
        <a:bodyPr/>
        <a:lstStyle/>
        <a:p>
          <a:endParaRPr lang="uk-UA"/>
        </a:p>
      </dgm:t>
    </dgm:pt>
    <dgm:pt modelId="{2F2B581F-18A9-4849-9DDC-AED1302DAE30}" type="pres">
      <dgm:prSet presAssocID="{90381B9E-122C-4E75-8C20-34ED4F0E5FAC}" presName="txShp" presStyleLbl="node1" presStyleIdx="0" presStyleCnt="4" custScaleX="141707" custScaleY="222266" custLinFactNeighborX="6954" custLinFactNeighborY="-333">
        <dgm:presLayoutVars>
          <dgm:bulletEnabled val="1"/>
        </dgm:presLayoutVars>
      </dgm:prSet>
      <dgm:spPr/>
      <dgm:t>
        <a:bodyPr/>
        <a:lstStyle/>
        <a:p>
          <a:endParaRPr lang="uk-UA"/>
        </a:p>
      </dgm:t>
    </dgm:pt>
    <dgm:pt modelId="{4AFD5832-4CAF-426F-85EF-E9BFE6F7EF00}" type="pres">
      <dgm:prSet presAssocID="{6B8834D0-4A6B-4931-93BB-24EEE286938B}" presName="spacing" presStyleCnt="0"/>
      <dgm:spPr/>
    </dgm:pt>
    <dgm:pt modelId="{011918D6-5F6C-40F2-BC7B-AB54B3DB49E0}" type="pres">
      <dgm:prSet presAssocID="{D317B54F-2AB3-44E5-9CDD-67170FCB8B85}" presName="composite" presStyleCnt="0"/>
      <dgm:spPr/>
    </dgm:pt>
    <dgm:pt modelId="{49DE7EAD-D705-4D54-9904-6040D60CEC72}" type="pres">
      <dgm:prSet presAssocID="{D317B54F-2AB3-44E5-9CDD-67170FCB8B85}" presName="imgShp" presStyleLbl="fgImgPlace1" presStyleIdx="1" presStyleCnt="4" custLinFactX="-810" custLinFactNeighborX="-100000" custLinFactNeighborY="1549"/>
      <dgm:spPr>
        <a:blipFill rotWithShape="0">
          <a:blip xmlns:r="http://schemas.openxmlformats.org/officeDocument/2006/relationships" r:embed="rId2"/>
          <a:stretch>
            <a:fillRect/>
          </a:stretch>
        </a:blipFill>
      </dgm:spPr>
    </dgm:pt>
    <dgm:pt modelId="{166ECEB4-4949-47ED-B366-975B61D36A81}" type="pres">
      <dgm:prSet presAssocID="{D317B54F-2AB3-44E5-9CDD-67170FCB8B85}" presName="txShp" presStyleLbl="node1" presStyleIdx="1" presStyleCnt="4" custScaleX="150376" custScaleY="133785" custLinFactNeighborX="0" custLinFactNeighborY="-2378">
        <dgm:presLayoutVars>
          <dgm:bulletEnabled val="1"/>
        </dgm:presLayoutVars>
      </dgm:prSet>
      <dgm:spPr/>
      <dgm:t>
        <a:bodyPr/>
        <a:lstStyle/>
        <a:p>
          <a:endParaRPr lang="uk-UA"/>
        </a:p>
      </dgm:t>
    </dgm:pt>
    <dgm:pt modelId="{73DB8390-5A29-40A3-ADD4-1A5B4B88E132}" type="pres">
      <dgm:prSet presAssocID="{38F5DB97-567B-4DF4-B783-A0AF24182513}" presName="spacing" presStyleCnt="0"/>
      <dgm:spPr/>
    </dgm:pt>
    <dgm:pt modelId="{6E106E58-4943-4797-B3EF-D9659797FC55}" type="pres">
      <dgm:prSet presAssocID="{D14988E4-C0DB-483A-829D-80B763B06820}" presName="composite" presStyleCnt="0"/>
      <dgm:spPr/>
    </dgm:pt>
    <dgm:pt modelId="{C6988716-474C-4041-9E3F-5B70F1729FBA}" type="pres">
      <dgm:prSet presAssocID="{D14988E4-C0DB-483A-829D-80B763B06820}" presName="imgShp" presStyleLbl="fgImgPlace1" presStyleIdx="2" presStyleCnt="4" custLinFactX="-810" custLinFactNeighborX="-100000" custLinFactNeighborY="7516"/>
      <dgm:spPr>
        <a:blipFill rotWithShape="0">
          <a:blip xmlns:r="http://schemas.openxmlformats.org/officeDocument/2006/relationships" r:embed="rId3"/>
          <a:stretch>
            <a:fillRect/>
          </a:stretch>
        </a:blipFill>
      </dgm:spPr>
      <dgm:t>
        <a:bodyPr/>
        <a:lstStyle/>
        <a:p>
          <a:endParaRPr lang="uk-UA"/>
        </a:p>
      </dgm:t>
    </dgm:pt>
    <dgm:pt modelId="{8059CB48-7FD1-4715-B2CC-862D156BC37D}" type="pres">
      <dgm:prSet presAssocID="{D14988E4-C0DB-483A-829D-80B763B06820}" presName="txShp" presStyleLbl="node1" presStyleIdx="2" presStyleCnt="4" custScaleX="136467" custScaleY="148506" custLinFactNeighborX="8693" custLinFactNeighborY="-470">
        <dgm:presLayoutVars>
          <dgm:bulletEnabled val="1"/>
        </dgm:presLayoutVars>
      </dgm:prSet>
      <dgm:spPr/>
      <dgm:t>
        <a:bodyPr/>
        <a:lstStyle/>
        <a:p>
          <a:endParaRPr lang="uk-UA"/>
        </a:p>
      </dgm:t>
    </dgm:pt>
    <dgm:pt modelId="{E312C42B-EE89-4E3B-A4ED-4F6AC5AD9E94}" type="pres">
      <dgm:prSet presAssocID="{6B4300AE-E752-47C6-8C98-A2D2C372DA04}" presName="spacing" presStyleCnt="0"/>
      <dgm:spPr/>
    </dgm:pt>
    <dgm:pt modelId="{D8A79E0E-5177-42B8-8019-9542951DAD89}" type="pres">
      <dgm:prSet presAssocID="{DE4066F5-F202-4449-8A21-4F3714D11FC3}" presName="composite" presStyleCnt="0"/>
      <dgm:spPr/>
    </dgm:pt>
    <dgm:pt modelId="{21262134-B883-46C0-A90F-A5ED8A6E0CF9}" type="pres">
      <dgm:prSet presAssocID="{DE4066F5-F202-4449-8A21-4F3714D11FC3}" presName="imgShp" presStyleLbl="fgImgPlace1" presStyleIdx="3" presStyleCnt="4" custLinFactX="-810" custLinFactNeighborX="-100000" custLinFactNeighborY="-26663"/>
      <dgm:spPr>
        <a:blipFill rotWithShape="0">
          <a:blip xmlns:r="http://schemas.openxmlformats.org/officeDocument/2006/relationships" r:embed="rId4"/>
          <a:stretch>
            <a:fillRect/>
          </a:stretch>
        </a:blipFill>
      </dgm:spPr>
      <dgm:t>
        <a:bodyPr/>
        <a:lstStyle/>
        <a:p>
          <a:endParaRPr lang="uk-UA"/>
        </a:p>
      </dgm:t>
    </dgm:pt>
    <dgm:pt modelId="{BE83B2C3-114F-42F7-85A6-4A23820623D5}" type="pres">
      <dgm:prSet presAssocID="{DE4066F5-F202-4449-8A21-4F3714D11FC3}" presName="txShp" presStyleLbl="node1" presStyleIdx="3" presStyleCnt="4" custScaleX="138161" custScaleY="193259" custLinFactNeighborX="9540" custLinFactNeighborY="2789">
        <dgm:presLayoutVars>
          <dgm:bulletEnabled val="1"/>
        </dgm:presLayoutVars>
      </dgm:prSet>
      <dgm:spPr/>
      <dgm:t>
        <a:bodyPr/>
        <a:lstStyle/>
        <a:p>
          <a:endParaRPr lang="uk-UA"/>
        </a:p>
      </dgm:t>
    </dgm:pt>
  </dgm:ptLst>
  <dgm:cxnLst>
    <dgm:cxn modelId="{2BFACC61-218B-4E92-B845-75FDB5F2C3FE}" type="presOf" srcId="{D317B54F-2AB3-44E5-9CDD-67170FCB8B85}" destId="{166ECEB4-4949-47ED-B366-975B61D36A81}" srcOrd="0" destOrd="0" presId="urn:microsoft.com/office/officeart/2005/8/layout/vList3#1"/>
    <dgm:cxn modelId="{88085D81-8EF6-41AF-823D-73BF90C8AB48}" srcId="{110251AF-F5F6-48E7-B5F5-613DC0EDF977}" destId="{D14988E4-C0DB-483A-829D-80B763B06820}" srcOrd="2" destOrd="0" parTransId="{FF47CB78-FFAE-4345-ACBD-E8861D56D248}" sibTransId="{6B4300AE-E752-47C6-8C98-A2D2C372DA04}"/>
    <dgm:cxn modelId="{D12979D3-E46A-4966-B653-7DF6A25A54F8}" srcId="{110251AF-F5F6-48E7-B5F5-613DC0EDF977}" destId="{90381B9E-122C-4E75-8C20-34ED4F0E5FAC}" srcOrd="0" destOrd="0" parTransId="{A4D6CA75-E226-4CE0-A96C-9233616FC9F1}" sibTransId="{6B8834D0-4A6B-4931-93BB-24EEE286938B}"/>
    <dgm:cxn modelId="{5B41050F-267C-436D-99EC-1BF6AB645246}" type="presOf" srcId="{D14988E4-C0DB-483A-829D-80B763B06820}" destId="{8059CB48-7FD1-4715-B2CC-862D156BC37D}" srcOrd="0" destOrd="0" presId="urn:microsoft.com/office/officeart/2005/8/layout/vList3#1"/>
    <dgm:cxn modelId="{F9A11647-7839-4FA1-83F9-C54806DBA2E8}" type="presOf" srcId="{110251AF-F5F6-48E7-B5F5-613DC0EDF977}" destId="{014F9B1F-17E3-406E-9405-0F6105A0C2BB}" srcOrd="0" destOrd="0" presId="urn:microsoft.com/office/officeart/2005/8/layout/vList3#1"/>
    <dgm:cxn modelId="{454C7AFA-C472-4B5D-84B1-848DED550302}" type="presOf" srcId="{90381B9E-122C-4E75-8C20-34ED4F0E5FAC}" destId="{2F2B581F-18A9-4849-9DDC-AED1302DAE30}" srcOrd="0" destOrd="0" presId="urn:microsoft.com/office/officeart/2005/8/layout/vList3#1"/>
    <dgm:cxn modelId="{E2887FCE-43F7-4E4B-8310-A0753FDF0C05}" srcId="{110251AF-F5F6-48E7-B5F5-613DC0EDF977}" destId="{D317B54F-2AB3-44E5-9CDD-67170FCB8B85}" srcOrd="1" destOrd="0" parTransId="{C1A7FA56-6F30-4DEB-805A-A602C972CF66}" sibTransId="{38F5DB97-567B-4DF4-B783-A0AF24182513}"/>
    <dgm:cxn modelId="{B918FB1A-1EC1-4718-9C0B-C92EBF7838C5}" type="presOf" srcId="{DE4066F5-F202-4449-8A21-4F3714D11FC3}" destId="{BE83B2C3-114F-42F7-85A6-4A23820623D5}" srcOrd="0" destOrd="0" presId="urn:microsoft.com/office/officeart/2005/8/layout/vList3#1"/>
    <dgm:cxn modelId="{F98F8AB9-A80A-4DAB-A7E6-8804938A321F}" srcId="{110251AF-F5F6-48E7-B5F5-613DC0EDF977}" destId="{DE4066F5-F202-4449-8A21-4F3714D11FC3}" srcOrd="3" destOrd="0" parTransId="{8E1364DB-1B57-414F-896D-F36C78E15B74}" sibTransId="{F43E7E65-EA64-40E6-A10C-DCE7AF096971}"/>
    <dgm:cxn modelId="{B8CC5C74-E981-4A36-8588-BEDAA5F70EED}" type="presParOf" srcId="{014F9B1F-17E3-406E-9405-0F6105A0C2BB}" destId="{BC4F67D4-B223-4E04-BB9F-7D8077DBD038}" srcOrd="0" destOrd="0" presId="urn:microsoft.com/office/officeart/2005/8/layout/vList3#1"/>
    <dgm:cxn modelId="{2E515E42-B031-4B24-B350-E11C21DEDC8E}" type="presParOf" srcId="{BC4F67D4-B223-4E04-BB9F-7D8077DBD038}" destId="{865FAB49-E7A1-4F21-B1B6-B0E8040C18C6}" srcOrd="0" destOrd="0" presId="urn:microsoft.com/office/officeart/2005/8/layout/vList3#1"/>
    <dgm:cxn modelId="{CE05B1E0-A874-4114-807D-12DBBCA564EB}" type="presParOf" srcId="{BC4F67D4-B223-4E04-BB9F-7D8077DBD038}" destId="{2F2B581F-18A9-4849-9DDC-AED1302DAE30}" srcOrd="1" destOrd="0" presId="urn:microsoft.com/office/officeart/2005/8/layout/vList3#1"/>
    <dgm:cxn modelId="{6599377A-BDE9-4F3C-97D9-2FE0C88AD309}" type="presParOf" srcId="{014F9B1F-17E3-406E-9405-0F6105A0C2BB}" destId="{4AFD5832-4CAF-426F-85EF-E9BFE6F7EF00}" srcOrd="1" destOrd="0" presId="urn:microsoft.com/office/officeart/2005/8/layout/vList3#1"/>
    <dgm:cxn modelId="{19F6CE74-CCAD-404B-887D-EF735979B4B6}" type="presParOf" srcId="{014F9B1F-17E3-406E-9405-0F6105A0C2BB}" destId="{011918D6-5F6C-40F2-BC7B-AB54B3DB49E0}" srcOrd="2" destOrd="0" presId="urn:microsoft.com/office/officeart/2005/8/layout/vList3#1"/>
    <dgm:cxn modelId="{3E6B1F41-57D7-4E22-A2E4-7A8671019C97}" type="presParOf" srcId="{011918D6-5F6C-40F2-BC7B-AB54B3DB49E0}" destId="{49DE7EAD-D705-4D54-9904-6040D60CEC72}" srcOrd="0" destOrd="0" presId="urn:microsoft.com/office/officeart/2005/8/layout/vList3#1"/>
    <dgm:cxn modelId="{DAE84F79-C215-4521-A9D6-C7BA75BCC682}" type="presParOf" srcId="{011918D6-5F6C-40F2-BC7B-AB54B3DB49E0}" destId="{166ECEB4-4949-47ED-B366-975B61D36A81}" srcOrd="1" destOrd="0" presId="urn:microsoft.com/office/officeart/2005/8/layout/vList3#1"/>
    <dgm:cxn modelId="{D90BCD85-6422-4E1A-8F40-318325F7AB36}" type="presParOf" srcId="{014F9B1F-17E3-406E-9405-0F6105A0C2BB}" destId="{73DB8390-5A29-40A3-ADD4-1A5B4B88E132}" srcOrd="3" destOrd="0" presId="urn:microsoft.com/office/officeart/2005/8/layout/vList3#1"/>
    <dgm:cxn modelId="{6BE1C47B-7C38-4564-9196-C3FF42980FA0}" type="presParOf" srcId="{014F9B1F-17E3-406E-9405-0F6105A0C2BB}" destId="{6E106E58-4943-4797-B3EF-D9659797FC55}" srcOrd="4" destOrd="0" presId="urn:microsoft.com/office/officeart/2005/8/layout/vList3#1"/>
    <dgm:cxn modelId="{1B92B947-5D57-4A98-BA77-3008002754F6}" type="presParOf" srcId="{6E106E58-4943-4797-B3EF-D9659797FC55}" destId="{C6988716-474C-4041-9E3F-5B70F1729FBA}" srcOrd="0" destOrd="0" presId="urn:microsoft.com/office/officeart/2005/8/layout/vList3#1"/>
    <dgm:cxn modelId="{A2A61D76-ED42-40F8-9030-5230BCCA79F1}" type="presParOf" srcId="{6E106E58-4943-4797-B3EF-D9659797FC55}" destId="{8059CB48-7FD1-4715-B2CC-862D156BC37D}" srcOrd="1" destOrd="0" presId="urn:microsoft.com/office/officeart/2005/8/layout/vList3#1"/>
    <dgm:cxn modelId="{294FEC2B-9570-4E59-AEA9-78E312D56B49}" type="presParOf" srcId="{014F9B1F-17E3-406E-9405-0F6105A0C2BB}" destId="{E312C42B-EE89-4E3B-A4ED-4F6AC5AD9E94}" srcOrd="5" destOrd="0" presId="urn:microsoft.com/office/officeart/2005/8/layout/vList3#1"/>
    <dgm:cxn modelId="{65CBE077-1B5E-40CF-BF8C-21F60D8B84A2}" type="presParOf" srcId="{014F9B1F-17E3-406E-9405-0F6105A0C2BB}" destId="{D8A79E0E-5177-42B8-8019-9542951DAD89}" srcOrd="6" destOrd="0" presId="urn:microsoft.com/office/officeart/2005/8/layout/vList3#1"/>
    <dgm:cxn modelId="{C6D13506-7E05-4A3D-A2A5-71B81E6F9393}" type="presParOf" srcId="{D8A79E0E-5177-42B8-8019-9542951DAD89}" destId="{21262134-B883-46C0-A90F-A5ED8A6E0CF9}" srcOrd="0" destOrd="0" presId="urn:microsoft.com/office/officeart/2005/8/layout/vList3#1"/>
    <dgm:cxn modelId="{9B58F3ED-2E67-4589-AC6F-243E610588A5}" type="presParOf" srcId="{D8A79E0E-5177-42B8-8019-9542951DAD89}" destId="{BE83B2C3-114F-42F7-85A6-4A23820623D5}"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48883A-AACE-4E6B-8E3C-0A44CF9DD24C}" type="doc">
      <dgm:prSet loTypeId="urn:microsoft.com/office/officeart/2005/8/layout/vList2" loCatId="list" qsTypeId="urn:microsoft.com/office/officeart/2005/8/quickstyle/simple1" qsCatId="simple" csTypeId="urn:microsoft.com/office/officeart/2005/8/colors/accent3_5" csCatId="accent3" phldr="1"/>
      <dgm:spPr/>
      <dgm:t>
        <a:bodyPr/>
        <a:lstStyle/>
        <a:p>
          <a:endParaRPr lang="uk-UA"/>
        </a:p>
      </dgm:t>
    </dgm:pt>
    <dgm:pt modelId="{AD908335-7E85-45A3-82A8-DF93821EE137}">
      <dgm:prSet custT="1"/>
      <dgm:spPr>
        <a:solidFill>
          <a:srgbClr val="FFFF00">
            <a:alpha val="90000"/>
          </a:srgbClr>
        </a:solidFill>
      </dgm:spPr>
      <dgm:t>
        <a:bodyPr anchor="t"/>
        <a:lstStyle/>
        <a:p>
          <a:pPr algn="ctr" rtl="0"/>
          <a:r>
            <a:rPr lang="uk-UA" sz="3600" b="1" baseline="0" dirty="0" smtClean="0">
              <a:solidFill>
                <a:schemeClr val="bg1"/>
              </a:solidFill>
            </a:rPr>
            <a:t>Наші роботодавці та працевлаштування випускників </a:t>
          </a:r>
          <a:r>
            <a:rPr lang="uk-UA" sz="2400" b="1" baseline="0" dirty="0" smtClean="0">
              <a:solidFill>
                <a:schemeClr val="bg1"/>
              </a:solidFill>
            </a:rPr>
            <a:t/>
          </a:r>
          <a:br>
            <a:rPr lang="uk-UA" sz="2400" b="1" baseline="0" dirty="0" smtClean="0">
              <a:solidFill>
                <a:schemeClr val="bg1"/>
              </a:solidFill>
            </a:rPr>
          </a:br>
          <a:endParaRPr lang="uk-UA" sz="2400" b="1" baseline="0" dirty="0">
            <a:solidFill>
              <a:schemeClr val="bg1"/>
            </a:solidFill>
          </a:endParaRPr>
        </a:p>
      </dgm:t>
    </dgm:pt>
    <dgm:pt modelId="{B1727994-58C3-417B-9AE8-EE5105938DF5}" type="parTrans" cxnId="{2C89EFB5-CBCB-4A55-98B7-42958C44C5B5}">
      <dgm:prSet/>
      <dgm:spPr/>
      <dgm:t>
        <a:bodyPr/>
        <a:lstStyle/>
        <a:p>
          <a:endParaRPr lang="uk-UA"/>
        </a:p>
      </dgm:t>
    </dgm:pt>
    <dgm:pt modelId="{33408045-EC63-4A2B-9679-75D6261D2DBB}" type="sibTrans" cxnId="{2C89EFB5-CBCB-4A55-98B7-42958C44C5B5}">
      <dgm:prSet/>
      <dgm:spPr/>
      <dgm:t>
        <a:bodyPr/>
        <a:lstStyle/>
        <a:p>
          <a:endParaRPr lang="uk-UA"/>
        </a:p>
      </dgm:t>
    </dgm:pt>
    <dgm:pt modelId="{D5F857C7-BD7C-444E-80AA-DAD8A36F73DF}" type="pres">
      <dgm:prSet presAssocID="{DF48883A-AACE-4E6B-8E3C-0A44CF9DD24C}" presName="linear" presStyleCnt="0">
        <dgm:presLayoutVars>
          <dgm:animLvl val="lvl"/>
          <dgm:resizeHandles val="exact"/>
        </dgm:presLayoutVars>
      </dgm:prSet>
      <dgm:spPr/>
      <dgm:t>
        <a:bodyPr/>
        <a:lstStyle/>
        <a:p>
          <a:endParaRPr lang="uk-UA"/>
        </a:p>
      </dgm:t>
    </dgm:pt>
    <dgm:pt modelId="{300071A0-3CFE-4C86-8301-4DC163CF649E}" type="pres">
      <dgm:prSet presAssocID="{AD908335-7E85-45A3-82A8-DF93821EE137}" presName="parentText" presStyleLbl="node1" presStyleIdx="0" presStyleCnt="1" custScaleY="239037">
        <dgm:presLayoutVars>
          <dgm:chMax val="0"/>
          <dgm:bulletEnabled val="1"/>
        </dgm:presLayoutVars>
      </dgm:prSet>
      <dgm:spPr/>
      <dgm:t>
        <a:bodyPr/>
        <a:lstStyle/>
        <a:p>
          <a:endParaRPr lang="uk-UA"/>
        </a:p>
      </dgm:t>
    </dgm:pt>
  </dgm:ptLst>
  <dgm:cxnLst>
    <dgm:cxn modelId="{331A11A5-FE7F-40F0-9C8A-2235122BBBFE}" type="presOf" srcId="{DF48883A-AACE-4E6B-8E3C-0A44CF9DD24C}" destId="{D5F857C7-BD7C-444E-80AA-DAD8A36F73DF}" srcOrd="0" destOrd="0" presId="urn:microsoft.com/office/officeart/2005/8/layout/vList2"/>
    <dgm:cxn modelId="{2C89EFB5-CBCB-4A55-98B7-42958C44C5B5}" srcId="{DF48883A-AACE-4E6B-8E3C-0A44CF9DD24C}" destId="{AD908335-7E85-45A3-82A8-DF93821EE137}" srcOrd="0" destOrd="0" parTransId="{B1727994-58C3-417B-9AE8-EE5105938DF5}" sibTransId="{33408045-EC63-4A2B-9679-75D6261D2DBB}"/>
    <dgm:cxn modelId="{2BBD215A-89C4-4BEA-9AD0-A8485F95A8AF}" type="presOf" srcId="{AD908335-7E85-45A3-82A8-DF93821EE137}" destId="{300071A0-3CFE-4C86-8301-4DC163CF649E}" srcOrd="0" destOrd="0" presId="urn:microsoft.com/office/officeart/2005/8/layout/vList2"/>
    <dgm:cxn modelId="{57D11F9D-5B54-432A-A117-A3D3EF16A553}" type="presParOf" srcId="{D5F857C7-BD7C-444E-80AA-DAD8A36F73DF}" destId="{300071A0-3CFE-4C86-8301-4DC163CF649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B581F-18A9-4849-9DDC-AED1302DAE30}">
      <dsp:nvSpPr>
        <dsp:cNvPr id="0" name=""/>
        <dsp:cNvSpPr/>
      </dsp:nvSpPr>
      <dsp:spPr>
        <a:xfrm rot="10800000">
          <a:off x="359045" y="0"/>
          <a:ext cx="5869138" cy="1537514"/>
        </a:xfrm>
        <a:prstGeom prst="homePlate">
          <a:avLst/>
        </a:prstGeom>
        <a:solidFill>
          <a:schemeClr val="accent1">
            <a:shade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040" tIns="60960" rIns="113792" bIns="60960" numCol="1" spcCol="1270" anchor="ctr" anchorCtr="0">
          <a:noAutofit/>
        </a:bodyPr>
        <a:lstStyle/>
        <a:p>
          <a:pPr lvl="0" algn="ctr" defTabSz="711200" rtl="0">
            <a:lnSpc>
              <a:spcPct val="90000"/>
            </a:lnSpc>
            <a:spcBef>
              <a:spcPct val="0"/>
            </a:spcBef>
            <a:spcAft>
              <a:spcPct val="35000"/>
            </a:spcAft>
          </a:pPr>
          <a:r>
            <a:rPr lang="uk-UA" sz="1600" b="1" kern="1200" dirty="0" smtClean="0">
              <a:solidFill>
                <a:schemeClr val="tx1"/>
              </a:solidFill>
            </a:rPr>
            <a:t>Це спеціальність із надзвичайно широкими можливостями</a:t>
          </a:r>
          <a:r>
            <a:rPr lang="en-US" sz="1600" b="1" kern="1200" dirty="0" smtClean="0">
              <a:solidFill>
                <a:schemeClr val="tx1"/>
              </a:solidFill>
            </a:rPr>
            <a:t> </a:t>
          </a:r>
          <a:r>
            <a:rPr lang="uk-UA" sz="1600" b="1" kern="1200" dirty="0" smtClean="0">
              <a:solidFill>
                <a:schemeClr val="tx1"/>
              </a:solidFill>
            </a:rPr>
            <a:t>і величезними перспективами затребуваності на ринку праці оскільки фахівці даної галузі прогнозують економічну та фінансову діяльність </a:t>
          </a:r>
          <a:endParaRPr lang="uk-UA" sz="1600" b="1" kern="1200" dirty="0">
            <a:solidFill>
              <a:schemeClr val="tx1"/>
            </a:solidFill>
          </a:endParaRPr>
        </a:p>
      </dsp:txBody>
      <dsp:txXfrm rot="10800000">
        <a:off x="743423" y="0"/>
        <a:ext cx="5484760" cy="1537514"/>
      </dsp:txXfrm>
    </dsp:sp>
    <dsp:sp modelId="{865FAB49-E7A1-4F21-B1B6-B0E8040C18C6}">
      <dsp:nvSpPr>
        <dsp:cNvPr id="0" name=""/>
        <dsp:cNvSpPr/>
      </dsp:nvSpPr>
      <dsp:spPr>
        <a:xfrm>
          <a:off x="0" y="432050"/>
          <a:ext cx="691745" cy="691745"/>
        </a:xfrm>
        <a:prstGeom prst="ellipse">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6ECEB4-4949-47ED-B366-975B61D36A81}">
      <dsp:nvSpPr>
        <dsp:cNvPr id="0" name=""/>
        <dsp:cNvSpPr/>
      </dsp:nvSpPr>
      <dsp:spPr>
        <a:xfrm rot="10800000">
          <a:off x="-1" y="1728191"/>
          <a:ext cx="6228186" cy="925451"/>
        </a:xfrm>
        <a:prstGeom prst="homePlate">
          <a:avLst/>
        </a:prstGeom>
        <a:solidFill>
          <a:schemeClr val="accent1">
            <a:shade val="50000"/>
            <a:hueOff val="-18068"/>
            <a:satOff val="-26177"/>
            <a:lumOff val="251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040" tIns="68580" rIns="128016" bIns="68580" numCol="1" spcCol="1270" anchor="ctr" anchorCtr="0">
          <a:noAutofit/>
        </a:bodyPr>
        <a:lstStyle/>
        <a:p>
          <a:pPr lvl="0" algn="ctr" defTabSz="800100" rtl="0">
            <a:lnSpc>
              <a:spcPct val="90000"/>
            </a:lnSpc>
            <a:spcBef>
              <a:spcPct val="0"/>
            </a:spcBef>
            <a:spcAft>
              <a:spcPct val="35000"/>
            </a:spcAft>
          </a:pPr>
          <a:r>
            <a:rPr lang="uk-UA" sz="1800" b="1" kern="1200" dirty="0" smtClean="0">
              <a:solidFill>
                <a:schemeClr val="tx1"/>
              </a:solidFill>
            </a:rPr>
            <a:t>забезпечують ефективну аналітичну роботу </a:t>
          </a:r>
          <a:endParaRPr lang="uk-UA" sz="1800" b="1" kern="1200" dirty="0">
            <a:solidFill>
              <a:schemeClr val="tx1"/>
            </a:solidFill>
          </a:endParaRPr>
        </a:p>
      </dsp:txBody>
      <dsp:txXfrm rot="10800000">
        <a:off x="231362" y="1728191"/>
        <a:ext cx="5996823" cy="925451"/>
      </dsp:txXfrm>
    </dsp:sp>
    <dsp:sp modelId="{49DE7EAD-D705-4D54-9904-6040D60CEC72}">
      <dsp:nvSpPr>
        <dsp:cNvPr id="0" name=""/>
        <dsp:cNvSpPr/>
      </dsp:nvSpPr>
      <dsp:spPr>
        <a:xfrm>
          <a:off x="0" y="1872209"/>
          <a:ext cx="691745" cy="691745"/>
        </a:xfrm>
        <a:prstGeom prst="ellipse">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59CB48-7FD1-4715-B2CC-862D156BC37D}">
      <dsp:nvSpPr>
        <dsp:cNvPr id="0" name=""/>
        <dsp:cNvSpPr/>
      </dsp:nvSpPr>
      <dsp:spPr>
        <a:xfrm rot="10800000">
          <a:off x="576072" y="2873332"/>
          <a:ext cx="5652111" cy="1027282"/>
        </a:xfrm>
        <a:prstGeom prst="homePlate">
          <a:avLst/>
        </a:prstGeom>
        <a:solidFill>
          <a:schemeClr val="accent1">
            <a:shade val="50000"/>
            <a:hueOff val="-36136"/>
            <a:satOff val="-52354"/>
            <a:lumOff val="5033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040" tIns="64770" rIns="120904" bIns="64770" numCol="1" spcCol="1270" anchor="ctr" anchorCtr="0">
          <a:noAutofit/>
        </a:bodyPr>
        <a:lstStyle/>
        <a:p>
          <a:pPr lvl="0" algn="ctr" defTabSz="755650" rtl="0">
            <a:lnSpc>
              <a:spcPct val="90000"/>
            </a:lnSpc>
            <a:spcBef>
              <a:spcPct val="0"/>
            </a:spcBef>
            <a:spcAft>
              <a:spcPct val="35000"/>
            </a:spcAft>
          </a:pPr>
          <a:r>
            <a:rPr lang="uk-UA" sz="1700" b="1" kern="1200" dirty="0" smtClean="0">
              <a:solidFill>
                <a:schemeClr val="tx1"/>
              </a:solidFill>
            </a:rPr>
            <a:t>розробляють торгові бізнес-стратегії </a:t>
          </a:r>
        </a:p>
        <a:p>
          <a:pPr lvl="0" algn="ctr" defTabSz="755650" rtl="0">
            <a:lnSpc>
              <a:spcPct val="90000"/>
            </a:lnSpc>
            <a:spcBef>
              <a:spcPct val="0"/>
            </a:spcBef>
            <a:spcAft>
              <a:spcPct val="35000"/>
            </a:spcAft>
          </a:pPr>
          <a:r>
            <a:rPr lang="uk-UA" sz="1700" b="1" kern="1200" dirty="0" smtClean="0">
              <a:solidFill>
                <a:schemeClr val="tx1"/>
              </a:solidFill>
            </a:rPr>
            <a:t>підприємства в умовах конкуренції </a:t>
          </a:r>
          <a:endParaRPr lang="uk-UA" sz="1700" b="1" kern="1200" dirty="0">
            <a:solidFill>
              <a:schemeClr val="tx1"/>
            </a:solidFill>
          </a:endParaRPr>
        </a:p>
      </dsp:txBody>
      <dsp:txXfrm rot="10800000">
        <a:off x="832892" y="2873332"/>
        <a:ext cx="5395291" cy="1027282"/>
      </dsp:txXfrm>
    </dsp:sp>
    <dsp:sp modelId="{C6988716-474C-4041-9E3F-5B70F1729FBA}">
      <dsp:nvSpPr>
        <dsp:cNvPr id="0" name=""/>
        <dsp:cNvSpPr/>
      </dsp:nvSpPr>
      <dsp:spPr>
        <a:xfrm>
          <a:off x="0" y="3096344"/>
          <a:ext cx="691745" cy="691745"/>
        </a:xfrm>
        <a:prstGeom prst="ellipse">
          <a:avLst/>
        </a:prstGeom>
        <a:blipFill rotWithShape="0">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83B2C3-114F-42F7-85A6-4A23820623D5}">
      <dsp:nvSpPr>
        <dsp:cNvPr id="0" name=""/>
        <dsp:cNvSpPr/>
      </dsp:nvSpPr>
      <dsp:spPr>
        <a:xfrm rot="10800000">
          <a:off x="505911" y="4110994"/>
          <a:ext cx="5722272" cy="1336859"/>
        </a:xfrm>
        <a:prstGeom prst="homePlate">
          <a:avLst/>
        </a:prstGeom>
        <a:solidFill>
          <a:schemeClr val="accent1">
            <a:shade val="50000"/>
            <a:hueOff val="-18068"/>
            <a:satOff val="-26177"/>
            <a:lumOff val="251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040" tIns="64770" rIns="120904" bIns="64770" numCol="1" spcCol="1270" anchor="ctr" anchorCtr="0">
          <a:noAutofit/>
        </a:bodyPr>
        <a:lstStyle/>
        <a:p>
          <a:pPr lvl="0" algn="ctr" defTabSz="755650" rtl="0">
            <a:lnSpc>
              <a:spcPct val="90000"/>
            </a:lnSpc>
            <a:spcBef>
              <a:spcPct val="0"/>
            </a:spcBef>
            <a:spcAft>
              <a:spcPct val="35000"/>
            </a:spcAft>
          </a:pPr>
          <a:r>
            <a:rPr lang="uk-UA" sz="1700" b="1" kern="1200" dirty="0" smtClean="0">
              <a:solidFill>
                <a:schemeClr val="tx1"/>
              </a:solidFill>
            </a:rPr>
            <a:t>надають консультаційні послуги у біржовій сфері та визначають шляхи підвищення ефективності господарської діяльності організації в цілому </a:t>
          </a:r>
          <a:endParaRPr lang="uk-UA" sz="1700" b="1" kern="1200" dirty="0">
            <a:solidFill>
              <a:schemeClr val="tx1"/>
            </a:solidFill>
          </a:endParaRPr>
        </a:p>
      </dsp:txBody>
      <dsp:txXfrm rot="10800000">
        <a:off x="840126" y="4110994"/>
        <a:ext cx="5388057" cy="1336859"/>
      </dsp:txXfrm>
    </dsp:sp>
    <dsp:sp modelId="{21262134-B883-46C0-A90F-A5ED8A6E0CF9}">
      <dsp:nvSpPr>
        <dsp:cNvPr id="0" name=""/>
        <dsp:cNvSpPr/>
      </dsp:nvSpPr>
      <dsp:spPr>
        <a:xfrm>
          <a:off x="0" y="4248475"/>
          <a:ext cx="691745" cy="691745"/>
        </a:xfrm>
        <a:prstGeom prst="ellipse">
          <a:avLst/>
        </a:prstGeom>
        <a:blipFill rotWithShape="0">
          <a:blip xmlns:r="http://schemas.openxmlformats.org/officeDocument/2006/relationships" r:embed="rId4"/>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071A0-3CFE-4C86-8301-4DC163CF649E}">
      <dsp:nvSpPr>
        <dsp:cNvPr id="0" name=""/>
        <dsp:cNvSpPr/>
      </dsp:nvSpPr>
      <dsp:spPr>
        <a:xfrm>
          <a:off x="0" y="531"/>
          <a:ext cx="9252520" cy="1087393"/>
        </a:xfrm>
        <a:prstGeom prst="roundRect">
          <a:avLst/>
        </a:prstGeom>
        <a:solidFill>
          <a:srgbClr val="FFFF00">
            <a:alpha val="90000"/>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lvl="0" algn="ctr" defTabSz="1600200" rtl="0">
            <a:lnSpc>
              <a:spcPct val="90000"/>
            </a:lnSpc>
            <a:spcBef>
              <a:spcPct val="0"/>
            </a:spcBef>
            <a:spcAft>
              <a:spcPct val="35000"/>
            </a:spcAft>
          </a:pPr>
          <a:r>
            <a:rPr lang="uk-UA" sz="3600" b="1" kern="1200" baseline="0" dirty="0" smtClean="0">
              <a:solidFill>
                <a:schemeClr val="bg1"/>
              </a:solidFill>
            </a:rPr>
            <a:t>Наші роботодавці та працевлаштування випускників </a:t>
          </a:r>
          <a:r>
            <a:rPr lang="uk-UA" sz="2400" b="1" kern="1200" baseline="0" dirty="0" smtClean="0">
              <a:solidFill>
                <a:schemeClr val="bg1"/>
              </a:solidFill>
            </a:rPr>
            <a:t/>
          </a:r>
          <a:br>
            <a:rPr lang="uk-UA" sz="2400" b="1" kern="1200" baseline="0" dirty="0" smtClean="0">
              <a:solidFill>
                <a:schemeClr val="bg1"/>
              </a:solidFill>
            </a:rPr>
          </a:br>
          <a:endParaRPr lang="uk-UA" sz="2400" b="1" kern="1200" baseline="0" dirty="0">
            <a:solidFill>
              <a:schemeClr val="bg1"/>
            </a:solidFill>
          </a:endParaRPr>
        </a:p>
      </dsp:txBody>
      <dsp:txXfrm>
        <a:off x="53082" y="53613"/>
        <a:ext cx="9146356" cy="981229"/>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uk-UA" smtClean="0"/>
              <a:t>Зразок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CABF7721-2C8E-4C1B-97B4-D944AC9F4CFA}" type="datetimeFigureOut">
              <a:rPr lang="uk-UA" smtClean="0"/>
              <a:t>18.09.2021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418522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CABF7721-2C8E-4C1B-97B4-D944AC9F4CFA}" type="datetimeFigureOut">
              <a:rPr lang="uk-UA" smtClean="0"/>
              <a:t>18.09.2021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657600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uk-UA" smtClean="0"/>
              <a:t>Зразок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CABF7721-2C8E-4C1B-97B4-D944AC9F4CFA}" type="datetimeFigureOut">
              <a:rPr lang="uk-UA" smtClean="0"/>
              <a:t>18.09.2021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2674162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uk-UA" smtClean="0"/>
              <a:t>Зразок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uk-UA" smtClean="0"/>
              <a:t>Редагувати стиль зразка тексту</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CABF7721-2C8E-4C1B-97B4-D944AC9F4CFA}" type="datetimeFigureOut">
              <a:rPr lang="uk-UA" smtClean="0"/>
              <a:t>18.09.2021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38202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CABF7721-2C8E-4C1B-97B4-D944AC9F4CFA}" type="datetimeFigureOut">
              <a:rPr lang="uk-UA" smtClean="0"/>
              <a:t>18.09.2021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1018372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smtClean="0"/>
              <a:t>Зразок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ABF7721-2C8E-4C1B-97B4-D944AC9F4CFA}" type="datetimeFigureOut">
              <a:rPr lang="uk-UA" smtClean="0"/>
              <a:t>18.09.2021</a:t>
            </a:fld>
            <a:endParaRPr lang="uk-UA"/>
          </a:p>
        </p:txBody>
      </p:sp>
      <p:sp>
        <p:nvSpPr>
          <p:cNvPr id="4"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821761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smtClean="0"/>
              <a:t>Зразок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ABF7721-2C8E-4C1B-97B4-D944AC9F4CFA}" type="datetimeFigureOut">
              <a:rPr lang="uk-UA" smtClean="0"/>
              <a:t>18.09.2021</a:t>
            </a:fld>
            <a:endParaRPr lang="uk-UA"/>
          </a:p>
        </p:txBody>
      </p:sp>
      <p:sp>
        <p:nvSpPr>
          <p:cNvPr id="4"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2331471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CABF7721-2C8E-4C1B-97B4-D944AC9F4CFA}" type="datetimeFigureOut">
              <a:rPr lang="uk-UA" smtClean="0"/>
              <a:t>18.09.2021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3740331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uk-UA" smtClean="0"/>
              <a:t>Зразок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CABF7721-2C8E-4C1B-97B4-D944AC9F4CFA}" type="datetimeFigureOut">
              <a:rPr lang="uk-UA" smtClean="0"/>
              <a:t>18.09.2021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301720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3"/>
          <p:cNvSpPr>
            <a:spLocks noGrp="1"/>
          </p:cNvSpPr>
          <p:nvPr>
            <p:ph type="dt" sz="half" idx="10"/>
          </p:nvPr>
        </p:nvSpPr>
        <p:spPr/>
        <p:txBody>
          <a:bodyPr/>
          <a:lstStyle/>
          <a:p>
            <a:fld id="{CABF7721-2C8E-4C1B-97B4-D944AC9F4CFA}" type="datetimeFigureOut">
              <a:rPr lang="uk-UA" smtClean="0"/>
              <a:t>18.09.2021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835011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CABF7721-2C8E-4C1B-97B4-D944AC9F4CFA}" type="datetimeFigureOut">
              <a:rPr lang="uk-UA" smtClean="0"/>
              <a:t>18.09.2021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1856249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CABF7721-2C8E-4C1B-97B4-D944AC9F4CFA}" type="datetimeFigureOut">
              <a:rPr lang="uk-UA" smtClean="0"/>
              <a:t>18.09.2021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54626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CABF7721-2C8E-4C1B-97B4-D944AC9F4CFA}" type="datetimeFigureOut">
              <a:rPr lang="uk-UA" smtClean="0"/>
              <a:t>18.09.2021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121551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7" name="Date Placeholder 2"/>
          <p:cNvSpPr>
            <a:spLocks noGrp="1"/>
          </p:cNvSpPr>
          <p:nvPr>
            <p:ph type="dt" sz="half" idx="10"/>
          </p:nvPr>
        </p:nvSpPr>
        <p:spPr/>
        <p:txBody>
          <a:bodyPr/>
          <a:lstStyle/>
          <a:p>
            <a:fld id="{CABF7721-2C8E-4C1B-97B4-D944AC9F4CFA}" type="datetimeFigureOut">
              <a:rPr lang="uk-UA" smtClean="0"/>
              <a:t>18.09.2021</a:t>
            </a:fld>
            <a:endParaRPr lang="uk-UA"/>
          </a:p>
        </p:txBody>
      </p:sp>
      <p:sp>
        <p:nvSpPr>
          <p:cNvPr id="5" name="Footer Placeholder 3"/>
          <p:cNvSpPr>
            <a:spLocks noGrp="1"/>
          </p:cNvSpPr>
          <p:nvPr>
            <p:ph type="ftr" sz="quarter" idx="11"/>
          </p:nvPr>
        </p:nvSpPr>
        <p:spPr/>
        <p:txBody>
          <a:bodyPr/>
          <a:lstStyle/>
          <a:p>
            <a:endParaRPr lang="uk-UA"/>
          </a:p>
        </p:txBody>
      </p:sp>
      <p:sp>
        <p:nvSpPr>
          <p:cNvPr id="6" name="Slide Number Placeholder 4"/>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401644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ABF7721-2C8E-4C1B-97B4-D944AC9F4CFA}" type="datetimeFigureOut">
              <a:rPr lang="uk-UA" smtClean="0"/>
              <a:t>18.09.2021</a:t>
            </a:fld>
            <a:endParaRPr lang="uk-UA"/>
          </a:p>
        </p:txBody>
      </p:sp>
      <p:sp>
        <p:nvSpPr>
          <p:cNvPr id="5" name="Footer Placeholder 2"/>
          <p:cNvSpPr>
            <a:spLocks noGrp="1"/>
          </p:cNvSpPr>
          <p:nvPr>
            <p:ph type="ftr" sz="quarter" idx="11"/>
          </p:nvPr>
        </p:nvSpPr>
        <p:spPr/>
        <p:txBody>
          <a:bodyPr/>
          <a:lstStyle/>
          <a:p>
            <a:endParaRPr lang="uk-UA"/>
          </a:p>
        </p:txBody>
      </p:sp>
      <p:sp>
        <p:nvSpPr>
          <p:cNvPr id="6" name="Slide Number Placeholder 3"/>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2444839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uk-UA" smtClean="0"/>
              <a:t>Зразок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7" name="Date Placeholder 4"/>
          <p:cNvSpPr>
            <a:spLocks noGrp="1"/>
          </p:cNvSpPr>
          <p:nvPr>
            <p:ph type="dt" sz="half" idx="10"/>
          </p:nvPr>
        </p:nvSpPr>
        <p:spPr/>
        <p:txBody>
          <a:bodyPr/>
          <a:lstStyle/>
          <a:p>
            <a:fld id="{CABF7721-2C8E-4C1B-97B4-D944AC9F4CFA}" type="datetimeFigureOut">
              <a:rPr lang="uk-UA" smtClean="0"/>
              <a:t>18.09.2021</a:t>
            </a:fld>
            <a:endParaRPr lang="uk-UA"/>
          </a:p>
        </p:txBody>
      </p:sp>
      <p:sp>
        <p:nvSpPr>
          <p:cNvPr id="5" name="Footer Placeholder 5"/>
          <p:cNvSpPr>
            <a:spLocks noGrp="1"/>
          </p:cNvSpPr>
          <p:nvPr>
            <p:ph type="ftr" sz="quarter" idx="11"/>
          </p:nvPr>
        </p:nvSpPr>
        <p:spPr/>
        <p:txBody>
          <a:bodyPr/>
          <a:lstStyle/>
          <a:p>
            <a:endParaRPr lang="uk-UA"/>
          </a:p>
        </p:txBody>
      </p:sp>
      <p:sp>
        <p:nvSpPr>
          <p:cNvPr id="6" name="Slide Number Placeholder 6"/>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2494895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CABF7721-2C8E-4C1B-97B4-D944AC9F4CFA}" type="datetimeFigureOut">
              <a:rPr lang="uk-UA" smtClean="0"/>
              <a:t>18.09.2021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1338720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uk-UA" smtClean="0"/>
              <a:t>Зразок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ABF7721-2C8E-4C1B-97B4-D944AC9F4CFA}" type="datetimeFigureOut">
              <a:rPr lang="uk-UA" smtClean="0"/>
              <a:t>18.09.2021</a:t>
            </a:fld>
            <a:endParaRPr lang="uk-U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uk-U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E84611-742B-4E99-9C22-3A4273070A0B}" type="slidenum">
              <a:rPr lang="uk-UA" smtClean="0"/>
              <a:t>‹№›</a:t>
            </a:fld>
            <a:endParaRPr lang="uk-UA"/>
          </a:p>
        </p:txBody>
      </p:sp>
    </p:spTree>
    <p:extLst>
      <p:ext uri="{BB962C8B-B14F-4D97-AF65-F5344CB8AC3E}">
        <p14:creationId xmlns:p14="http://schemas.microsoft.com/office/powerpoint/2010/main" val="312013445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diagramLayout" Target="../diagrams/layout2.xml"/><Relationship Id="rId7" Type="http://schemas.openxmlformats.org/officeDocument/2006/relationships/image" Target="../media/image16.jpe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diagramData" Target="../diagrams/data2.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20.png"/><Relationship Id="rId5" Type="http://schemas.openxmlformats.org/officeDocument/2006/relationships/diagramColors" Target="../diagrams/colors2.xml"/><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diagramQuickStyle" Target="../diagrams/quickStyle2.xml"/><Relationship Id="rId9" Type="http://schemas.openxmlformats.org/officeDocument/2006/relationships/image" Target="../media/image18.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12752" y="515294"/>
            <a:ext cx="9536993" cy="3329581"/>
          </a:xfrm>
          <a:solidFill>
            <a:schemeClr val="accent4">
              <a:lumMod val="75000"/>
            </a:schemeClr>
          </a:solidFill>
        </p:spPr>
        <p:txBody>
          <a:bodyPr/>
          <a:lstStyle/>
          <a:p>
            <a:pPr algn="ctr"/>
            <a:r>
              <a:rPr lang="uk-UA" sz="4800" dirty="0" smtClean="0"/>
              <a:t>Тема 1. Підприємство та підприємництво як сфера професійної діяльності</a:t>
            </a:r>
            <a:endParaRPr lang="uk-UA" sz="4800" dirty="0"/>
          </a:p>
        </p:txBody>
      </p:sp>
      <p:sp>
        <p:nvSpPr>
          <p:cNvPr id="3" name="Підзаголовок 2"/>
          <p:cNvSpPr>
            <a:spLocks noGrp="1"/>
          </p:cNvSpPr>
          <p:nvPr>
            <p:ph type="subTitle" idx="1"/>
          </p:nvPr>
        </p:nvSpPr>
        <p:spPr>
          <a:xfrm>
            <a:off x="1526147" y="4569150"/>
            <a:ext cx="8825658" cy="861420"/>
          </a:xfrm>
          <a:solidFill>
            <a:schemeClr val="bg2">
              <a:lumMod val="20000"/>
              <a:lumOff val="80000"/>
            </a:schemeClr>
          </a:solidFill>
        </p:spPr>
        <p:txBody>
          <a:bodyPr>
            <a:normAutofit fontScale="77500" lnSpcReduction="20000"/>
          </a:bodyPr>
          <a:lstStyle/>
          <a:p>
            <a:pPr algn="ctr"/>
            <a:r>
              <a:rPr lang="uk-UA" dirty="0" smtClean="0">
                <a:solidFill>
                  <a:schemeClr val="bg1"/>
                </a:solidFill>
              </a:rPr>
              <a:t>Лектор: доцент КАФЕДРИ ОРГАНІЗАЦІЇ ПІДПРИЄМНИЦТВА ТА БІРЖОВОЇ ДІЯЛЬНОСТІ</a:t>
            </a:r>
          </a:p>
          <a:p>
            <a:pPr algn="ctr"/>
            <a:r>
              <a:rPr lang="uk-UA" sz="2400" b="1" dirty="0" smtClean="0">
                <a:solidFill>
                  <a:schemeClr val="bg1"/>
                </a:solidFill>
              </a:rPr>
              <a:t>Яворська ВАЛЕНТИНА ОЛЕКСАНДРІВНА</a:t>
            </a:r>
            <a:endParaRPr lang="uk-UA" sz="2400" b="1" dirty="0">
              <a:solidFill>
                <a:schemeClr val="bg1"/>
              </a:solidFill>
            </a:endParaRPr>
          </a:p>
        </p:txBody>
      </p:sp>
    </p:spTree>
    <p:extLst>
      <p:ext uri="{BB962C8B-B14F-4D97-AF65-F5344CB8AC3E}">
        <p14:creationId xmlns:p14="http://schemas.microsoft.com/office/powerpoint/2010/main" val="1428198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3725621" y="691256"/>
            <a:ext cx="3835409" cy="369332"/>
          </a:xfrm>
          <a:prstGeom prst="rect">
            <a:avLst/>
          </a:prstGeom>
          <a:solidFill>
            <a:schemeClr val="bg2">
              <a:lumMod val="20000"/>
              <a:lumOff val="80000"/>
            </a:schemeClr>
          </a:solidFill>
        </p:spPr>
        <p:txBody>
          <a:bodyPr wrap="none">
            <a:spAutoFit/>
          </a:bodyPr>
          <a:lstStyle/>
          <a:p>
            <a:r>
              <a:rPr lang="uk-UA" b="0" i="0" dirty="0" smtClean="0">
                <a:solidFill>
                  <a:srgbClr val="333333"/>
                </a:solidFill>
                <a:effectLst/>
                <a:latin typeface="Open Sans"/>
              </a:rPr>
              <a:t>Складові підприємницького успіху</a:t>
            </a:r>
            <a:endParaRPr lang="uk-UA" dirty="0"/>
          </a:p>
        </p:txBody>
      </p:sp>
      <p:sp>
        <p:nvSpPr>
          <p:cNvPr id="3" name="Прямокутник 2"/>
          <p:cNvSpPr/>
          <p:nvPr/>
        </p:nvSpPr>
        <p:spPr>
          <a:xfrm>
            <a:off x="3539905" y="1675386"/>
            <a:ext cx="5667469" cy="646331"/>
          </a:xfrm>
          <a:prstGeom prst="rect">
            <a:avLst/>
          </a:prstGeom>
          <a:solidFill>
            <a:schemeClr val="bg2">
              <a:lumMod val="20000"/>
              <a:lumOff val="80000"/>
            </a:schemeClr>
          </a:solidFill>
        </p:spPr>
        <p:txBody>
          <a:bodyPr wrap="square">
            <a:spAutoFit/>
          </a:bodyPr>
          <a:lstStyle/>
          <a:p>
            <a:r>
              <a:rPr lang="ru-RU" b="0" i="0" dirty="0" err="1" smtClean="0">
                <a:solidFill>
                  <a:srgbClr val="333333"/>
                </a:solidFill>
                <a:effectLst/>
                <a:latin typeface="Open Sans"/>
              </a:rPr>
              <a:t>Сенсом</a:t>
            </a:r>
            <a:r>
              <a:rPr lang="ru-RU" b="0" i="0" dirty="0" smtClean="0">
                <a:solidFill>
                  <a:srgbClr val="333333"/>
                </a:solidFill>
                <a:effectLst/>
                <a:latin typeface="Open Sans"/>
              </a:rPr>
              <a:t> </a:t>
            </a:r>
            <a:r>
              <a:rPr lang="ru-RU" b="0" i="0" dirty="0" err="1" smtClean="0">
                <a:solidFill>
                  <a:srgbClr val="333333"/>
                </a:solidFill>
                <a:effectLst/>
                <a:latin typeface="Open Sans"/>
              </a:rPr>
              <a:t>всіх</a:t>
            </a:r>
            <a:r>
              <a:rPr lang="ru-RU" b="0" i="0" dirty="0" smtClean="0">
                <a:solidFill>
                  <a:srgbClr val="333333"/>
                </a:solidFill>
                <a:effectLst/>
                <a:latin typeface="Open Sans"/>
              </a:rPr>
              <a:t> </a:t>
            </a:r>
            <a:r>
              <a:rPr lang="ru-RU" b="0" i="0" dirty="0" err="1" smtClean="0">
                <a:solidFill>
                  <a:srgbClr val="333333"/>
                </a:solidFill>
                <a:effectLst/>
                <a:latin typeface="Open Sans"/>
              </a:rPr>
              <a:t>видів</a:t>
            </a:r>
            <a:r>
              <a:rPr lang="ru-RU" b="0" i="0" dirty="0" smtClean="0">
                <a:solidFill>
                  <a:srgbClr val="333333"/>
                </a:solidFill>
                <a:effectLst/>
                <a:latin typeface="Open Sans"/>
              </a:rPr>
              <a:t> </a:t>
            </a:r>
            <a:r>
              <a:rPr lang="ru-RU" b="0" i="0" dirty="0" err="1" smtClean="0">
                <a:solidFill>
                  <a:srgbClr val="333333"/>
                </a:solidFill>
                <a:effectLst/>
                <a:latin typeface="Open Sans"/>
              </a:rPr>
              <a:t>людської</a:t>
            </a:r>
            <a:r>
              <a:rPr lang="ru-RU" b="0" i="0" dirty="0" smtClean="0">
                <a:solidFill>
                  <a:srgbClr val="333333"/>
                </a:solidFill>
                <a:effectLst/>
                <a:latin typeface="Open Sans"/>
              </a:rPr>
              <a:t> </a:t>
            </a:r>
            <a:r>
              <a:rPr lang="ru-RU" b="0" i="0" dirty="0" err="1" smtClean="0">
                <a:solidFill>
                  <a:srgbClr val="333333"/>
                </a:solidFill>
                <a:effectLst/>
                <a:latin typeface="Open Sans"/>
              </a:rPr>
              <a:t>активності</a:t>
            </a:r>
            <a:r>
              <a:rPr lang="ru-RU" b="0" i="0" dirty="0" smtClean="0">
                <a:solidFill>
                  <a:srgbClr val="333333"/>
                </a:solidFill>
                <a:effectLst/>
                <a:latin typeface="Open Sans"/>
              </a:rPr>
              <a:t> є </a:t>
            </a:r>
            <a:r>
              <a:rPr lang="ru-RU" b="0" i="0" dirty="0" err="1" smtClean="0">
                <a:solidFill>
                  <a:srgbClr val="333333"/>
                </a:solidFill>
                <a:effectLst/>
                <a:latin typeface="Open Sans"/>
              </a:rPr>
              <a:t>прагнення</a:t>
            </a:r>
            <a:r>
              <a:rPr lang="ru-RU" b="0" i="0" dirty="0" smtClean="0">
                <a:solidFill>
                  <a:srgbClr val="333333"/>
                </a:solidFill>
                <a:effectLst/>
                <a:latin typeface="Open Sans"/>
              </a:rPr>
              <a:t> </a:t>
            </a:r>
            <a:r>
              <a:rPr lang="ru-RU" b="0" i="0" dirty="0" err="1" smtClean="0">
                <a:solidFill>
                  <a:srgbClr val="333333"/>
                </a:solidFill>
                <a:effectLst/>
                <a:latin typeface="Open Sans"/>
              </a:rPr>
              <a:t>успіху</a:t>
            </a:r>
            <a:r>
              <a:rPr lang="ru-RU" b="0" i="0" dirty="0" smtClean="0">
                <a:solidFill>
                  <a:srgbClr val="333333"/>
                </a:solidFill>
                <a:effectLst/>
                <a:latin typeface="Open Sans"/>
              </a:rPr>
              <a:t>. </a:t>
            </a:r>
            <a:endParaRPr lang="uk-UA" dirty="0"/>
          </a:p>
        </p:txBody>
      </p:sp>
      <p:sp>
        <p:nvSpPr>
          <p:cNvPr id="4" name="Прямокутник 3"/>
          <p:cNvSpPr/>
          <p:nvPr/>
        </p:nvSpPr>
        <p:spPr>
          <a:xfrm>
            <a:off x="2304106" y="2659518"/>
            <a:ext cx="6980222" cy="646331"/>
          </a:xfrm>
          <a:prstGeom prst="rect">
            <a:avLst/>
          </a:prstGeom>
          <a:solidFill>
            <a:schemeClr val="bg2">
              <a:lumMod val="20000"/>
              <a:lumOff val="80000"/>
            </a:schemeClr>
          </a:solidFill>
        </p:spPr>
        <p:txBody>
          <a:bodyPr wrap="square">
            <a:spAutoFit/>
          </a:bodyPr>
          <a:lstStyle/>
          <a:p>
            <a:r>
              <a:rPr lang="ru-RU" b="0" i="0" dirty="0" err="1" smtClean="0">
                <a:solidFill>
                  <a:srgbClr val="333333"/>
                </a:solidFill>
                <a:effectLst/>
                <a:latin typeface="Open Sans"/>
              </a:rPr>
              <a:t>Успіх</a:t>
            </a:r>
            <a:r>
              <a:rPr lang="ru-RU" b="0" i="0" dirty="0" smtClean="0">
                <a:solidFill>
                  <a:srgbClr val="333333"/>
                </a:solidFill>
                <a:effectLst/>
                <a:latin typeface="Open Sans"/>
              </a:rPr>
              <a:t> є </a:t>
            </a:r>
            <a:r>
              <a:rPr lang="ru-RU" b="0" i="0" dirty="0" err="1" smtClean="0">
                <a:solidFill>
                  <a:srgbClr val="333333"/>
                </a:solidFill>
                <a:effectLst/>
                <a:latin typeface="Open Sans"/>
              </a:rPr>
              <a:t>дійсним</a:t>
            </a:r>
            <a:r>
              <a:rPr lang="ru-RU" b="0" i="0" dirty="0" smtClean="0">
                <a:solidFill>
                  <a:srgbClr val="333333"/>
                </a:solidFill>
                <a:effectLst/>
                <a:latin typeface="Open Sans"/>
              </a:rPr>
              <a:t>, коли </a:t>
            </a:r>
            <a:r>
              <a:rPr lang="ru-RU" b="0" i="0" dirty="0" err="1" smtClean="0">
                <a:solidFill>
                  <a:srgbClr val="333333"/>
                </a:solidFill>
                <a:effectLst/>
                <a:latin typeface="Open Sans"/>
              </a:rPr>
              <a:t>він</a:t>
            </a:r>
            <a:r>
              <a:rPr lang="ru-RU" b="0" i="0" dirty="0" smtClean="0">
                <a:solidFill>
                  <a:srgbClr val="333333"/>
                </a:solidFill>
                <a:effectLst/>
                <a:latin typeface="Open Sans"/>
              </a:rPr>
              <a:t> </a:t>
            </a:r>
            <a:r>
              <a:rPr lang="ru-RU" b="0" i="0" dirty="0" err="1" smtClean="0">
                <a:solidFill>
                  <a:srgbClr val="333333"/>
                </a:solidFill>
                <a:effectLst/>
                <a:latin typeface="Open Sans"/>
              </a:rPr>
              <a:t>отримується</a:t>
            </a:r>
            <a:r>
              <a:rPr lang="ru-RU" b="0" i="0" dirty="0" smtClean="0">
                <a:solidFill>
                  <a:srgbClr val="333333"/>
                </a:solidFill>
                <a:effectLst/>
                <a:latin typeface="Open Sans"/>
              </a:rPr>
              <a:t> за </a:t>
            </a:r>
            <a:r>
              <a:rPr lang="ru-RU" b="0" i="0" dirty="0" err="1" smtClean="0">
                <a:solidFill>
                  <a:srgbClr val="333333"/>
                </a:solidFill>
                <a:effectLst/>
                <a:latin typeface="Open Sans"/>
              </a:rPr>
              <a:t>допомогою</a:t>
            </a:r>
            <a:r>
              <a:rPr lang="ru-RU" b="0" i="0" dirty="0" smtClean="0">
                <a:solidFill>
                  <a:srgbClr val="333333"/>
                </a:solidFill>
                <a:effectLst/>
                <a:latin typeface="Open Sans"/>
              </a:rPr>
              <a:t> </a:t>
            </a:r>
            <a:r>
              <a:rPr lang="ru-RU" b="0" i="0" dirty="0" err="1" smtClean="0">
                <a:solidFill>
                  <a:srgbClr val="333333"/>
                </a:solidFill>
                <a:effectLst/>
                <a:latin typeface="Open Sans"/>
              </a:rPr>
              <a:t>дій</a:t>
            </a:r>
            <a:r>
              <a:rPr lang="ru-RU" b="0" i="0" dirty="0" smtClean="0">
                <a:solidFill>
                  <a:srgbClr val="333333"/>
                </a:solidFill>
                <a:effectLst/>
                <a:latin typeface="Open Sans"/>
              </a:rPr>
              <a:t> не </a:t>
            </a:r>
            <a:r>
              <a:rPr lang="ru-RU" b="0" i="0" dirty="0" err="1" smtClean="0">
                <a:solidFill>
                  <a:srgbClr val="333333"/>
                </a:solidFill>
                <a:effectLst/>
                <a:latin typeface="Open Sans"/>
              </a:rPr>
              <a:t>проти</a:t>
            </a:r>
            <a:r>
              <a:rPr lang="ru-RU" b="0" i="0" dirty="0" smtClean="0">
                <a:solidFill>
                  <a:srgbClr val="333333"/>
                </a:solidFill>
                <a:effectLst/>
                <a:latin typeface="Open Sans"/>
              </a:rPr>
              <a:t> </a:t>
            </a:r>
            <a:r>
              <a:rPr lang="ru-RU" b="0" i="0" dirty="0" err="1" smtClean="0">
                <a:solidFill>
                  <a:srgbClr val="333333"/>
                </a:solidFill>
                <a:effectLst/>
                <a:latin typeface="Open Sans"/>
              </a:rPr>
              <a:t>інших</a:t>
            </a:r>
            <a:r>
              <a:rPr lang="ru-RU" b="0" i="0" dirty="0" smtClean="0">
                <a:solidFill>
                  <a:srgbClr val="333333"/>
                </a:solidFill>
                <a:effectLst/>
                <a:latin typeface="Open Sans"/>
              </a:rPr>
              <a:t>, а разом з </a:t>
            </a:r>
            <a:r>
              <a:rPr lang="ru-RU" b="0" i="0" dirty="0" err="1" smtClean="0">
                <a:solidFill>
                  <a:srgbClr val="333333"/>
                </a:solidFill>
                <a:effectLst/>
                <a:latin typeface="Open Sans"/>
              </a:rPr>
              <a:t>іншими</a:t>
            </a:r>
            <a:endParaRPr lang="uk-UA" dirty="0"/>
          </a:p>
        </p:txBody>
      </p:sp>
      <p:sp>
        <p:nvSpPr>
          <p:cNvPr id="5" name="Прямокутник 4"/>
          <p:cNvSpPr/>
          <p:nvPr/>
        </p:nvSpPr>
        <p:spPr>
          <a:xfrm>
            <a:off x="796704" y="3632394"/>
            <a:ext cx="6839894" cy="923330"/>
          </a:xfrm>
          <a:prstGeom prst="rect">
            <a:avLst/>
          </a:prstGeom>
          <a:solidFill>
            <a:schemeClr val="bg2">
              <a:lumMod val="20000"/>
              <a:lumOff val="80000"/>
            </a:schemeClr>
          </a:solidFill>
        </p:spPr>
        <p:txBody>
          <a:bodyPr wrap="square">
            <a:spAutoFit/>
          </a:bodyPr>
          <a:lstStyle/>
          <a:p>
            <a:r>
              <a:rPr lang="uk-UA" b="0" i="0" smtClean="0">
                <a:solidFill>
                  <a:srgbClr val="333333"/>
                </a:solidFill>
                <a:effectLst/>
                <a:latin typeface="Open Sans"/>
              </a:rPr>
              <a:t>Головним показником успішної діяльності підприємця є сума прибутку, який одержується завдяки реалізації підприємницької ідеї.</a:t>
            </a:r>
            <a:endParaRPr lang="uk-UA"/>
          </a:p>
        </p:txBody>
      </p:sp>
      <p:pic>
        <p:nvPicPr>
          <p:cNvPr id="6" name="Рисунок 5"/>
          <p:cNvPicPr>
            <a:picLocks noChangeAspect="1"/>
          </p:cNvPicPr>
          <p:nvPr/>
        </p:nvPicPr>
        <p:blipFill>
          <a:blip r:embed="rId2"/>
          <a:stretch>
            <a:fillRect/>
          </a:stretch>
        </p:blipFill>
        <p:spPr>
          <a:xfrm>
            <a:off x="272594" y="95396"/>
            <a:ext cx="3190875" cy="2324100"/>
          </a:xfrm>
          <a:prstGeom prst="rect">
            <a:avLst/>
          </a:prstGeom>
        </p:spPr>
      </p:pic>
      <p:pic>
        <p:nvPicPr>
          <p:cNvPr id="7" name="Рисунок 6"/>
          <p:cNvPicPr>
            <a:picLocks noChangeAspect="1"/>
          </p:cNvPicPr>
          <p:nvPr/>
        </p:nvPicPr>
        <p:blipFill>
          <a:blip r:embed="rId3"/>
          <a:stretch>
            <a:fillRect/>
          </a:stretch>
        </p:blipFill>
        <p:spPr>
          <a:xfrm>
            <a:off x="7772400" y="3643650"/>
            <a:ext cx="4191000" cy="2085975"/>
          </a:xfrm>
          <a:prstGeom prst="rect">
            <a:avLst/>
          </a:prstGeom>
        </p:spPr>
      </p:pic>
    </p:spTree>
    <p:extLst>
      <p:ext uri="{BB962C8B-B14F-4D97-AF65-F5344CB8AC3E}">
        <p14:creationId xmlns:p14="http://schemas.microsoft.com/office/powerpoint/2010/main" val="2780193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25610" y="379256"/>
            <a:ext cx="6019800" cy="3057525"/>
          </a:xfrm>
          <a:prstGeom prst="rect">
            <a:avLst/>
          </a:prstGeom>
        </p:spPr>
      </p:pic>
      <p:pic>
        <p:nvPicPr>
          <p:cNvPr id="3" name="Рисунок 2"/>
          <p:cNvPicPr>
            <a:picLocks noChangeAspect="1"/>
          </p:cNvPicPr>
          <p:nvPr/>
        </p:nvPicPr>
        <p:blipFill>
          <a:blip r:embed="rId3"/>
          <a:stretch>
            <a:fillRect/>
          </a:stretch>
        </p:blipFill>
        <p:spPr>
          <a:xfrm>
            <a:off x="1958518" y="3873657"/>
            <a:ext cx="7134225" cy="2152650"/>
          </a:xfrm>
          <a:prstGeom prst="rect">
            <a:avLst/>
          </a:prstGeom>
        </p:spPr>
      </p:pic>
    </p:spTree>
    <p:extLst>
      <p:ext uri="{BB962C8B-B14F-4D97-AF65-F5344CB8AC3E}">
        <p14:creationId xmlns:p14="http://schemas.microsoft.com/office/powerpoint/2010/main" val="4055311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94512" y="1185910"/>
            <a:ext cx="6877050" cy="1009650"/>
          </a:xfrm>
          <a:prstGeom prst="rect">
            <a:avLst/>
          </a:prstGeom>
        </p:spPr>
      </p:pic>
      <p:pic>
        <p:nvPicPr>
          <p:cNvPr id="3" name="Рисунок 2"/>
          <p:cNvPicPr>
            <a:picLocks noChangeAspect="1"/>
          </p:cNvPicPr>
          <p:nvPr/>
        </p:nvPicPr>
        <p:blipFill>
          <a:blip r:embed="rId3"/>
          <a:stretch>
            <a:fillRect/>
          </a:stretch>
        </p:blipFill>
        <p:spPr>
          <a:xfrm>
            <a:off x="2772835" y="2473434"/>
            <a:ext cx="6320403" cy="3432345"/>
          </a:xfrm>
          <a:prstGeom prst="rect">
            <a:avLst/>
          </a:prstGeom>
        </p:spPr>
      </p:pic>
    </p:spTree>
    <p:extLst>
      <p:ext uri="{BB962C8B-B14F-4D97-AF65-F5344CB8AC3E}">
        <p14:creationId xmlns:p14="http://schemas.microsoft.com/office/powerpoint/2010/main" val="1113191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311069" y="4273471"/>
            <a:ext cx="4429125" cy="2276475"/>
          </a:xfrm>
          <a:prstGeom prst="rect">
            <a:avLst/>
          </a:prstGeom>
        </p:spPr>
      </p:pic>
      <p:pic>
        <p:nvPicPr>
          <p:cNvPr id="3" name="Рисунок 2"/>
          <p:cNvPicPr>
            <a:picLocks noChangeAspect="1"/>
          </p:cNvPicPr>
          <p:nvPr/>
        </p:nvPicPr>
        <p:blipFill>
          <a:blip r:embed="rId3"/>
          <a:stretch>
            <a:fillRect/>
          </a:stretch>
        </p:blipFill>
        <p:spPr>
          <a:xfrm>
            <a:off x="1858081" y="1295495"/>
            <a:ext cx="7534275" cy="2800350"/>
          </a:xfrm>
          <a:prstGeom prst="rect">
            <a:avLst/>
          </a:prstGeom>
        </p:spPr>
      </p:pic>
      <p:sp>
        <p:nvSpPr>
          <p:cNvPr id="4" name="Прямокутник 3"/>
          <p:cNvSpPr/>
          <p:nvPr/>
        </p:nvSpPr>
        <p:spPr>
          <a:xfrm>
            <a:off x="2487203" y="329520"/>
            <a:ext cx="5065617" cy="584775"/>
          </a:xfrm>
          <a:prstGeom prst="rect">
            <a:avLst/>
          </a:prstGeom>
          <a:solidFill>
            <a:schemeClr val="bg2">
              <a:lumMod val="20000"/>
              <a:lumOff val="80000"/>
            </a:schemeClr>
          </a:solidFill>
        </p:spPr>
        <p:txBody>
          <a:bodyPr wrap="none">
            <a:spAutoFit/>
          </a:bodyPr>
          <a:lstStyle/>
          <a:p>
            <a:r>
              <a:rPr lang="uk-UA" sz="3200" b="0" i="0" dirty="0" smtClean="0">
                <a:solidFill>
                  <a:srgbClr val="333333"/>
                </a:solidFill>
                <a:effectLst/>
                <a:latin typeface="Open Sans"/>
              </a:rPr>
              <a:t>Суб'єкти підприємництва</a:t>
            </a:r>
            <a:endParaRPr lang="uk-UA" sz="3200" dirty="0"/>
          </a:p>
        </p:txBody>
      </p:sp>
    </p:spTree>
    <p:extLst>
      <p:ext uri="{BB962C8B-B14F-4D97-AF65-F5344CB8AC3E}">
        <p14:creationId xmlns:p14="http://schemas.microsoft.com/office/powerpoint/2010/main" val="3476750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964601" y="92953"/>
            <a:ext cx="7523430" cy="3139321"/>
          </a:xfrm>
          <a:prstGeom prst="rect">
            <a:avLst/>
          </a:prstGeom>
          <a:solidFill>
            <a:schemeClr val="bg2">
              <a:lumMod val="20000"/>
              <a:lumOff val="80000"/>
            </a:schemeClr>
          </a:solidFill>
        </p:spPr>
        <p:txBody>
          <a:bodyPr wrap="square">
            <a:spAutoFit/>
          </a:bodyPr>
          <a:lstStyle/>
          <a:p>
            <a:pPr algn="ctr"/>
            <a:r>
              <a:rPr lang="uk-UA" b="1" i="0" u="sng" dirty="0" smtClean="0">
                <a:solidFill>
                  <a:srgbClr val="333333"/>
                </a:solidFill>
                <a:effectLst/>
                <a:latin typeface="Open Sans"/>
              </a:rPr>
              <a:t>ПІДПРИЄМСТВО</a:t>
            </a:r>
          </a:p>
          <a:p>
            <a:endParaRPr lang="uk-UA" dirty="0">
              <a:solidFill>
                <a:srgbClr val="333333"/>
              </a:solidFill>
              <a:latin typeface="Open Sans"/>
            </a:endParaRPr>
          </a:p>
          <a:p>
            <a:r>
              <a:rPr lang="uk-UA" b="0" i="0" dirty="0" smtClean="0">
                <a:solidFill>
                  <a:srgbClr val="333333"/>
                </a:solidFill>
                <a:effectLst/>
                <a:latin typeface="Open Sans"/>
              </a:rPr>
              <a:t>Маючи в своєму розпорядженні інформацією про свої виробничі можливості, будь-яке підприємство повинно знайти відповіді на наступні три питання:</a:t>
            </a:r>
          </a:p>
          <a:p>
            <a:endParaRPr lang="uk-UA" b="0" i="0" dirty="0" smtClean="0">
              <a:solidFill>
                <a:srgbClr val="333333"/>
              </a:solidFill>
              <a:effectLst/>
              <a:latin typeface="Open Sans"/>
            </a:endParaRPr>
          </a:p>
          <a:p>
            <a:r>
              <a:rPr lang="uk-UA" b="0" i="0" dirty="0" smtClean="0">
                <a:solidFill>
                  <a:srgbClr val="333333"/>
                </a:solidFill>
                <a:effectLst/>
                <a:latin typeface="Open Sans"/>
              </a:rPr>
              <a:t> - Що з товарів і послуг має бути здійснене і в якій кількості? </a:t>
            </a:r>
          </a:p>
          <a:p>
            <a:endParaRPr lang="uk-UA" b="0" i="0" dirty="0" smtClean="0">
              <a:solidFill>
                <a:srgbClr val="333333"/>
              </a:solidFill>
              <a:effectLst/>
              <a:latin typeface="Open Sans"/>
            </a:endParaRPr>
          </a:p>
          <a:p>
            <a:pPr marL="285750" indent="-285750">
              <a:buFontTx/>
              <a:buChar char="-"/>
            </a:pPr>
            <a:r>
              <a:rPr lang="uk-UA" b="0" i="0" dirty="0" smtClean="0">
                <a:solidFill>
                  <a:srgbClr val="333333"/>
                </a:solidFill>
                <a:effectLst/>
                <a:latin typeface="Open Sans"/>
              </a:rPr>
              <a:t>Як ці товари і послуги треба виробляти? </a:t>
            </a:r>
          </a:p>
          <a:p>
            <a:endParaRPr lang="uk-UA" b="0" i="0" dirty="0" smtClean="0">
              <a:solidFill>
                <a:srgbClr val="333333"/>
              </a:solidFill>
              <a:effectLst/>
              <a:latin typeface="Open Sans"/>
            </a:endParaRPr>
          </a:p>
          <a:p>
            <a:r>
              <a:rPr lang="uk-UA" b="0" i="0" dirty="0" smtClean="0">
                <a:solidFill>
                  <a:srgbClr val="333333"/>
                </a:solidFill>
                <a:effectLst/>
                <a:latin typeface="Open Sans"/>
              </a:rPr>
              <a:t>- Хто купить і зможе спожити (використовувати) ці товари і послуги? </a:t>
            </a:r>
            <a:endParaRPr lang="uk-UA" b="0" i="0" dirty="0">
              <a:solidFill>
                <a:srgbClr val="333333"/>
              </a:solidFill>
              <a:effectLst/>
              <a:latin typeface="Open Sans"/>
            </a:endParaRPr>
          </a:p>
        </p:txBody>
      </p:sp>
      <p:pic>
        <p:nvPicPr>
          <p:cNvPr id="3" name="Рисунок 2"/>
          <p:cNvPicPr>
            <a:picLocks noChangeAspect="1"/>
          </p:cNvPicPr>
          <p:nvPr/>
        </p:nvPicPr>
        <p:blipFill>
          <a:blip r:embed="rId2"/>
          <a:stretch>
            <a:fillRect/>
          </a:stretch>
        </p:blipFill>
        <p:spPr>
          <a:xfrm>
            <a:off x="2964066" y="3343275"/>
            <a:ext cx="5524500" cy="3514725"/>
          </a:xfrm>
          <a:prstGeom prst="rect">
            <a:avLst/>
          </a:prstGeom>
        </p:spPr>
      </p:pic>
    </p:spTree>
    <p:extLst>
      <p:ext uri="{BB962C8B-B14F-4D97-AF65-F5344CB8AC3E}">
        <p14:creationId xmlns:p14="http://schemas.microsoft.com/office/powerpoint/2010/main" val="2396419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313853" y="1325437"/>
            <a:ext cx="6096000" cy="4247317"/>
          </a:xfrm>
          <a:prstGeom prst="rect">
            <a:avLst/>
          </a:prstGeom>
          <a:solidFill>
            <a:schemeClr val="bg2">
              <a:lumMod val="20000"/>
              <a:lumOff val="80000"/>
            </a:schemeClr>
          </a:solidFill>
        </p:spPr>
        <p:txBody>
          <a:bodyPr>
            <a:spAutoFit/>
          </a:bodyPr>
          <a:lstStyle/>
          <a:p>
            <a:pPr algn="ctr"/>
            <a:r>
              <a:rPr lang="uk-UA" b="1" i="0" u="sng" dirty="0" smtClean="0">
                <a:solidFill>
                  <a:srgbClr val="333333"/>
                </a:solidFill>
                <a:effectLst/>
                <a:latin typeface="Roboto"/>
              </a:rPr>
              <a:t>Питання для самоконтролю</a:t>
            </a:r>
          </a:p>
          <a:p>
            <a:pPr algn="ctr"/>
            <a:endParaRPr lang="uk-UA" b="1" i="0" u="sng" dirty="0" smtClean="0">
              <a:solidFill>
                <a:srgbClr val="333333"/>
              </a:solidFill>
              <a:effectLst/>
              <a:latin typeface="Roboto"/>
            </a:endParaRPr>
          </a:p>
          <a:p>
            <a:r>
              <a:rPr lang="uk-UA" b="0" i="0" dirty="0" smtClean="0">
                <a:solidFill>
                  <a:srgbClr val="333333"/>
                </a:solidFill>
                <a:effectLst/>
                <a:latin typeface="Open Sans"/>
              </a:rPr>
              <a:t>1. Який основний нормативно-правовий акт, що регламентує підприємницьку діяльність в Україні? </a:t>
            </a:r>
          </a:p>
          <a:p>
            <a:r>
              <a:rPr lang="uk-UA" b="0" i="0" dirty="0" smtClean="0">
                <a:solidFill>
                  <a:srgbClr val="333333"/>
                </a:solidFill>
                <a:effectLst/>
                <a:latin typeface="Open Sans"/>
              </a:rPr>
              <a:t>2. Розкрити сутність поняття підприємництво. </a:t>
            </a:r>
          </a:p>
          <a:p>
            <a:r>
              <a:rPr lang="uk-UA" b="0" i="0" dirty="0" smtClean="0">
                <a:solidFill>
                  <a:srgbClr val="333333"/>
                </a:solidFill>
                <a:effectLst/>
                <a:latin typeface="Open Sans"/>
              </a:rPr>
              <a:t>3. Назвати відмінність господарської діяльності від підприємництва. </a:t>
            </a:r>
          </a:p>
          <a:p>
            <a:r>
              <a:rPr lang="uk-UA" b="0" i="0" dirty="0" smtClean="0">
                <a:solidFill>
                  <a:srgbClr val="333333"/>
                </a:solidFill>
                <a:effectLst/>
                <a:latin typeface="Open Sans"/>
              </a:rPr>
              <a:t>4. Визначити поняття економічна активність. </a:t>
            </a:r>
          </a:p>
          <a:p>
            <a:r>
              <a:rPr lang="uk-UA" b="0" i="0" dirty="0" smtClean="0">
                <a:solidFill>
                  <a:srgbClr val="333333"/>
                </a:solidFill>
                <a:effectLst/>
                <a:latin typeface="Open Sans"/>
              </a:rPr>
              <a:t>5. Розкрити сутність свободи підприємницької діяльності. </a:t>
            </a:r>
          </a:p>
          <a:p>
            <a:r>
              <a:rPr lang="uk-UA" b="0" i="0" dirty="0" smtClean="0">
                <a:solidFill>
                  <a:srgbClr val="333333"/>
                </a:solidFill>
                <a:effectLst/>
                <a:latin typeface="Open Sans"/>
              </a:rPr>
              <a:t>6. Охарактеризувати принципи підприємницької діяльності. </a:t>
            </a:r>
          </a:p>
          <a:p>
            <a:r>
              <a:rPr lang="uk-UA" b="0" i="0" dirty="0" smtClean="0">
                <a:solidFill>
                  <a:srgbClr val="333333"/>
                </a:solidFill>
                <a:effectLst/>
                <a:latin typeface="Open Sans"/>
              </a:rPr>
              <a:t>7. Назвати суб’єктів підприємницької діяльності. </a:t>
            </a:r>
          </a:p>
          <a:p>
            <a:r>
              <a:rPr lang="uk-UA" b="0" i="0" dirty="0" smtClean="0">
                <a:solidFill>
                  <a:srgbClr val="333333"/>
                </a:solidFill>
                <a:effectLst/>
                <a:latin typeface="Open Sans"/>
              </a:rPr>
              <a:t>8. Визначити об’єкт підприємницької діяльності. </a:t>
            </a:r>
          </a:p>
          <a:p>
            <a:r>
              <a:rPr lang="uk-UA" b="0" i="0" dirty="0" smtClean="0">
                <a:solidFill>
                  <a:srgbClr val="333333"/>
                </a:solidFill>
                <a:effectLst/>
                <a:latin typeface="Open Sans"/>
              </a:rPr>
              <a:t>9. Розкрити функції підприємництва.</a:t>
            </a:r>
            <a:endParaRPr lang="uk-UA" b="0" i="0" dirty="0">
              <a:solidFill>
                <a:srgbClr val="333333"/>
              </a:solidFill>
              <a:effectLst/>
              <a:latin typeface="Open Sans"/>
            </a:endParaRPr>
          </a:p>
        </p:txBody>
      </p:sp>
      <p:pic>
        <p:nvPicPr>
          <p:cNvPr id="3" name="Рисунок 2"/>
          <p:cNvPicPr>
            <a:picLocks noChangeAspect="1"/>
          </p:cNvPicPr>
          <p:nvPr/>
        </p:nvPicPr>
        <p:blipFill>
          <a:blip r:embed="rId2"/>
          <a:stretch>
            <a:fillRect/>
          </a:stretch>
        </p:blipFill>
        <p:spPr>
          <a:xfrm>
            <a:off x="6973477" y="3670470"/>
            <a:ext cx="4210050" cy="1400175"/>
          </a:xfrm>
          <a:prstGeom prst="rect">
            <a:avLst/>
          </a:prstGeom>
        </p:spPr>
      </p:pic>
      <p:pic>
        <p:nvPicPr>
          <p:cNvPr id="4" name="Рисунок 3"/>
          <p:cNvPicPr>
            <a:picLocks noChangeAspect="1"/>
          </p:cNvPicPr>
          <p:nvPr/>
        </p:nvPicPr>
        <p:blipFill>
          <a:blip r:embed="rId3"/>
          <a:stretch>
            <a:fillRect/>
          </a:stretch>
        </p:blipFill>
        <p:spPr>
          <a:xfrm>
            <a:off x="6563716" y="1714736"/>
            <a:ext cx="5029572" cy="1508298"/>
          </a:xfrm>
          <a:prstGeom prst="rect">
            <a:avLst/>
          </a:prstGeom>
        </p:spPr>
      </p:pic>
    </p:spTree>
    <p:extLst>
      <p:ext uri="{BB962C8B-B14F-4D97-AF65-F5344CB8AC3E}">
        <p14:creationId xmlns:p14="http://schemas.microsoft.com/office/powerpoint/2010/main" val="1057888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832744" y="2309905"/>
            <a:ext cx="6048706" cy="4462160"/>
          </a:xfrm>
          <a:prstGeom prst="rect">
            <a:avLst/>
          </a:prstGeom>
        </p:spPr>
      </p:pic>
      <p:sp>
        <p:nvSpPr>
          <p:cNvPr id="3" name="Прямокутник 2"/>
          <p:cNvSpPr/>
          <p:nvPr/>
        </p:nvSpPr>
        <p:spPr>
          <a:xfrm>
            <a:off x="3330326" y="1053395"/>
            <a:ext cx="5053541" cy="830997"/>
          </a:xfrm>
          <a:prstGeom prst="rect">
            <a:avLst/>
          </a:prstGeom>
          <a:solidFill>
            <a:schemeClr val="bg2">
              <a:lumMod val="20000"/>
              <a:lumOff val="80000"/>
            </a:schemeClr>
          </a:solidFill>
        </p:spPr>
        <p:txBody>
          <a:bodyPr wrap="square">
            <a:spAutoFit/>
          </a:bodyPr>
          <a:lstStyle/>
          <a:p>
            <a:pPr algn="ctr"/>
            <a:r>
              <a:rPr lang="uk-UA" sz="4800" b="0" i="0" dirty="0" smtClean="0">
                <a:solidFill>
                  <a:srgbClr val="333333"/>
                </a:solidFill>
                <a:effectLst/>
                <a:latin typeface="Open Sans"/>
              </a:rPr>
              <a:t>Дякую за увагу!</a:t>
            </a:r>
            <a:endParaRPr lang="uk-UA" sz="4800" dirty="0"/>
          </a:p>
        </p:txBody>
      </p:sp>
    </p:spTree>
    <p:extLst>
      <p:ext uri="{BB962C8B-B14F-4D97-AF65-F5344CB8AC3E}">
        <p14:creationId xmlns:p14="http://schemas.microsoft.com/office/powerpoint/2010/main" val="3467337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1828800" y="152400"/>
            <a:ext cx="8686800" cy="838200"/>
          </a:xfrm>
          <a:solidFill>
            <a:srgbClr val="FFFF00"/>
          </a:solidFill>
        </p:spPr>
        <p:txBody>
          <a:bodyPr>
            <a:normAutofit fontScale="90000"/>
          </a:bodyPr>
          <a:lstStyle/>
          <a:p>
            <a:pPr algn="ctr" eaLnBrk="1" hangingPunct="1"/>
            <a:r>
              <a:rPr lang="uk-UA" altLang="uk-UA" sz="2800">
                <a:solidFill>
                  <a:schemeClr val="bg1"/>
                </a:solidFill>
              </a:rPr>
              <a:t>Спеціальність </a:t>
            </a:r>
            <a:br>
              <a:rPr lang="uk-UA" altLang="uk-UA" sz="2800">
                <a:solidFill>
                  <a:schemeClr val="bg1"/>
                </a:solidFill>
              </a:rPr>
            </a:br>
            <a:r>
              <a:rPr lang="uk-UA" altLang="uk-UA" sz="2800">
                <a:solidFill>
                  <a:schemeClr val="bg1"/>
                </a:solidFill>
              </a:rPr>
              <a:t>076 «Підприємництво, торгівля та біржова діяльність»</a:t>
            </a:r>
          </a:p>
        </p:txBody>
      </p:sp>
      <p:graphicFrame>
        <p:nvGraphicFramePr>
          <p:cNvPr id="4" name="Содержимое 3"/>
          <p:cNvGraphicFramePr>
            <a:graphicFrameLocks noGrp="1"/>
          </p:cNvGraphicFramePr>
          <p:nvPr>
            <p:ph idx="1"/>
          </p:nvPr>
        </p:nvGraphicFramePr>
        <p:xfrm>
          <a:off x="1524000" y="1052736"/>
          <a:ext cx="6228184" cy="5447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00" name="Рисунок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24788" y="2830514"/>
            <a:ext cx="32766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Рисунок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24788" y="4848227"/>
            <a:ext cx="2700337"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Рисунок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824788" y="1125539"/>
            <a:ext cx="2843212"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8739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1" y="0"/>
            <a:ext cx="5114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Прямоугольник 1"/>
          <p:cNvSpPr>
            <a:spLocks noChangeArrowheads="1"/>
          </p:cNvSpPr>
          <p:nvPr/>
        </p:nvSpPr>
        <p:spPr bwMode="auto">
          <a:xfrm>
            <a:off x="1524000" y="0"/>
            <a:ext cx="3995738" cy="15700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uk-UA" altLang="uk-UA" sz="2400" b="1" i="1">
                <a:solidFill>
                  <a:schemeClr val="bg1"/>
                </a:solidFill>
                <a:latin typeface="Times New Roman" panose="02020603050405020304" pitchFamily="18" charset="0"/>
                <a:cs typeface="Times New Roman" panose="02020603050405020304" pitchFamily="18" charset="0"/>
              </a:rPr>
              <a:t>Навчально-науково-виробнича лабораторія біржової діяльності</a:t>
            </a:r>
            <a:r>
              <a:rPr lang="en-US" altLang="uk-UA" sz="2400" b="1" i="1">
                <a:solidFill>
                  <a:schemeClr val="bg1"/>
                </a:solidFill>
                <a:latin typeface="Times New Roman" panose="02020603050405020304" pitchFamily="18" charset="0"/>
                <a:cs typeface="Times New Roman" panose="02020603050405020304" pitchFamily="18" charset="0"/>
              </a:rPr>
              <a:t> </a:t>
            </a:r>
            <a:r>
              <a:rPr lang="uk-UA" altLang="uk-UA" sz="2400" b="1" i="1">
                <a:solidFill>
                  <a:schemeClr val="bg1"/>
                </a:solidFill>
                <a:latin typeface="Times New Roman" panose="02020603050405020304" pitchFamily="18" charset="0"/>
                <a:cs typeface="Times New Roman" panose="02020603050405020304" pitchFamily="18" charset="0"/>
              </a:rPr>
              <a:t>і торгівлі </a:t>
            </a:r>
            <a:endParaRPr lang="ru-RU" altLang="uk-UA" sz="2400">
              <a:solidFill>
                <a:schemeClr val="bg1"/>
              </a:solidFill>
            </a:endParaRPr>
          </a:p>
        </p:txBody>
      </p:sp>
      <p:pic>
        <p:nvPicPr>
          <p:cNvPr id="5124" name="Рисунок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557339"/>
            <a:ext cx="39957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005264"/>
            <a:ext cx="3924300"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310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919985474"/>
              </p:ext>
            </p:extLst>
          </p:nvPr>
        </p:nvGraphicFramePr>
        <p:xfrm>
          <a:off x="1524000" y="0"/>
          <a:ext cx="9252520" cy="1088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idx="1"/>
          </p:nvPr>
        </p:nvSpPr>
        <p:spPr>
          <a:xfrm>
            <a:off x="1828800" y="1219201"/>
            <a:ext cx="4591050" cy="4860925"/>
          </a:xfrm>
        </p:spPr>
        <p:txBody>
          <a:bodyPr rtlCol="0">
            <a:normAutofit fontScale="85000" lnSpcReduction="20000"/>
          </a:bodyPr>
          <a:lstStyle/>
          <a:p>
            <a:pPr>
              <a:defRPr/>
            </a:pPr>
            <a:r>
              <a:rPr lang="uk-UA" b="1" dirty="0" err="1" smtClean="0"/>
              <a:t>агрохолдинги</a:t>
            </a:r>
            <a:r>
              <a:rPr lang="uk-UA" b="1" dirty="0" smtClean="0"/>
              <a:t>;</a:t>
            </a:r>
          </a:p>
          <a:p>
            <a:pPr>
              <a:defRPr/>
            </a:pPr>
            <a:r>
              <a:rPr lang="uk-UA" b="1" dirty="0" smtClean="0"/>
              <a:t>високотехнологічні компанії;</a:t>
            </a:r>
          </a:p>
          <a:p>
            <a:pPr>
              <a:defRPr/>
            </a:pPr>
            <a:r>
              <a:rPr lang="uk-UA" b="1" dirty="0" smtClean="0"/>
              <a:t>агропромислові та аналітичні компанії;</a:t>
            </a:r>
          </a:p>
          <a:p>
            <a:pPr>
              <a:defRPr/>
            </a:pPr>
            <a:r>
              <a:rPr lang="uk-UA" b="1" dirty="0" smtClean="0"/>
              <a:t>компанії, в організаційній структурі яких є відділи по роботі з цінними паперами;</a:t>
            </a:r>
          </a:p>
          <a:p>
            <a:pPr>
              <a:defRPr/>
            </a:pPr>
            <a:r>
              <a:rPr lang="uk-UA" b="1" dirty="0" smtClean="0"/>
              <a:t>товарні та фондові біржі;</a:t>
            </a:r>
          </a:p>
          <a:p>
            <a:pPr>
              <a:defRPr/>
            </a:pPr>
            <a:endParaRPr lang="uk-UA" b="1" dirty="0" smtClean="0"/>
          </a:p>
          <a:p>
            <a:pPr>
              <a:defRPr/>
            </a:pPr>
            <a:r>
              <a:rPr lang="uk-UA" b="1" dirty="0" smtClean="0"/>
              <a:t>фінансові установи;</a:t>
            </a:r>
          </a:p>
          <a:p>
            <a:pPr>
              <a:defRPr/>
            </a:pPr>
            <a:r>
              <a:rPr lang="uk-UA" b="1" dirty="0" smtClean="0"/>
              <a:t>брокерські контори та </a:t>
            </a:r>
            <a:r>
              <a:rPr lang="uk-UA" b="1" dirty="0" err="1" smtClean="0"/>
              <a:t>дилингові</a:t>
            </a:r>
            <a:r>
              <a:rPr lang="uk-UA" b="1" dirty="0" smtClean="0"/>
              <a:t> центри;</a:t>
            </a:r>
          </a:p>
          <a:p>
            <a:pPr>
              <a:defRPr/>
            </a:pPr>
            <a:r>
              <a:rPr lang="uk-UA" b="1" dirty="0" smtClean="0"/>
              <a:t>інвестиційні компанії та фонди;</a:t>
            </a:r>
          </a:p>
          <a:p>
            <a:pPr>
              <a:defRPr/>
            </a:pPr>
            <a:r>
              <a:rPr lang="uk-UA" b="1" dirty="0" smtClean="0"/>
              <a:t>компанії з управління активами;</a:t>
            </a:r>
          </a:p>
          <a:p>
            <a:pPr>
              <a:defRPr/>
            </a:pPr>
            <a:r>
              <a:rPr lang="uk-UA" b="1" dirty="0" smtClean="0"/>
              <a:t>клірингові та депозитарні установи;</a:t>
            </a:r>
          </a:p>
          <a:p>
            <a:pPr>
              <a:defRPr/>
            </a:pPr>
            <a:r>
              <a:rPr lang="uk-UA" b="1" dirty="0" smtClean="0"/>
              <a:t>торгівельні організації.</a:t>
            </a:r>
          </a:p>
          <a:p>
            <a:pPr>
              <a:defRPr/>
            </a:pPr>
            <a:endParaRPr lang="uk-UA" b="1" dirty="0"/>
          </a:p>
        </p:txBody>
      </p:sp>
      <p:sp>
        <p:nvSpPr>
          <p:cNvPr id="6148" name="AutoShape 2" descr="https://nubip.edu.ua/sites/default/files/u205/ab-1.jp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uk-UA" altLang="uk-UA" sz="1800">
              <a:solidFill>
                <a:srgbClr val="000000"/>
              </a:solidFill>
            </a:endParaRPr>
          </a:p>
        </p:txBody>
      </p:sp>
      <p:pic>
        <p:nvPicPr>
          <p:cNvPr id="6149" name="Picture 5" descr="C:\Users\Good Luck\Downloads\ab-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3339" y="1052514"/>
            <a:ext cx="403542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Картинки по запросу універсальна біржа"/>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86776" y="3336925"/>
            <a:ext cx="20923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AutoShape 9" descr="Українська Енергетична біржа"/>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uk-UA" altLang="uk-UA" sz="1800">
              <a:solidFill>
                <a:srgbClr val="000000"/>
              </a:solidFill>
            </a:endParaRPr>
          </a:p>
        </p:txBody>
      </p:sp>
      <p:sp>
        <p:nvSpPr>
          <p:cNvPr id="6152" name="AutoShape 11" descr="Картинки по запросу енергетична біржа"/>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uk-UA" altLang="uk-UA" sz="1800">
              <a:solidFill>
                <a:srgbClr val="000000"/>
              </a:solidFill>
            </a:endParaRPr>
          </a:p>
        </p:txBody>
      </p:sp>
      <p:pic>
        <p:nvPicPr>
          <p:cNvPr id="6153" name="Picture 12" descr="C:\Users\Good Luck\Downloads\2017-05-11_13-45-05_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76376" y="6146801"/>
            <a:ext cx="43545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AutoShape 14" descr="Картинки по запросу біржа"/>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uk-UA" altLang="uk-UA" sz="1800">
              <a:solidFill>
                <a:srgbClr val="000000"/>
              </a:solidFill>
            </a:endParaRPr>
          </a:p>
        </p:txBody>
      </p:sp>
      <p:sp>
        <p:nvSpPr>
          <p:cNvPr id="6155" name="AutoShape 16" descr="Похожее изображение"/>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uk-UA" altLang="uk-UA" sz="1800">
              <a:solidFill>
                <a:srgbClr val="000000"/>
              </a:solidFill>
            </a:endParaRPr>
          </a:p>
        </p:txBody>
      </p:sp>
      <p:pic>
        <p:nvPicPr>
          <p:cNvPr id="6156" name="Рисунок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894514" y="3302000"/>
            <a:ext cx="15906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Рисунок 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727575" y="5516563"/>
            <a:ext cx="16002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Рисунок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23088" y="3983039"/>
            <a:ext cx="15621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Рисунок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563100" y="4079875"/>
            <a:ext cx="11049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Рисунок 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923089" y="4508500"/>
            <a:ext cx="26955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Рисунок 8"/>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394700" y="5314950"/>
            <a:ext cx="21717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Рисунок 9"/>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173789" y="5221289"/>
            <a:ext cx="22193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Рисунок 10"/>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112125" y="6049964"/>
            <a:ext cx="27368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Рисунок 11"/>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999163" y="4005264"/>
            <a:ext cx="8382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Рисунок 12"/>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072064" y="3313114"/>
            <a:ext cx="19335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Рисунок 1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149975" y="5824538"/>
            <a:ext cx="230505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675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6455121" y="1443745"/>
            <a:ext cx="5642949" cy="3680517"/>
          </a:xfrm>
          <a:prstGeom prst="rect">
            <a:avLst/>
          </a:prstGeom>
        </p:spPr>
      </p:pic>
      <p:sp>
        <p:nvSpPr>
          <p:cNvPr id="4" name="Прямокутник 3"/>
          <p:cNvSpPr/>
          <p:nvPr/>
        </p:nvSpPr>
        <p:spPr>
          <a:xfrm>
            <a:off x="362136" y="1443745"/>
            <a:ext cx="6482283" cy="3970318"/>
          </a:xfrm>
          <a:prstGeom prst="rect">
            <a:avLst/>
          </a:prstGeom>
          <a:solidFill>
            <a:schemeClr val="bg2">
              <a:lumMod val="20000"/>
              <a:lumOff val="80000"/>
            </a:schemeClr>
          </a:solidFill>
        </p:spPr>
        <p:txBody>
          <a:bodyPr wrap="square">
            <a:spAutoFit/>
          </a:bodyPr>
          <a:lstStyle/>
          <a:p>
            <a:r>
              <a:rPr lang="uk-UA" u="sng" dirty="0">
                <a:solidFill>
                  <a:srgbClr val="333333"/>
                </a:solidFill>
                <a:latin typeface="Open Sans"/>
              </a:rPr>
              <a:t>П</a:t>
            </a:r>
            <a:r>
              <a:rPr lang="uk-UA" b="0" i="0" u="sng" dirty="0" smtClean="0">
                <a:solidFill>
                  <a:srgbClr val="333333"/>
                </a:solidFill>
                <a:effectLst/>
                <a:latin typeface="Open Sans"/>
              </a:rPr>
              <a:t>ідприємництво</a:t>
            </a:r>
            <a:r>
              <a:rPr lang="uk-UA" b="0" i="0" dirty="0" smtClean="0">
                <a:solidFill>
                  <a:srgbClr val="333333"/>
                </a:solidFill>
                <a:effectLst/>
                <a:latin typeface="Open Sans"/>
              </a:rPr>
              <a:t> виступає як форма економічної активності. Це припускає орієнтацію на досягнення комерційного успіху, перспективність, інноваційний характер діяльності, незалежність і самостійність суб’єктів у прийнятті управлінських рішень здійснення бізнесу. </a:t>
            </a:r>
          </a:p>
          <a:p>
            <a:endParaRPr lang="uk-UA" dirty="0">
              <a:solidFill>
                <a:srgbClr val="333333"/>
              </a:solidFill>
              <a:latin typeface="Open Sans"/>
            </a:endParaRPr>
          </a:p>
          <a:p>
            <a:r>
              <a:rPr lang="uk-UA" b="0" i="0" dirty="0" smtClean="0">
                <a:solidFill>
                  <a:srgbClr val="333333"/>
                </a:solidFill>
                <a:effectLst/>
                <a:latin typeface="Open Sans"/>
              </a:rPr>
              <a:t>Це: свобода вибору напрямків і методів діяльності, самостійність у прийнятті рішень, орієнтація на досягнення успіху, отримання прибутку, відповідальність за прийняті рішення, їх наслідки та пов’язаний з ними ризик. </a:t>
            </a:r>
          </a:p>
          <a:p>
            <a:endParaRPr lang="uk-UA" dirty="0">
              <a:solidFill>
                <a:srgbClr val="333333"/>
              </a:solidFill>
              <a:latin typeface="Open Sans"/>
            </a:endParaRPr>
          </a:p>
          <a:p>
            <a:r>
              <a:rPr lang="uk-UA" b="1" i="0" u="sng" dirty="0" smtClean="0">
                <a:solidFill>
                  <a:srgbClr val="333333"/>
                </a:solidFill>
                <a:effectLst/>
                <a:latin typeface="Open Sans"/>
              </a:rPr>
              <a:t>Основна мета підприємницької активності </a:t>
            </a:r>
            <a:r>
              <a:rPr lang="uk-UA" b="0" i="0" dirty="0" smtClean="0">
                <a:solidFill>
                  <a:srgbClr val="333333"/>
                </a:solidFill>
                <a:effectLst/>
                <a:latin typeface="Open Sans"/>
              </a:rPr>
              <a:t>– виробництво та пропозиція ринку такого товару, який би викликав зацікавленість та приніс підприємцю прибуток. </a:t>
            </a:r>
            <a:endParaRPr lang="uk-UA" dirty="0"/>
          </a:p>
        </p:txBody>
      </p:sp>
    </p:spTree>
    <p:extLst>
      <p:ext uri="{BB962C8B-B14F-4D97-AF65-F5344CB8AC3E}">
        <p14:creationId xmlns:p14="http://schemas.microsoft.com/office/powerpoint/2010/main" val="1196259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2"/>
          <p:cNvSpPr/>
          <p:nvPr/>
        </p:nvSpPr>
        <p:spPr>
          <a:xfrm>
            <a:off x="313854" y="2808992"/>
            <a:ext cx="6096000" cy="2308324"/>
          </a:xfrm>
          <a:prstGeom prst="rect">
            <a:avLst/>
          </a:prstGeom>
          <a:solidFill>
            <a:schemeClr val="bg2">
              <a:lumMod val="20000"/>
              <a:lumOff val="80000"/>
            </a:schemeClr>
          </a:solidFill>
        </p:spPr>
        <p:txBody>
          <a:bodyPr>
            <a:spAutoFit/>
          </a:bodyPr>
          <a:lstStyle/>
          <a:p>
            <a:r>
              <a:rPr lang="uk-UA" b="0" i="0" dirty="0" smtClean="0">
                <a:solidFill>
                  <a:srgbClr val="000000"/>
                </a:solidFill>
                <a:effectLst/>
                <a:latin typeface="PT Sans"/>
              </a:rPr>
              <a:t>Французький вчений А. </a:t>
            </a:r>
            <a:r>
              <a:rPr lang="uk-UA" b="0" i="0" dirty="0" err="1" smtClean="0">
                <a:solidFill>
                  <a:srgbClr val="000000"/>
                </a:solidFill>
                <a:effectLst/>
                <a:latin typeface="PT Sans"/>
              </a:rPr>
              <a:t>Тюрго</a:t>
            </a:r>
            <a:r>
              <a:rPr lang="uk-UA" b="0" i="0" dirty="0" smtClean="0">
                <a:solidFill>
                  <a:srgbClr val="000000"/>
                </a:solidFill>
                <a:effectLst/>
                <a:latin typeface="PT Sans"/>
              </a:rPr>
              <a:t> вважав основним фактором успішного існування бізнесу капітал, так як це є одним із видів суб'єктів малого і середнього підприємництва. Його завданням виступає прибуток як початковий принцип розвитку економіки. В розумінні американського економіста Р. </a:t>
            </a:r>
            <a:r>
              <a:rPr lang="uk-UA" b="0" i="0" dirty="0" err="1" smtClean="0">
                <a:solidFill>
                  <a:srgbClr val="000000"/>
                </a:solidFill>
                <a:effectLst/>
                <a:latin typeface="PT Sans"/>
              </a:rPr>
              <a:t>Хизрича</a:t>
            </a:r>
            <a:r>
              <a:rPr lang="uk-UA" b="0" i="0" dirty="0" smtClean="0">
                <a:solidFill>
                  <a:srgbClr val="000000"/>
                </a:solidFill>
                <a:effectLst/>
                <a:latin typeface="PT Sans"/>
              </a:rPr>
              <a:t> підприємництво є якесь виробництво нового товару, наділеного вартістю і націленого на подальшу прибуток. </a:t>
            </a:r>
            <a:endParaRPr lang="uk-UA" dirty="0"/>
          </a:p>
        </p:txBody>
      </p:sp>
      <p:sp>
        <p:nvSpPr>
          <p:cNvPr id="4" name="Прямокутник 3"/>
          <p:cNvSpPr/>
          <p:nvPr/>
        </p:nvSpPr>
        <p:spPr>
          <a:xfrm>
            <a:off x="313854" y="412522"/>
            <a:ext cx="6096000" cy="2031325"/>
          </a:xfrm>
          <a:prstGeom prst="rect">
            <a:avLst/>
          </a:prstGeom>
          <a:solidFill>
            <a:schemeClr val="bg2">
              <a:lumMod val="20000"/>
              <a:lumOff val="80000"/>
            </a:schemeClr>
          </a:solidFill>
        </p:spPr>
        <p:txBody>
          <a:bodyPr>
            <a:spAutoFit/>
          </a:bodyPr>
          <a:lstStyle/>
          <a:p>
            <a:r>
              <a:rPr lang="uk-UA" b="0" i="0" dirty="0" smtClean="0">
                <a:solidFill>
                  <a:srgbClr val="000000"/>
                </a:solidFill>
                <a:effectLst/>
                <a:latin typeface="PT Sans"/>
              </a:rPr>
              <a:t>Науковий термін «підприємництво» вперше був згаданий британським економістом Р. </a:t>
            </a:r>
            <a:r>
              <a:rPr lang="uk-UA" b="0" i="0" dirty="0" err="1" smtClean="0">
                <a:solidFill>
                  <a:srgbClr val="000000"/>
                </a:solidFill>
                <a:effectLst/>
                <a:latin typeface="PT Sans"/>
              </a:rPr>
              <a:t>Кантильоном</a:t>
            </a:r>
            <a:r>
              <a:rPr lang="uk-UA" b="0" i="0" dirty="0" smtClean="0">
                <a:solidFill>
                  <a:srgbClr val="000000"/>
                </a:solidFill>
                <a:effectLst/>
                <a:latin typeface="PT Sans"/>
              </a:rPr>
              <a:t> ще в </a:t>
            </a:r>
            <a:r>
              <a:rPr lang="en-US" b="0" i="0" dirty="0" smtClean="0">
                <a:solidFill>
                  <a:srgbClr val="000000"/>
                </a:solidFill>
                <a:effectLst/>
                <a:latin typeface="PT Sans"/>
              </a:rPr>
              <a:t>XVIII </a:t>
            </a:r>
            <a:r>
              <a:rPr lang="uk-UA" b="0" i="0" dirty="0" smtClean="0">
                <a:solidFill>
                  <a:srgbClr val="000000"/>
                </a:solidFill>
                <a:effectLst/>
                <a:latin typeface="PT Sans"/>
              </a:rPr>
              <a:t>столітті і розуміється як діяльність купівлі-продажу визначених товарів в умовах ризику. Пізніше поняття одержало широке поширення в різних сферах науки. Виходячи з цього, на сьогоднішній день існує велика кількість різних трактувань </a:t>
            </a:r>
            <a:r>
              <a:rPr lang="uk-UA" b="0" i="0" dirty="0" err="1" smtClean="0">
                <a:solidFill>
                  <a:srgbClr val="000000"/>
                </a:solidFill>
                <a:effectLst/>
                <a:latin typeface="PT Sans"/>
              </a:rPr>
              <a:t>терміна</a:t>
            </a:r>
            <a:r>
              <a:rPr lang="uk-UA" b="0" i="0" dirty="0" smtClean="0">
                <a:solidFill>
                  <a:srgbClr val="000000"/>
                </a:solidFill>
                <a:effectLst/>
                <a:latin typeface="PT Sans"/>
              </a:rPr>
              <a:t>.</a:t>
            </a:r>
            <a:endParaRPr lang="uk-UA" dirty="0"/>
          </a:p>
        </p:txBody>
      </p:sp>
      <p:pic>
        <p:nvPicPr>
          <p:cNvPr id="5" name="Рисунок 4"/>
          <p:cNvPicPr>
            <a:picLocks noChangeAspect="1"/>
          </p:cNvPicPr>
          <p:nvPr/>
        </p:nvPicPr>
        <p:blipFill>
          <a:blip r:embed="rId2"/>
          <a:stretch>
            <a:fillRect/>
          </a:stretch>
        </p:blipFill>
        <p:spPr>
          <a:xfrm>
            <a:off x="7159688" y="1517044"/>
            <a:ext cx="4210050" cy="2771775"/>
          </a:xfrm>
          <a:prstGeom prst="rect">
            <a:avLst/>
          </a:prstGeom>
        </p:spPr>
      </p:pic>
    </p:spTree>
    <p:extLst>
      <p:ext uri="{BB962C8B-B14F-4D97-AF65-F5344CB8AC3E}">
        <p14:creationId xmlns:p14="http://schemas.microsoft.com/office/powerpoint/2010/main" val="2414985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54863" y="1167897"/>
            <a:ext cx="8513464" cy="4256732"/>
          </a:xfrm>
          <a:prstGeom prst="rect">
            <a:avLst/>
          </a:prstGeom>
        </p:spPr>
      </p:pic>
    </p:spTree>
    <p:extLst>
      <p:ext uri="{BB962C8B-B14F-4D97-AF65-F5344CB8AC3E}">
        <p14:creationId xmlns:p14="http://schemas.microsoft.com/office/powerpoint/2010/main" val="3224797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53086" y="177060"/>
            <a:ext cx="10340283" cy="6430453"/>
          </a:xfrm>
          <a:prstGeom prst="rect">
            <a:avLst/>
          </a:prstGeom>
        </p:spPr>
      </p:pic>
      <p:sp>
        <p:nvSpPr>
          <p:cNvPr id="3" name="Прямокутник 2"/>
          <p:cNvSpPr/>
          <p:nvPr/>
        </p:nvSpPr>
        <p:spPr>
          <a:xfrm>
            <a:off x="1367074" y="939141"/>
            <a:ext cx="8709434" cy="5047536"/>
          </a:xfrm>
          <a:prstGeom prst="rect">
            <a:avLst/>
          </a:prstGeom>
        </p:spPr>
        <p:txBody>
          <a:bodyPr wrap="square">
            <a:spAutoFit/>
          </a:bodyPr>
          <a:lstStyle/>
          <a:p>
            <a:r>
              <a:rPr lang="uk-UA" sz="1400" b="0" i="0" dirty="0" smtClean="0">
                <a:solidFill>
                  <a:srgbClr val="FFFF00"/>
                </a:solidFill>
                <a:effectLst/>
                <a:latin typeface="Open Sans"/>
              </a:rPr>
              <a:t>У Господарському кодексі України зазначається, що підприємництво - це самостійна, ініціативна, систематична, на власний ризик господарська діяльність, що здійснюється суб’єктами господарювання (підприємцями) з метою досягнення економічних і соціальних результатів та одержання прибутку. Таким чином, підприємництво - це особливий вид економічної активності (під якою розуміється доцільна діяльність, спрямована на одержання прибутку), що ґрунтується на самостійній ініціативі, відповідальності та інноваційній підприємницькій ідеї. Економічна активність являє собою форму участі людини в суспільному виробництві та спосіб одержання коштів для забезпечення життєдіяльності її самої та членів родини. Такою формою участі індивіда у суспільному виробництві є один суспільний функціональний обов’язок або їх комбінація, коли він виступає в якості: </a:t>
            </a:r>
          </a:p>
          <a:p>
            <a:r>
              <a:rPr lang="uk-UA" sz="1400" b="0" i="0" dirty="0" smtClean="0">
                <a:solidFill>
                  <a:srgbClr val="FFFF00"/>
                </a:solidFill>
                <a:effectLst/>
                <a:latin typeface="Open Sans"/>
              </a:rPr>
              <a:t>- власника певних об’єктів, нерухомості, які приносять йому постійний і гарантований доход (власник підприємства або будинку, що здається в оренду тощо);  найманого робітника, який пропонує свою робочу силу (токар на заводі, вчитель у школі тощо); </a:t>
            </a:r>
          </a:p>
          <a:p>
            <a:r>
              <a:rPr lang="uk-UA" sz="1400" b="0" i="0" dirty="0" smtClean="0">
                <a:solidFill>
                  <a:srgbClr val="FFFF00"/>
                </a:solidFill>
                <a:effectLst/>
                <a:latin typeface="Open Sans"/>
              </a:rPr>
              <a:t>-індивідуального виробника (―вільний художник, який живе на доходи від реалізації своїх витворів, або водій, що використовує автомобіль у якості таксі та живе на доходи від цієї діяльності); </a:t>
            </a:r>
          </a:p>
          <a:p>
            <a:r>
              <a:rPr lang="uk-UA" sz="1400" b="0" i="0" dirty="0" smtClean="0">
                <a:solidFill>
                  <a:srgbClr val="FFFF00"/>
                </a:solidFill>
                <a:effectLst/>
                <a:latin typeface="Open Sans"/>
              </a:rPr>
              <a:t>- державного або муніципального службовця; </a:t>
            </a:r>
          </a:p>
          <a:p>
            <a:r>
              <a:rPr lang="uk-UA" sz="1400" b="0" i="0" dirty="0" smtClean="0">
                <a:solidFill>
                  <a:srgbClr val="FFFF00"/>
                </a:solidFill>
                <a:effectLst/>
                <a:latin typeface="Open Sans"/>
              </a:rPr>
              <a:t>- менеджера; </a:t>
            </a:r>
          </a:p>
          <a:p>
            <a:r>
              <a:rPr lang="uk-UA" sz="1400" b="0" i="0" dirty="0" smtClean="0">
                <a:solidFill>
                  <a:srgbClr val="FFFF00"/>
                </a:solidFill>
                <a:effectLst/>
                <a:latin typeface="Open Sans"/>
              </a:rPr>
              <a:t>- пенсіонера (пасивна форма участі в суспільному виробництві як наслідок минулої активності); </a:t>
            </a:r>
          </a:p>
          <a:p>
            <a:r>
              <a:rPr lang="uk-UA" sz="1400" b="0" i="0" dirty="0" smtClean="0">
                <a:solidFill>
                  <a:srgbClr val="FFFF00"/>
                </a:solidFill>
                <a:effectLst/>
                <a:latin typeface="Open Sans"/>
              </a:rPr>
              <a:t>- учня або студента (як підготовчий етап до участі в майбутньому суспільному виробництві у конкретній формі);</a:t>
            </a:r>
          </a:p>
          <a:p>
            <a:r>
              <a:rPr lang="uk-UA" sz="1400" b="0" i="0" dirty="0" smtClean="0">
                <a:solidFill>
                  <a:srgbClr val="FFFF00"/>
                </a:solidFill>
                <a:effectLst/>
                <a:latin typeface="Open Sans"/>
              </a:rPr>
              <a:t>- безробітного (як вимушена форма неучасті або припинення участі в суспільному виробництві); </a:t>
            </a:r>
          </a:p>
          <a:p>
            <a:r>
              <a:rPr lang="uk-UA" sz="1400" b="0" i="0" dirty="0" smtClean="0">
                <a:solidFill>
                  <a:srgbClr val="FFFF00"/>
                </a:solidFill>
                <a:effectLst/>
                <a:latin typeface="Open Sans"/>
              </a:rPr>
              <a:t>- зайнятого оборонно-охоронною діяльністю (армія, міліція, державна безпека); </a:t>
            </a:r>
          </a:p>
          <a:p>
            <a:r>
              <a:rPr lang="uk-UA" sz="1400" b="0" i="0" dirty="0" smtClean="0">
                <a:solidFill>
                  <a:srgbClr val="FFFF00"/>
                </a:solidFill>
                <a:effectLst/>
                <a:latin typeface="Open Sans"/>
              </a:rPr>
              <a:t>- залученого в економічно злочинну діяльність (рекет, злодійство тощо). </a:t>
            </a:r>
            <a:endParaRPr lang="uk-UA" sz="1400" b="0" i="0" dirty="0">
              <a:solidFill>
                <a:srgbClr val="FFFF00"/>
              </a:solidFill>
              <a:effectLst/>
              <a:latin typeface="Open Sans"/>
            </a:endParaRPr>
          </a:p>
        </p:txBody>
      </p:sp>
    </p:spTree>
    <p:extLst>
      <p:ext uri="{BB962C8B-B14F-4D97-AF65-F5344CB8AC3E}">
        <p14:creationId xmlns:p14="http://schemas.microsoft.com/office/powerpoint/2010/main" val="4155537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633743" y="829353"/>
            <a:ext cx="10628768" cy="5078313"/>
          </a:xfrm>
          <a:prstGeom prst="rect">
            <a:avLst/>
          </a:prstGeom>
          <a:solidFill>
            <a:schemeClr val="bg2">
              <a:lumMod val="20000"/>
              <a:lumOff val="80000"/>
            </a:schemeClr>
          </a:solidFill>
        </p:spPr>
        <p:txBody>
          <a:bodyPr wrap="square">
            <a:spAutoFit/>
          </a:bodyPr>
          <a:lstStyle/>
          <a:p>
            <a:r>
              <a:rPr lang="uk-UA" b="0" i="0" dirty="0" smtClean="0">
                <a:solidFill>
                  <a:srgbClr val="333333"/>
                </a:solidFill>
                <a:effectLst/>
                <a:latin typeface="Open Sans"/>
              </a:rPr>
              <a:t>Основний принцип підприємництва - економічна свобода. Економічна свобода означає, що кожен має право розпочати й закінчити економічну діяльність. Ця свобода не гарантує підприємцю успіх його справи через те, що покупець також має економічну свободу. Економічна свобода підприємців та економічна свобода споживачів тісно пов’язані між собою. Принципами економічної свободи підприємництва є: </a:t>
            </a:r>
          </a:p>
          <a:p>
            <a:r>
              <a:rPr lang="uk-UA" b="0" i="0" dirty="0" smtClean="0">
                <a:solidFill>
                  <a:srgbClr val="333333"/>
                </a:solidFill>
                <a:effectLst/>
                <a:latin typeface="Open Sans"/>
              </a:rPr>
              <a:t>- вільний вибір діяльності; </a:t>
            </a:r>
          </a:p>
          <a:p>
            <a:r>
              <a:rPr lang="uk-UA" b="0" i="0" dirty="0" smtClean="0">
                <a:solidFill>
                  <a:srgbClr val="333333"/>
                </a:solidFill>
                <a:effectLst/>
                <a:latin typeface="Open Sans"/>
              </a:rPr>
              <a:t>- залучення на добровільних засадах до здійснення підприємницької діяльності майна та коштів юридичних осіб; </a:t>
            </a:r>
          </a:p>
          <a:p>
            <a:r>
              <a:rPr lang="uk-UA" b="0" i="0" dirty="0" smtClean="0">
                <a:solidFill>
                  <a:srgbClr val="333333"/>
                </a:solidFill>
                <a:effectLst/>
                <a:latin typeface="Open Sans"/>
              </a:rPr>
              <a:t>- самостійне формування програми діяльності та вибір постачальників і споживачів продукції, що виробляється; </a:t>
            </a:r>
          </a:p>
          <a:p>
            <a:r>
              <a:rPr lang="uk-UA" b="0" i="0" dirty="0" smtClean="0">
                <a:solidFill>
                  <a:srgbClr val="333333"/>
                </a:solidFill>
                <a:effectLst/>
                <a:latin typeface="Open Sans"/>
              </a:rPr>
              <a:t>- встановлення цін відповідно до законодавства; </a:t>
            </a:r>
          </a:p>
          <a:p>
            <a:pPr marL="285750" indent="-285750">
              <a:buFontTx/>
              <a:buChar char="-"/>
            </a:pPr>
            <a:r>
              <a:rPr lang="uk-UA" b="0" i="0" dirty="0" smtClean="0">
                <a:solidFill>
                  <a:srgbClr val="333333"/>
                </a:solidFill>
                <a:effectLst/>
                <a:latin typeface="Open Sans"/>
              </a:rPr>
              <a:t>вільний </a:t>
            </a:r>
            <a:r>
              <a:rPr lang="uk-UA" b="0" i="0" dirty="0" err="1" smtClean="0">
                <a:solidFill>
                  <a:srgbClr val="333333"/>
                </a:solidFill>
                <a:effectLst/>
                <a:latin typeface="Open Sans"/>
              </a:rPr>
              <a:t>найм</a:t>
            </a:r>
            <a:r>
              <a:rPr lang="uk-UA" b="0" i="0" dirty="0" smtClean="0">
                <a:solidFill>
                  <a:srgbClr val="333333"/>
                </a:solidFill>
                <a:effectLst/>
                <a:latin typeface="Open Sans"/>
              </a:rPr>
              <a:t> робітників; </a:t>
            </a:r>
          </a:p>
          <a:p>
            <a:pPr marL="285750" indent="-285750">
              <a:buFontTx/>
              <a:buChar char="-"/>
            </a:pPr>
            <a:r>
              <a:rPr lang="uk-UA" b="0" i="0" dirty="0" smtClean="0">
                <a:solidFill>
                  <a:srgbClr val="333333"/>
                </a:solidFill>
                <a:effectLst/>
                <a:latin typeface="Open Sans"/>
              </a:rPr>
              <a:t>комерційного розрахунку та власного комерційного ризику; </a:t>
            </a:r>
          </a:p>
          <a:p>
            <a:r>
              <a:rPr lang="uk-UA" b="0" i="0" dirty="0" smtClean="0">
                <a:solidFill>
                  <a:srgbClr val="333333"/>
                </a:solidFill>
                <a:effectLst/>
                <a:latin typeface="Open Sans"/>
              </a:rPr>
              <a:t>- залучення і використання матеріальних, трудових, природних та ін. ресурсів, використання яких не обмежене законодавством; </a:t>
            </a:r>
          </a:p>
          <a:p>
            <a:r>
              <a:rPr lang="uk-UA" b="0" i="0" dirty="0" smtClean="0">
                <a:solidFill>
                  <a:srgbClr val="333333"/>
                </a:solidFill>
                <a:effectLst/>
                <a:latin typeface="Open Sans"/>
              </a:rPr>
              <a:t>- вільне розпорядження прибутком, який залишається після внесення платежів;</a:t>
            </a:r>
          </a:p>
          <a:p>
            <a:r>
              <a:rPr lang="uk-UA" b="0" i="0" dirty="0" smtClean="0">
                <a:solidFill>
                  <a:srgbClr val="333333"/>
                </a:solidFill>
                <a:effectLst/>
                <a:latin typeface="Open Sans"/>
              </a:rPr>
              <a:t>- самостійне здійснення підприємцем – юридичною особою зовнішньоекономічної діяльності; </a:t>
            </a:r>
          </a:p>
          <a:p>
            <a:r>
              <a:rPr lang="uk-UA" b="0" i="0" dirty="0" smtClean="0">
                <a:solidFill>
                  <a:srgbClr val="333333"/>
                </a:solidFill>
                <a:effectLst/>
                <a:latin typeface="Open Sans"/>
              </a:rPr>
              <a:t>- використання підприємцем належної йому частки виручки на свій розсуд. </a:t>
            </a:r>
            <a:endParaRPr lang="uk-UA" b="0" i="0" dirty="0">
              <a:solidFill>
                <a:srgbClr val="333333"/>
              </a:solidFill>
              <a:effectLst/>
              <a:latin typeface="Open Sans"/>
            </a:endParaRPr>
          </a:p>
        </p:txBody>
      </p:sp>
    </p:spTree>
    <p:extLst>
      <p:ext uri="{BB962C8B-B14F-4D97-AF65-F5344CB8AC3E}">
        <p14:creationId xmlns:p14="http://schemas.microsoft.com/office/powerpoint/2010/main" val="10533863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Іон">
  <a:themeElements>
    <a:clrScheme name="І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І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І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35</TotalTime>
  <Words>485</Words>
  <Application>Microsoft Office PowerPoint</Application>
  <PresentationFormat>Широкий екран</PresentationFormat>
  <Paragraphs>77</Paragraphs>
  <Slides>16</Slides>
  <Notes>0</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16</vt:i4>
      </vt:variant>
    </vt:vector>
  </HeadingPairs>
  <TitlesOfParts>
    <vt:vector size="25" baseType="lpstr">
      <vt:lpstr>Arial</vt:lpstr>
      <vt:lpstr>Calibri</vt:lpstr>
      <vt:lpstr>Century Gothic</vt:lpstr>
      <vt:lpstr>Open Sans</vt:lpstr>
      <vt:lpstr>PT Sans</vt:lpstr>
      <vt:lpstr>Roboto</vt:lpstr>
      <vt:lpstr>Times New Roman</vt:lpstr>
      <vt:lpstr>Wingdings 3</vt:lpstr>
      <vt:lpstr>Іон</vt:lpstr>
      <vt:lpstr>Тема 1. Підприємство та підприємництво як сфера професійної діяльності</vt:lpstr>
      <vt:lpstr>Спеціальність  076 «Підприємництво, торгівля та біржова діяльність»</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 Підприємство та підприємництво як сфера професійної діяльності</dc:title>
  <dc:creator>Користувач Windows</dc:creator>
  <cp:lastModifiedBy>Користувач Windows</cp:lastModifiedBy>
  <cp:revision>5</cp:revision>
  <dcterms:created xsi:type="dcterms:W3CDTF">2021-09-18T05:40:09Z</dcterms:created>
  <dcterms:modified xsi:type="dcterms:W3CDTF">2021-09-18T06:15:32Z</dcterms:modified>
</cp:coreProperties>
</file>