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72" r:id="rId3"/>
    <p:sldId id="257" r:id="rId4"/>
    <p:sldId id="265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3" r:id="rId14"/>
    <p:sldId id="270" r:id="rId15"/>
    <p:sldId id="271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19.09.2021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735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19.09.2021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639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19.09.2021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4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19.09.2021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6231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19.09.2021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8450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19.09.2021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5566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19.09.2021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6753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19.09.2021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9563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19.09.2021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588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19.09.2021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184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19.09.2021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785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19.09.2021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249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19.09.2021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696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19.09.2021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668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19.09.2021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301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19.09.2021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7403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7721-2C8E-4C1B-97B4-D944AC9F4CFA}" type="datetimeFigureOut">
              <a:rPr lang="uk-UA" smtClean="0"/>
              <a:t>19.09.2021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351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F7721-2C8E-4C1B-97B4-D944AC9F4CFA}" type="datetimeFigureOut">
              <a:rPr lang="uk-UA" smtClean="0"/>
              <a:t>19.09.2021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4611-742B-4E99-9C22-3A4273070A0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9445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2752" y="515294"/>
            <a:ext cx="9536993" cy="3329581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uk-UA" sz="4800" dirty="0" smtClean="0"/>
              <a:t>Тема </a:t>
            </a:r>
            <a:r>
              <a:rPr lang="uk-UA" sz="4800" dirty="0" smtClean="0"/>
              <a:t>2. ТЕОРЕТИЧНІ ОСНОВИ ТОРГОВЕЛЬНОЇ ДІЯЛЬНОСТІ</a:t>
            </a:r>
            <a:endParaRPr lang="uk-UA" sz="48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6147" y="4569150"/>
            <a:ext cx="8825658" cy="86142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Лектор: доцент КАФЕДРИ ОРГАНІЗАЦІЇ ПІДПРИЄМНИЦТВА ТА БІРЖОВОЇ ДІЯЛЬНОСТІ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Яворська ВАЛЕНТИНА ОЛЕКСАНДРІВНА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503977" y="1437486"/>
            <a:ext cx="6096000" cy="36933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uk-UA" dirty="0">
                <a:solidFill>
                  <a:srgbClr val="333333"/>
                </a:solidFill>
                <a:latin typeface="Roboto"/>
              </a:rPr>
              <a:t>Роль торгівлі у становленні ринкових відносин та підвищенні ефективності відтворення полягає в наступному[2]:</a:t>
            </a:r>
          </a:p>
          <a:p>
            <a:r>
              <a:rPr lang="uk-UA" dirty="0">
                <a:solidFill>
                  <a:srgbClr val="333333"/>
                </a:solidFill>
                <a:latin typeface="Roboto"/>
              </a:rPr>
              <a:t>1) торгівля забезпечує задоволення попиту споживачів в різноманітних товарах;</a:t>
            </a:r>
            <a:br>
              <a:rPr lang="uk-UA" dirty="0">
                <a:solidFill>
                  <a:srgbClr val="333333"/>
                </a:solidFill>
                <a:latin typeface="Roboto"/>
              </a:rPr>
            </a:br>
            <a:r>
              <a:rPr lang="uk-UA" dirty="0">
                <a:solidFill>
                  <a:srgbClr val="333333"/>
                </a:solidFill>
                <a:latin typeface="Roboto"/>
              </a:rPr>
              <a:t>2) забезпечує найбільш ефективний зв’язок між виробництвом і споживанням;</a:t>
            </a:r>
            <a:br>
              <a:rPr lang="uk-UA" dirty="0">
                <a:solidFill>
                  <a:srgbClr val="333333"/>
                </a:solidFill>
                <a:latin typeface="Roboto"/>
              </a:rPr>
            </a:br>
            <a:r>
              <a:rPr lang="uk-UA" dirty="0">
                <a:solidFill>
                  <a:srgbClr val="333333"/>
                </a:solidFill>
                <a:latin typeface="Roboto"/>
              </a:rPr>
              <a:t>3) сприяє підвищенню ефективності економічних зв’язків між галузями народного господарства;</a:t>
            </a:r>
            <a:br>
              <a:rPr lang="uk-UA" dirty="0">
                <a:solidFill>
                  <a:srgbClr val="333333"/>
                </a:solidFill>
                <a:latin typeface="Roboto"/>
              </a:rPr>
            </a:br>
            <a:r>
              <a:rPr lang="uk-UA" dirty="0">
                <a:solidFill>
                  <a:srgbClr val="333333"/>
                </a:solidFill>
                <a:latin typeface="Roboto"/>
              </a:rPr>
              <a:t>4) забезпечує зайнятість населення, створення робочих місць;</a:t>
            </a:r>
            <a:br>
              <a:rPr lang="uk-UA" dirty="0">
                <a:solidFill>
                  <a:srgbClr val="333333"/>
                </a:solidFill>
                <a:latin typeface="Roboto"/>
              </a:rPr>
            </a:br>
            <a:r>
              <a:rPr lang="uk-UA" dirty="0">
                <a:solidFill>
                  <a:srgbClr val="333333"/>
                </a:solidFill>
                <a:latin typeface="Roboto"/>
              </a:rPr>
              <a:t>5) забезпечує стійкість грошового обігу;</a:t>
            </a:r>
            <a:br>
              <a:rPr lang="uk-UA" dirty="0">
                <a:solidFill>
                  <a:srgbClr val="333333"/>
                </a:solidFill>
                <a:latin typeface="Roboto"/>
              </a:rPr>
            </a:br>
            <a:r>
              <a:rPr lang="uk-UA" dirty="0">
                <a:solidFill>
                  <a:srgbClr val="333333"/>
                </a:solidFill>
                <a:latin typeface="Roboto"/>
              </a:rPr>
              <a:t>6) приймає активну участь у формуванні бюджету.</a:t>
            </a:r>
            <a:endParaRPr lang="uk-UA" b="0" i="0" dirty="0">
              <a:solidFill>
                <a:srgbClr val="333333"/>
              </a:solidFill>
              <a:effectLst/>
              <a:latin typeface="Roboto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064" y="1757268"/>
            <a:ext cx="5148404" cy="324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9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848007" y="678916"/>
            <a:ext cx="6096000" cy="53553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uk-UA" dirty="0">
                <a:solidFill>
                  <a:srgbClr val="333333"/>
                </a:solidFill>
                <a:latin typeface="Roboto"/>
              </a:rPr>
              <a:t>Основними завданнями торгівлі на сучасному етапі її розвитку є[2]:</a:t>
            </a:r>
            <a:br>
              <a:rPr lang="uk-UA" dirty="0">
                <a:solidFill>
                  <a:srgbClr val="333333"/>
                </a:solidFill>
                <a:latin typeface="Roboto"/>
              </a:rPr>
            </a:br>
            <a:r>
              <a:rPr lang="uk-UA" dirty="0">
                <a:solidFill>
                  <a:srgbClr val="333333"/>
                </a:solidFill>
                <a:latin typeface="Roboto"/>
              </a:rPr>
              <a:t>- формування багатоукладної сфери торгівлі;</a:t>
            </a:r>
            <a:br>
              <a:rPr lang="uk-UA" dirty="0">
                <a:solidFill>
                  <a:srgbClr val="333333"/>
                </a:solidFill>
                <a:latin typeface="Roboto"/>
              </a:rPr>
            </a:br>
            <a:r>
              <a:rPr lang="uk-UA" dirty="0">
                <a:solidFill>
                  <a:srgbClr val="333333"/>
                </a:solidFill>
                <a:latin typeface="Roboto"/>
              </a:rPr>
              <a:t>- оптимізація соціальної, організаційної, функціональної і територіальної структури торгівлі;</a:t>
            </a:r>
            <a:br>
              <a:rPr lang="uk-UA" dirty="0">
                <a:solidFill>
                  <a:srgbClr val="333333"/>
                </a:solidFill>
                <a:latin typeface="Roboto"/>
              </a:rPr>
            </a:br>
            <a:r>
              <a:rPr lang="uk-UA" dirty="0">
                <a:solidFill>
                  <a:srgbClr val="333333"/>
                </a:solidFill>
                <a:latin typeface="Roboto"/>
              </a:rPr>
              <a:t>- контроль за діями монопольних утворень;</a:t>
            </a:r>
            <a:br>
              <a:rPr lang="uk-UA" dirty="0">
                <a:solidFill>
                  <a:srgbClr val="333333"/>
                </a:solidFill>
                <a:latin typeface="Roboto"/>
              </a:rPr>
            </a:br>
            <a:r>
              <a:rPr lang="uk-UA" dirty="0">
                <a:solidFill>
                  <a:srgbClr val="333333"/>
                </a:solidFill>
                <a:latin typeface="Roboto"/>
              </a:rPr>
              <a:t>- реалізація заходів, спрямованих на недопущення монополізації ринків у разі банкрутства та ліквідації підприємства;</a:t>
            </a:r>
            <a:br>
              <a:rPr lang="uk-UA" dirty="0">
                <a:solidFill>
                  <a:srgbClr val="333333"/>
                </a:solidFill>
                <a:latin typeface="Roboto"/>
              </a:rPr>
            </a:br>
            <a:r>
              <a:rPr lang="uk-UA" dirty="0">
                <a:solidFill>
                  <a:srgbClr val="333333"/>
                </a:solidFill>
                <a:latin typeface="Roboto"/>
              </a:rPr>
              <a:t>- здійснення комплексу заохочувальних заходів щодо реалізації на внутрішньому споживчому ринку товарів вітчизняного виробництва;</a:t>
            </a:r>
            <a:br>
              <a:rPr lang="uk-UA" dirty="0">
                <a:solidFill>
                  <a:srgbClr val="333333"/>
                </a:solidFill>
                <a:latin typeface="Roboto"/>
              </a:rPr>
            </a:br>
            <a:r>
              <a:rPr lang="uk-UA" dirty="0">
                <a:solidFill>
                  <a:srgbClr val="333333"/>
                </a:solidFill>
                <a:latin typeface="Roboto"/>
              </a:rPr>
              <a:t>- визначення обсягів і переліків товарної номенклатури критичного імпорту;</a:t>
            </a:r>
            <a:br>
              <a:rPr lang="uk-UA" dirty="0">
                <a:solidFill>
                  <a:srgbClr val="333333"/>
                </a:solidFill>
                <a:latin typeface="Roboto"/>
              </a:rPr>
            </a:br>
            <a:r>
              <a:rPr lang="uk-UA" dirty="0">
                <a:solidFill>
                  <a:srgbClr val="333333"/>
                </a:solidFill>
                <a:latin typeface="Roboto"/>
              </a:rPr>
              <a:t>- подальше посилення режиму сертифікації якості імпортованих товарів;</a:t>
            </a:r>
            <a:br>
              <a:rPr lang="uk-UA" dirty="0">
                <a:solidFill>
                  <a:srgbClr val="333333"/>
                </a:solidFill>
                <a:latin typeface="Roboto"/>
              </a:rPr>
            </a:br>
            <a:r>
              <a:rPr lang="uk-UA" dirty="0">
                <a:solidFill>
                  <a:srgbClr val="333333"/>
                </a:solidFill>
                <a:latin typeface="Roboto"/>
              </a:rPr>
              <a:t>- вдосконалення нормативно-правової бази торгівлі;</a:t>
            </a:r>
            <a:br>
              <a:rPr lang="uk-UA" dirty="0">
                <a:solidFill>
                  <a:srgbClr val="333333"/>
                </a:solidFill>
                <a:latin typeface="Roboto"/>
              </a:rPr>
            </a:br>
            <a:r>
              <a:rPr lang="uk-UA" dirty="0">
                <a:solidFill>
                  <a:srgbClr val="333333"/>
                </a:solidFill>
                <a:latin typeface="Roboto"/>
              </a:rPr>
              <a:t>- підтримка розвитку громадських об’єднань споживачів.   </a:t>
            </a:r>
            <a:endParaRPr lang="uk-UA" b="0" i="0" dirty="0">
              <a:solidFill>
                <a:srgbClr val="333333"/>
              </a:solidFill>
              <a:effectLst/>
              <a:latin typeface="Roboto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492" y="1676447"/>
            <a:ext cx="3160933" cy="32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884221" y="311383"/>
            <a:ext cx="6096000" cy="61863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uk-UA" dirty="0">
                <a:solidFill>
                  <a:srgbClr val="495057"/>
                </a:solidFill>
                <a:latin typeface="Open Sans"/>
              </a:rPr>
              <a:t>На сучасному етапі розвитку торгівлі розрізняють наступні її види[2]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- в територіальному розрізі – внутрішня і зовнішня;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solidFill>
                  <a:srgbClr val="495057"/>
                </a:solidFill>
                <a:latin typeface="Open Sans"/>
              </a:rPr>
              <a:t>за </a:t>
            </a:r>
            <a:r>
              <a:rPr lang="uk-UA" dirty="0">
                <a:solidFill>
                  <a:srgbClr val="495057"/>
                </a:solidFill>
                <a:latin typeface="Open Sans"/>
              </a:rPr>
              <a:t>стадіями товарообігу – оптова, роздрібна</a:t>
            </a:r>
            <a:r>
              <a:rPr lang="uk-UA" dirty="0" smtClean="0">
                <a:solidFill>
                  <a:srgbClr val="495057"/>
                </a:solidFill>
                <a:latin typeface="Open Sans"/>
              </a:rPr>
              <a:t>.</a:t>
            </a:r>
          </a:p>
          <a:p>
            <a:pPr marL="285750" indent="-285750">
              <a:buFontTx/>
              <a:buChar char="-"/>
            </a:pPr>
            <a:endParaRPr lang="uk-UA" dirty="0">
              <a:solidFill>
                <a:srgbClr val="495057"/>
              </a:solidFill>
              <a:latin typeface="Open Sans"/>
            </a:endParaRP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Основні тенденції розвитку торгівлі на сучасному етапі[2]: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1) суттєво розширилися сфери діяльності торгівлі;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2) відбувається злиття сфер промислової та торговельної діяльності;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3) відбувається розвиток торговельно-сервісних комплексів;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4) розвиток організованих (спеціалізованих) міні-ринків замість стихійних;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5) створення спеціалізованих підприємств, орієнтованих на окремі контингенти споживачів залежно від їх доходів;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6) відбувається видозміна оптової торгівлі та збільшується її частка в посередницьких операціях;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7) впровадження новітніх інноваційних, інвестиційних та технологічних підходів у практику роботи оптових підприємств.</a:t>
            </a:r>
            <a:endParaRPr lang="uk-UA" b="0" i="0" dirty="0">
              <a:solidFill>
                <a:srgbClr val="495057"/>
              </a:solidFill>
              <a:effectLst/>
              <a:latin typeface="Open San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951" y="714893"/>
            <a:ext cx="3667125" cy="1933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854" y="3404537"/>
            <a:ext cx="20669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90" y="516660"/>
            <a:ext cx="5093140" cy="53911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25" y="1826343"/>
            <a:ext cx="68103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13853" y="1325437"/>
            <a:ext cx="6096000" cy="42473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uk-UA" b="1" i="0" u="sng" dirty="0" smtClean="0">
                <a:solidFill>
                  <a:srgbClr val="333333"/>
                </a:solidFill>
                <a:effectLst/>
                <a:latin typeface="Roboto"/>
              </a:rPr>
              <a:t>Питання для самоконтролю</a:t>
            </a:r>
          </a:p>
          <a:p>
            <a:pPr algn="ctr"/>
            <a:endParaRPr lang="uk-UA" b="1" i="0" u="sng" dirty="0" smtClean="0">
              <a:solidFill>
                <a:srgbClr val="333333"/>
              </a:solidFill>
              <a:effectLst/>
              <a:latin typeface="Roboto"/>
            </a:endParaRPr>
          </a:p>
          <a:p>
            <a:r>
              <a:rPr lang="uk-UA" dirty="0">
                <a:solidFill>
                  <a:srgbClr val="FF0000"/>
                </a:solidFill>
              </a:rPr>
              <a:t>1. Сутність організації торгівлі. </a:t>
            </a:r>
          </a:p>
          <a:p>
            <a:r>
              <a:rPr lang="uk-UA" dirty="0">
                <a:solidFill>
                  <a:srgbClr val="FF0000"/>
                </a:solidFill>
              </a:rPr>
              <a:t>2. Зайнятість у сфері торгівлі.</a:t>
            </a:r>
          </a:p>
          <a:p>
            <a:r>
              <a:rPr lang="uk-UA" dirty="0">
                <a:solidFill>
                  <a:srgbClr val="FF0000"/>
                </a:solidFill>
              </a:rPr>
              <a:t>3. Функції торгівлі.</a:t>
            </a:r>
          </a:p>
          <a:p>
            <a:r>
              <a:rPr lang="uk-UA" dirty="0">
                <a:solidFill>
                  <a:srgbClr val="FF0000"/>
                </a:solidFill>
              </a:rPr>
              <a:t>4. Завдання торговельної діяльності.</a:t>
            </a:r>
          </a:p>
          <a:p>
            <a:r>
              <a:rPr lang="uk-UA" dirty="0">
                <a:solidFill>
                  <a:srgbClr val="FF0000"/>
                </a:solidFill>
              </a:rPr>
              <a:t>5. Види торгівлі.</a:t>
            </a:r>
          </a:p>
          <a:p>
            <a:r>
              <a:rPr lang="uk-UA" dirty="0">
                <a:solidFill>
                  <a:srgbClr val="FF0000"/>
                </a:solidFill>
              </a:rPr>
              <a:t>6. Оптова торгівля.</a:t>
            </a:r>
          </a:p>
          <a:p>
            <a:r>
              <a:rPr lang="uk-UA" dirty="0">
                <a:solidFill>
                  <a:srgbClr val="FF0000"/>
                </a:solidFill>
              </a:rPr>
              <a:t>7. Роздрібна торгівля.</a:t>
            </a:r>
          </a:p>
          <a:p>
            <a:r>
              <a:rPr lang="uk-UA" dirty="0">
                <a:solidFill>
                  <a:srgbClr val="FF0000"/>
                </a:solidFill>
              </a:rPr>
              <a:t>8. Торговельне підприємництво.</a:t>
            </a:r>
          </a:p>
          <a:p>
            <a:r>
              <a:rPr lang="uk-UA" dirty="0">
                <a:solidFill>
                  <a:srgbClr val="FF0000"/>
                </a:solidFill>
              </a:rPr>
              <a:t>9. Посередники у торгівлі.</a:t>
            </a:r>
          </a:p>
          <a:p>
            <a:r>
              <a:rPr lang="uk-UA" dirty="0">
                <a:solidFill>
                  <a:srgbClr val="FF0000"/>
                </a:solidFill>
              </a:rPr>
              <a:t>10. Тенденції розвитку торговельної діяльності в період пандемії. </a:t>
            </a:r>
          </a:p>
          <a:p>
            <a:r>
              <a:rPr lang="uk-UA" dirty="0"/>
              <a:t/>
            </a:r>
            <a:br>
              <a:rPr lang="uk-UA" dirty="0"/>
            </a:br>
            <a:endParaRPr lang="uk-UA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477" y="3670470"/>
            <a:ext cx="4210050" cy="14001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716" y="1714736"/>
            <a:ext cx="5029572" cy="15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744" y="2309905"/>
            <a:ext cx="6048706" cy="446216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3330326" y="1053395"/>
            <a:ext cx="5053541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800" b="0" i="0" dirty="0" smtClean="0">
                <a:solidFill>
                  <a:srgbClr val="333333"/>
                </a:solidFill>
                <a:effectLst/>
                <a:latin typeface="Open Sans"/>
              </a:rPr>
              <a:t>Дякую за увагу!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34673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283" y="360626"/>
            <a:ext cx="8335082" cy="57173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206" y="4472411"/>
            <a:ext cx="8886488" cy="9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048" y="1443745"/>
            <a:ext cx="3137592" cy="3654961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219200" y="2153485"/>
            <a:ext cx="6096000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uk-UA" dirty="0">
                <a:solidFill>
                  <a:srgbClr val="495057"/>
                </a:solidFill>
                <a:latin typeface="Open Sans"/>
              </a:rPr>
              <a:t>Організація торгівлі являє собою сукупність упорядкованих і взаємодіючих організаційних елементів (торговельних підприємств, організацій, підсистем), що створюють цілісну систему, а також комплекс цілеспрямованих організуючих дій, що забезпечують функціонування торгівлі. 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9625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8944" y="1483496"/>
            <a:ext cx="5784849" cy="3414430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875168" y="815494"/>
            <a:ext cx="6096000" cy="45243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uk-UA" b="1" i="1" dirty="0" smtClean="0">
                <a:solidFill>
                  <a:srgbClr val="333333"/>
                </a:solidFill>
                <a:latin typeface="Roboto"/>
              </a:rPr>
              <a:t>Необхідність </a:t>
            </a:r>
            <a:r>
              <a:rPr lang="uk-UA" b="1" i="1" dirty="0">
                <a:solidFill>
                  <a:srgbClr val="333333"/>
                </a:solidFill>
                <a:latin typeface="Roboto"/>
              </a:rPr>
              <a:t>вивчення дисциплін з організації торгівлі </a:t>
            </a:r>
            <a:endParaRPr lang="uk-UA" b="1" i="1" dirty="0" smtClean="0">
              <a:solidFill>
                <a:srgbClr val="333333"/>
              </a:solidFill>
              <a:latin typeface="Roboto"/>
            </a:endParaRPr>
          </a:p>
          <a:p>
            <a:endParaRPr lang="uk-UA" b="1" i="1" dirty="0">
              <a:solidFill>
                <a:srgbClr val="333333"/>
              </a:solidFill>
              <a:latin typeface="Roboto"/>
            </a:endParaRPr>
          </a:p>
          <a:p>
            <a:r>
              <a:rPr lang="uk-UA" dirty="0"/>
              <a:t/>
            </a:r>
            <a:br>
              <a:rPr lang="uk-UA" dirty="0"/>
            </a:br>
            <a:r>
              <a:rPr lang="uk-UA" b="1" dirty="0">
                <a:solidFill>
                  <a:srgbClr val="495057"/>
                </a:solidFill>
                <a:latin typeface="Open Sans"/>
              </a:rPr>
              <a:t>дисципліна "Організація торгівлі" передбачена на 3 курсі в 5 семестрі</a:t>
            </a:r>
            <a:r>
              <a:rPr lang="uk-UA" b="1" dirty="0" smtClean="0">
                <a:solidFill>
                  <a:srgbClr val="495057"/>
                </a:solidFill>
                <a:latin typeface="Open Sans"/>
              </a:rPr>
              <a:t>.</a:t>
            </a:r>
          </a:p>
          <a:p>
            <a:endParaRPr lang="uk-UA" b="1" dirty="0">
              <a:solidFill>
                <a:srgbClr val="495057"/>
              </a:solidFill>
              <a:latin typeface="Open Sans"/>
            </a:endParaRPr>
          </a:p>
          <a:p>
            <a:endParaRPr lang="uk-UA" dirty="0">
              <a:solidFill>
                <a:srgbClr val="495057"/>
              </a:solidFill>
              <a:latin typeface="Open Sans"/>
            </a:endParaRPr>
          </a:p>
          <a:p>
            <a:r>
              <a:rPr lang="uk-UA" dirty="0" smtClean="0">
                <a:solidFill>
                  <a:srgbClr val="495057"/>
                </a:solidFill>
                <a:latin typeface="Open Sans"/>
              </a:rPr>
              <a:t>Організація </a:t>
            </a:r>
            <a:r>
              <a:rPr lang="uk-UA" dirty="0">
                <a:solidFill>
                  <a:srgbClr val="495057"/>
                </a:solidFill>
                <a:latin typeface="Open Sans"/>
              </a:rPr>
              <a:t>торгівлі є самостійною галуззю знань, має власні специфічні закономірності автономний характер. Засвоєння глибинних теоретичних засад організації торгівлі і вивчення узагальненого вітчизняного і зарубіжного досвіду в сучасних умовах ринкової орієнтації національної економіки стає гострою необхідністю для майбутніх фахівців торговельної сфери</a:t>
            </a:r>
            <a:endParaRPr lang="uk-UA" b="0" i="0" dirty="0">
              <a:solidFill>
                <a:srgbClr val="495057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1498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58" y="1362333"/>
            <a:ext cx="4078963" cy="2920167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5510542" y="698759"/>
            <a:ext cx="6096000" cy="42473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uk-UA" dirty="0">
                <a:solidFill>
                  <a:srgbClr val="495057"/>
                </a:solidFill>
                <a:latin typeface="Open Sans"/>
              </a:rPr>
              <a:t>По-перше, організація відіграє провідну роль в структурній перебудові сфери торгівлі і формуванні сучасної організаційної моделі, адекватної ринковій економші.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По-друге, тільки в процесі організації можуть бути успішно реалізовані функції торгівлі, її практичні завдання і стратегічні пріоритети.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По-третє, організація забезпечує стійкість організаційних структур у торгівлі, узгодження взаємодій складових елементів і, відповідно, ефективну торговельну діяльність.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По-четверте, фактор організації є визначальним у диверсифікації торгових процесів, оптимізації структур, активізації суб'єктів торгівлі, посиленні конкурентної боротьби.</a:t>
            </a:r>
            <a:endParaRPr lang="uk-UA" b="0" i="0" dirty="0">
              <a:solidFill>
                <a:srgbClr val="495057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247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335" y="1188645"/>
            <a:ext cx="6838950" cy="41910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119612" y="1437485"/>
            <a:ext cx="3144570" cy="36933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495057"/>
                </a:solidFill>
                <a:latin typeface="Open Sans"/>
              </a:rPr>
              <a:t>Об'єктом вивчення організації торгівлі </a:t>
            </a:r>
            <a:r>
              <a:rPr lang="uk-UA" dirty="0">
                <a:solidFill>
                  <a:srgbClr val="495057"/>
                </a:solidFill>
                <a:latin typeface="Open Sans"/>
              </a:rPr>
              <a:t>є сфера торгівлі як цілісна соціально-економічна система та складові її організаційної структури. </a:t>
            </a:r>
          </a:p>
          <a:p>
            <a:r>
              <a:rPr lang="uk-UA" b="1" dirty="0">
                <a:solidFill>
                  <a:srgbClr val="495057"/>
                </a:solidFill>
                <a:latin typeface="Open Sans"/>
              </a:rPr>
              <a:t>Предметом організації торгівлі </a:t>
            </a:r>
            <a:r>
              <a:rPr lang="uk-UA" dirty="0">
                <a:solidFill>
                  <a:srgbClr val="495057"/>
                </a:solidFill>
                <a:latin typeface="Open Sans"/>
              </a:rPr>
              <a:t>є відносини і зв'язки, що зумовлюють взаємодію внутрішніх елементів системи, а також процеси і дії організуючої спрямованості.</a:t>
            </a:r>
            <a:endParaRPr lang="uk-UA" b="0" i="0" dirty="0">
              <a:solidFill>
                <a:srgbClr val="495057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5553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404388" y="1699075"/>
            <a:ext cx="6096000" cy="34163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uk-UA" dirty="0">
                <a:solidFill>
                  <a:srgbClr val="495057"/>
                </a:solidFill>
                <a:latin typeface="Open Sans"/>
              </a:rPr>
              <a:t>В ринковій економіці торгівля є найбільш розповсюдженою сферою підприємницької діяльності та сферою застосування </a:t>
            </a:r>
            <a:r>
              <a:rPr lang="uk-UA" dirty="0" smtClean="0">
                <a:solidFill>
                  <a:srgbClr val="495057"/>
                </a:solidFill>
                <a:latin typeface="Open Sans"/>
              </a:rPr>
              <a:t>праці.</a:t>
            </a:r>
          </a:p>
          <a:p>
            <a:endParaRPr lang="uk-UA" dirty="0">
              <a:solidFill>
                <a:srgbClr val="495057"/>
              </a:solidFill>
              <a:latin typeface="Open Sans"/>
            </a:endParaRP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Призначення торгівлі полягає в тому, що вона забезпечує доведення споживчих товарів і послуг від виробника до споживача посередництвом купівлі продажу</a:t>
            </a:r>
            <a:r>
              <a:rPr lang="uk-UA" dirty="0" smtClean="0">
                <a:solidFill>
                  <a:srgbClr val="495057"/>
                </a:solidFill>
                <a:latin typeface="Open Sans"/>
              </a:rPr>
              <a:t>.</a:t>
            </a:r>
          </a:p>
          <a:p>
            <a:endParaRPr lang="uk-UA" dirty="0">
              <a:solidFill>
                <a:srgbClr val="495057"/>
              </a:solidFill>
              <a:latin typeface="Open Sans"/>
            </a:endParaRP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Торгівля – форма економічного зв’язку між виробництвом і споживанням, що здійснюється безпосередньо </a:t>
            </a:r>
            <a:r>
              <a:rPr lang="uk-UA" dirty="0" smtClean="0">
                <a:solidFill>
                  <a:srgbClr val="495057"/>
                </a:solidFill>
                <a:latin typeface="Open Sans"/>
              </a:rPr>
              <a:t>ринком.</a:t>
            </a:r>
            <a:endParaRPr lang="uk-UA" b="0" i="0" dirty="0">
              <a:solidFill>
                <a:srgbClr val="495057"/>
              </a:solidFill>
              <a:effectLst/>
              <a:latin typeface="Open San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110" y="660950"/>
            <a:ext cx="2638425" cy="1552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785" y="2702694"/>
            <a:ext cx="43529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8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669955" y="585869"/>
            <a:ext cx="9868277" cy="535531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495057"/>
                </a:solidFill>
                <a:latin typeface="Open Sans"/>
              </a:rPr>
              <a:t>Торгівля, реалізуючи вироблену продукцію, звільняє виробників від цієї функції (або зводить її до мінімуму) і забезпечує процес просування товару від виробника до споживача.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Торгівля є найважливішою сферою формування і стабілізації споживчого ринку, координуючою ланкою в системі міжгалузевих, регіональних та міжрегіональних зв’язків, дієвим механізмом задоволення соціальних потреб.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 На сучасному етапі розвитку держави передбачається функціонування торгівлі на основі наступних </a:t>
            </a:r>
            <a:r>
              <a:rPr lang="uk-UA" dirty="0" smtClean="0">
                <a:solidFill>
                  <a:srgbClr val="495057"/>
                </a:solidFill>
                <a:latin typeface="Open Sans"/>
              </a:rPr>
              <a:t>принципів:</a:t>
            </a:r>
            <a:endParaRPr lang="uk-UA" dirty="0">
              <a:solidFill>
                <a:srgbClr val="495057"/>
              </a:solidFill>
              <a:latin typeface="Open Sans"/>
            </a:endParaRP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- організаційно-господарська незалежність;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- відкритість (доступність торговельних послуг для всіх категорій споживачів, пріоритетне врахування їх інтересів, запобігання дискримінації покупців);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- цивілізованість (високий рівень торговельного обслуговування);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- самоокупність (повернення суб’єктами господарювання витрат у процесі торговельної діяльності, запобігання банкрутству і фінансової неплатоспроможності підприємств);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- конкурентоспроможність суб’єктів господарювання;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- урегульованість (відповідне реагування торговельної сфери на вплив координуючих і </a:t>
            </a:r>
            <a:r>
              <a:rPr lang="uk-UA" dirty="0" err="1">
                <a:solidFill>
                  <a:srgbClr val="495057"/>
                </a:solidFill>
                <a:latin typeface="Open Sans"/>
              </a:rPr>
              <a:t>корегуючих</a:t>
            </a:r>
            <a:r>
              <a:rPr lang="uk-UA" dirty="0">
                <a:solidFill>
                  <a:srgbClr val="495057"/>
                </a:solidFill>
                <a:latin typeface="Open Sans"/>
              </a:rPr>
              <a:t> зовнішніх факторів через систему правових, науково-технічних, інвестиційних, соціально-політичних та інших механізмів державного регулювання);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- контрольованість – попередження і профілактика порушень та зловживань.</a:t>
            </a:r>
            <a:endParaRPr lang="uk-UA" b="0" i="0" dirty="0">
              <a:solidFill>
                <a:srgbClr val="495057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801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155825" y="1885540"/>
            <a:ext cx="5072959" cy="258532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495057"/>
                </a:solidFill>
                <a:latin typeface="Open Sans"/>
              </a:rPr>
              <a:t>Торгівля виконує наступні функції[2]: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1) доведення товарів до споживачів;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2) продовження процесу виробництва у сфері товарного обігу (сортування, комплектування, пакування);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3) зміна форм вартості з товарної на грошову;</a:t>
            </a:r>
          </a:p>
          <a:p>
            <a:r>
              <a:rPr lang="uk-UA" dirty="0">
                <a:solidFill>
                  <a:srgbClr val="495057"/>
                </a:solidFill>
                <a:latin typeface="Open Sans"/>
              </a:rPr>
              <a:t>4) надання торгових послуг населенню в процесі реалізації товарів.</a:t>
            </a:r>
            <a:endParaRPr lang="uk-UA" b="0" i="0" dirty="0">
              <a:solidFill>
                <a:srgbClr val="495057"/>
              </a:solidFill>
              <a:effectLst/>
              <a:latin typeface="Open San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860" y="575209"/>
            <a:ext cx="3745918" cy="26206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860" y="3753793"/>
            <a:ext cx="3773741" cy="244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1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Булат</Template>
  <TotalTime>95</TotalTime>
  <Words>466</Words>
  <Application>Microsoft Office PowerPoint</Application>
  <PresentationFormat>Широкий екран</PresentationFormat>
  <Paragraphs>65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1" baseType="lpstr">
      <vt:lpstr>Arial</vt:lpstr>
      <vt:lpstr>Bookman Old Style</vt:lpstr>
      <vt:lpstr>Open Sans</vt:lpstr>
      <vt:lpstr>Roboto</vt:lpstr>
      <vt:lpstr>Rockwell</vt:lpstr>
      <vt:lpstr>Damask</vt:lpstr>
      <vt:lpstr>Тема 2. ТЕОРЕТИЧНІ ОСНОВИ ТОРГОВЕЛЬНОЇ ДІЯЛЬНОСТІ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Підприємство та підприємництво як сфера професійної діяльності</dc:title>
  <dc:creator>Користувач Windows</dc:creator>
  <cp:lastModifiedBy>Користувач Windows</cp:lastModifiedBy>
  <cp:revision>11</cp:revision>
  <dcterms:created xsi:type="dcterms:W3CDTF">2021-09-18T05:40:09Z</dcterms:created>
  <dcterms:modified xsi:type="dcterms:W3CDTF">2021-09-19T06:44:59Z</dcterms:modified>
</cp:coreProperties>
</file>