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72" r:id="rId3"/>
    <p:sldId id="273" r:id="rId4"/>
    <p:sldId id="274" r:id="rId5"/>
    <p:sldId id="275" r:id="rId6"/>
    <p:sldId id="276" r:id="rId7"/>
    <p:sldId id="277" r:id="rId8"/>
    <p:sldId id="278" r:id="rId9"/>
    <p:sldId id="279" r:id="rId10"/>
    <p:sldId id="280" r:id="rId11"/>
    <p:sldId id="281" r:id="rId12"/>
    <p:sldId id="288" r:id="rId13"/>
    <p:sldId id="300" r:id="rId14"/>
    <p:sldId id="299" r:id="rId15"/>
    <p:sldId id="291" r:id="rId16"/>
    <p:sldId id="294" r:id="rId17"/>
    <p:sldId id="296" r:id="rId18"/>
    <p:sldId id="295" r:id="rId19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67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 smtClean="0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F7721-2C8E-4C1B-97B4-D944AC9F4CFA}" type="datetimeFigureOut">
              <a:rPr lang="uk-UA" smtClean="0"/>
              <a:t>25.09.2021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84611-742B-4E99-9C22-3A4273070A0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531513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 фотографі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F7721-2C8E-4C1B-97B4-D944AC9F4CFA}" type="datetimeFigureOut">
              <a:rPr lang="uk-UA" smtClean="0"/>
              <a:t>25.09.2021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84611-742B-4E99-9C22-3A4273070A0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56917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Назва та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F7721-2C8E-4C1B-97B4-D944AC9F4CFA}" type="datetimeFigureOut">
              <a:rPr lang="uk-UA" smtClean="0"/>
              <a:t>25.09.2021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84611-742B-4E99-9C22-3A4273070A0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575332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F7721-2C8E-4C1B-97B4-D944AC9F4CFA}" type="datetimeFigureOut">
              <a:rPr lang="uk-UA" smtClean="0"/>
              <a:t>25.09.2021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84611-742B-4E99-9C22-3A4273070A0B}" type="slidenum">
              <a:rPr lang="uk-UA" smtClean="0"/>
              <a:t>‹№›</a:t>
            </a:fld>
            <a:endParaRPr lang="uk-UA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946713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F7721-2C8E-4C1B-97B4-D944AC9F4CFA}" type="datetimeFigureOut">
              <a:rPr lang="uk-UA" smtClean="0"/>
              <a:t>25.09.2021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84611-742B-4E99-9C22-3A4273070A0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135004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F7721-2C8E-4C1B-97B4-D944AC9F4CFA}" type="datetimeFigureOut">
              <a:rPr lang="uk-UA" smtClean="0"/>
              <a:t>25.09.2021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84611-742B-4E99-9C22-3A4273070A0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384821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ки з малю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F7721-2C8E-4C1B-97B4-D944AC9F4CFA}" type="datetimeFigureOut">
              <a:rPr lang="uk-UA" smtClean="0"/>
              <a:t>25.09.2021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84611-742B-4E99-9C22-3A4273070A0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254267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F7721-2C8E-4C1B-97B4-D944AC9F4CFA}" type="datetimeFigureOut">
              <a:rPr lang="uk-UA" smtClean="0"/>
              <a:t>25.09.2021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84611-742B-4E99-9C22-3A4273070A0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627517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F7721-2C8E-4C1B-97B4-D944AC9F4CFA}" type="datetimeFigureOut">
              <a:rPr lang="uk-UA" smtClean="0"/>
              <a:t>25.09.2021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84611-742B-4E99-9C22-3A4273070A0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86385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’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F7721-2C8E-4C1B-97B4-D944AC9F4CFA}" type="datetimeFigureOut">
              <a:rPr lang="uk-UA" smtClean="0"/>
              <a:t>25.09.2021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84611-742B-4E99-9C22-3A4273070A0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45683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F7721-2C8E-4C1B-97B4-D944AC9F4CFA}" type="datetimeFigureOut">
              <a:rPr lang="uk-UA" smtClean="0"/>
              <a:t>25.09.2021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84611-742B-4E99-9C22-3A4273070A0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303019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F7721-2C8E-4C1B-97B4-D944AC9F4CFA}" type="datetimeFigureOut">
              <a:rPr lang="uk-UA" smtClean="0"/>
              <a:t>25.09.2021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84611-742B-4E99-9C22-3A4273070A0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708061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F7721-2C8E-4C1B-97B4-D944AC9F4CFA}" type="datetimeFigureOut">
              <a:rPr lang="uk-UA" smtClean="0"/>
              <a:t>25.09.2021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84611-742B-4E99-9C22-3A4273070A0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744471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F7721-2C8E-4C1B-97B4-D944AC9F4CFA}" type="datetimeFigureOut">
              <a:rPr lang="uk-UA" smtClean="0"/>
              <a:t>25.09.2021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84611-742B-4E99-9C22-3A4273070A0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91174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F7721-2C8E-4C1B-97B4-D944AC9F4CFA}" type="datetimeFigureOut">
              <a:rPr lang="uk-UA" smtClean="0"/>
              <a:t>25.09.2021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84611-742B-4E99-9C22-3A4273070A0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61547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F7721-2C8E-4C1B-97B4-D944AC9F4CFA}" type="datetimeFigureOut">
              <a:rPr lang="uk-UA" smtClean="0"/>
              <a:t>25.09.2021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84611-742B-4E99-9C22-3A4273070A0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930208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F7721-2C8E-4C1B-97B4-D944AC9F4CFA}" type="datetimeFigureOut">
              <a:rPr lang="uk-UA" smtClean="0"/>
              <a:t>25.09.2021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84611-742B-4E99-9C22-3A4273070A0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95521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BF7721-2C8E-4C1B-97B4-D944AC9F4CFA}" type="datetimeFigureOut">
              <a:rPr lang="uk-UA" smtClean="0"/>
              <a:t>25.09.2021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E84611-742B-4E99-9C22-3A4273070A0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6928826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60" r:id="rId16"/>
    <p:sldLayoutId id="2147483761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elearn.nubip.edu.ua/mod/glossary/showentry.php?eid=63311&amp;displayformat=dictionary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12752" y="515294"/>
            <a:ext cx="9536993" cy="3329581"/>
          </a:xfrm>
          <a:solidFill>
            <a:schemeClr val="accent4">
              <a:lumMod val="75000"/>
            </a:schemeClr>
          </a:solidFill>
        </p:spPr>
        <p:txBody>
          <a:bodyPr/>
          <a:lstStyle/>
          <a:p>
            <a:pPr algn="ctr"/>
            <a:r>
              <a:rPr lang="uk-UA" sz="4800" dirty="0" smtClean="0"/>
              <a:t>Тема </a:t>
            </a:r>
            <a:r>
              <a:rPr lang="uk-UA" sz="4800" dirty="0" smtClean="0"/>
              <a:t>3. </a:t>
            </a:r>
            <a:r>
              <a:rPr lang="uk-UA" sz="4800" dirty="0" smtClean="0"/>
              <a:t>ТЕОРЕТИЧНІ ОСНОВИ </a:t>
            </a:r>
            <a:r>
              <a:rPr lang="uk-UA" sz="4800" dirty="0" smtClean="0"/>
              <a:t>БІРЖОВОЇ ДІЯЛЬНОСТІ</a:t>
            </a:r>
            <a:endParaRPr lang="uk-UA" sz="4800" dirty="0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526147" y="4569150"/>
            <a:ext cx="8825658" cy="861420"/>
          </a:xfrm>
          <a:solidFill>
            <a:schemeClr val="bg2">
              <a:lumMod val="20000"/>
              <a:lumOff val="80000"/>
            </a:schemeClr>
          </a:solidFill>
        </p:spPr>
        <p:txBody>
          <a:bodyPr>
            <a:normAutofit fontScale="70000" lnSpcReduction="20000"/>
          </a:bodyPr>
          <a:lstStyle/>
          <a:p>
            <a:pPr algn="ctr"/>
            <a:r>
              <a:rPr lang="uk-UA" dirty="0" smtClean="0">
                <a:solidFill>
                  <a:schemeClr val="bg1"/>
                </a:solidFill>
              </a:rPr>
              <a:t>Лектор: доцент КАФЕДРИ ОРГАНІЗАЦІЇ ПІДПРИЄМНИЦТВА ТА БІРЖОВОЇ ДІЯЛЬНОСТІ</a:t>
            </a:r>
          </a:p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Яворська ВАЛЕНТИНА ОЛЕКСАНДРІВНА</a:t>
            </a:r>
            <a:endParaRPr lang="uk-UA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198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153907" y="0"/>
            <a:ext cx="7342361" cy="674030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indent="540385" algn="just">
              <a:lnSpc>
                <a:spcPct val="150000"/>
              </a:lnSpc>
              <a:spcAft>
                <a:spcPts val="0"/>
              </a:spcAft>
            </a:pPr>
            <a:r>
              <a:rPr lang="uk-UA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Аукціон характеризується наступними ознаками:</a:t>
            </a:r>
            <a:endParaRPr lang="uk-UA" sz="1400" dirty="0" smtClean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регулярне (1-2 </a:t>
            </a:r>
            <a:r>
              <a:rPr lang="uk-UA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раза</a:t>
            </a:r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на місяць) проведення відкритих (публічних) торгів;</a:t>
            </a:r>
            <a:endParaRPr lang="uk-UA" sz="1600" dirty="0" smtClean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можлива відсутність товарів під час торгів, торгівля за каталогами;</a:t>
            </a:r>
            <a:endParaRPr lang="uk-UA" sz="1600" dirty="0" smtClean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наявність правил торгівлі, допуск до торгівлі тільки зареєстрованих учасників;</a:t>
            </a:r>
            <a:endParaRPr lang="uk-UA" sz="1600" dirty="0" smtClean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торгівля здійснюється, як правило ведучим – маклером у форму простого аукціону;</a:t>
            </a:r>
            <a:endParaRPr lang="uk-UA" sz="1600" dirty="0" smtClean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притаманна певна спеціалізація торгівлі;</a:t>
            </a:r>
            <a:endParaRPr lang="uk-UA" sz="1600" dirty="0" smtClean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ціни встановлюються в процесі торгів на основі попиту і пропозиції і формується по кроках на пониження чи підвищення;</a:t>
            </a:r>
            <a:endParaRPr lang="uk-UA" sz="1600" dirty="0" smtClean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після здійснення купівлі-продажу товар негайно передається або поставляється покупцеві;</a:t>
            </a:r>
            <a:endParaRPr lang="uk-UA" sz="1600" dirty="0" smtClean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охоплює великі території (регіональні, національні, міжнародні);</a:t>
            </a:r>
            <a:endParaRPr lang="uk-UA" sz="1600" dirty="0" smtClean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гарантії якості і виконання угод значно вищі, ніж на базарі і яр марці;</a:t>
            </a:r>
            <a:endParaRPr lang="uk-UA" sz="1600" dirty="0" smtClean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популярна електронна форма аукціонів.</a:t>
            </a:r>
            <a:endParaRPr lang="uk-UA" sz="16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9496" y="98597"/>
            <a:ext cx="3708854" cy="209234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1554" y="2190938"/>
            <a:ext cx="3484737" cy="209439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49496" y="4361625"/>
            <a:ext cx="4032895" cy="2315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2728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534154" y="488887"/>
            <a:ext cx="10664982" cy="590931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indent="540385" algn="just">
              <a:lnSpc>
                <a:spcPct val="150000"/>
              </a:lnSpc>
              <a:spcAft>
                <a:spcPts val="0"/>
              </a:spcAft>
            </a:pPr>
            <a:r>
              <a:rPr lang="uk-UA" sz="14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Біржова діяльність характеризується наступними ознаками:</a:t>
            </a:r>
            <a:endParaRPr lang="uk-UA" sz="1400" dirty="0" smtClean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uk-UA" sz="1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концентрується у великих промислових або торгівельних містах – місцях виробництва, споживання та реалізації товарів чи фінансових інструментів; </a:t>
            </a:r>
            <a:endParaRPr lang="uk-UA" sz="1400" dirty="0" smtClean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uk-UA" sz="1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регулярні торги (щоденні) проведення відкритих (публічних) торгів, які виокремлені у часові діапазони – торгові сесії, жорстко регламентовані біржами;</a:t>
            </a:r>
            <a:endParaRPr lang="uk-UA" sz="1400" dirty="0" smtClean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uk-UA" sz="1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торгівля здійснюється тільки біржовими товарами, за встановленими специфікаціями біржових контрактів;</a:t>
            </a:r>
            <a:endParaRPr lang="uk-UA" sz="1400" dirty="0" smtClean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uk-UA" sz="1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торгівля біржовими контрактами з виконанням у майбутньому з можливістю закриття контрактів у розрахунковий спосіб, без поставки товару;</a:t>
            </a:r>
            <a:endParaRPr lang="uk-UA" sz="1400" dirty="0" smtClean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uk-UA" sz="1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наявність жорстких правил біржової торгівлі;</a:t>
            </a:r>
            <a:endParaRPr lang="uk-UA" sz="1400" dirty="0" smtClean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uk-UA" sz="1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допуск до торгівлі тільки біржових посередників – членів біржі, які є посередниками між біржами та клієнтами;</a:t>
            </a:r>
            <a:endParaRPr lang="uk-UA" sz="1400" dirty="0" smtClean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uk-UA" sz="1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ціни встановлюються в процесі торгів на основі попиту і пропозиції і формується по кроках, встановлених </a:t>
            </a:r>
            <a:r>
              <a:rPr lang="uk-UA" sz="14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біржею</a:t>
            </a:r>
            <a:r>
              <a:rPr lang="uk-UA" sz="1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endParaRPr lang="uk-UA" sz="1400" dirty="0" smtClean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uk-UA" sz="1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високий рівень гарантійного забезпечення, наявне гарантування виконання усіх біржових угод завдяки механізму клірингу і маржових внесків;</a:t>
            </a:r>
            <a:endParaRPr lang="uk-UA" sz="1400" dirty="0" smtClean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uk-UA" sz="1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поширюється на національному чи глобальному рівнях (Чикаго, Лондон, Токіо, Київ);</a:t>
            </a:r>
            <a:endParaRPr lang="uk-UA" sz="1400" dirty="0" smtClean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uk-UA" sz="1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поширена електронна система біржової торгівлі – Інтернет-трейдинг;</a:t>
            </a:r>
            <a:endParaRPr lang="uk-UA" sz="1400" dirty="0" smtClean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uk-UA" sz="1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інформаційна відкритість для усіх учасників ринку;</a:t>
            </a:r>
            <a:endParaRPr lang="uk-UA" sz="1400" dirty="0" smtClean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uk-UA" sz="1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відсутність прямого державного втручання у процеси </a:t>
            </a:r>
            <a:r>
              <a:rPr lang="uk-UA" sz="14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ціноутворенняя</a:t>
            </a:r>
            <a:r>
              <a:rPr lang="uk-UA" sz="1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на біржі, проте жорстка система регулювання поведінки учасників ринку, з метою захисту прав інвесторів;</a:t>
            </a:r>
            <a:endParaRPr lang="uk-UA" sz="1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92553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8467" y="91368"/>
            <a:ext cx="5920967" cy="6639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2593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456" y="737195"/>
            <a:ext cx="6903032" cy="483617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6022" y="737195"/>
            <a:ext cx="4821825" cy="226586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6022" y="3421690"/>
            <a:ext cx="4705499" cy="2588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316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404" y="900066"/>
            <a:ext cx="5610225" cy="48768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3794" y="301074"/>
            <a:ext cx="5616780" cy="294760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4696" y="3431735"/>
            <a:ext cx="5514975" cy="3181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2541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98" y="664392"/>
            <a:ext cx="6922883" cy="478352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0327" y="162963"/>
            <a:ext cx="3888747" cy="259249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54843" y="3056152"/>
            <a:ext cx="4675045" cy="2678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1312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313853" y="1325437"/>
            <a:ext cx="6096000" cy="480131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/>
            <a:r>
              <a:rPr lang="uk-UA" b="1" i="0" u="sng" dirty="0" smtClean="0">
                <a:solidFill>
                  <a:srgbClr val="333333"/>
                </a:solidFill>
                <a:effectLst/>
                <a:latin typeface="Roboto"/>
              </a:rPr>
              <a:t>Питання для самоконтролю</a:t>
            </a:r>
          </a:p>
          <a:p>
            <a:pPr algn="ctr"/>
            <a:endParaRPr lang="uk-UA" b="1" i="0" u="sng" dirty="0" smtClean="0">
              <a:solidFill>
                <a:srgbClr val="333333"/>
              </a:solidFill>
              <a:effectLst/>
              <a:latin typeface="Roboto"/>
            </a:endParaRPr>
          </a:p>
          <a:p>
            <a:r>
              <a:rPr lang="uk-UA" dirty="0">
                <a:solidFill>
                  <a:srgbClr val="FF0000"/>
                </a:solidFill>
              </a:rPr>
              <a:t>1.   Назвіть основні форми торгівлі у світовій практиці.</a:t>
            </a:r>
          </a:p>
          <a:p>
            <a:r>
              <a:rPr lang="uk-UA" dirty="0">
                <a:solidFill>
                  <a:srgbClr val="FF0000"/>
                </a:solidFill>
              </a:rPr>
              <a:t>2.   Наведіть порівняльну характеристику для біржової діяльності та інших формам оптової торгівлі.</a:t>
            </a:r>
          </a:p>
          <a:p>
            <a:r>
              <a:rPr lang="uk-UA" dirty="0">
                <a:solidFill>
                  <a:srgbClr val="FF0000"/>
                </a:solidFill>
              </a:rPr>
              <a:t>3.   Дайте визначення економічної сутності біржового ринку.</a:t>
            </a:r>
          </a:p>
          <a:p>
            <a:r>
              <a:rPr lang="uk-UA" dirty="0">
                <a:solidFill>
                  <a:srgbClr val="FF0000"/>
                </a:solidFill>
              </a:rPr>
              <a:t>4.   З чим пов’язане виникнення біржової </a:t>
            </a:r>
            <a:r>
              <a:rPr lang="uk-UA" dirty="0" smtClean="0">
                <a:solidFill>
                  <a:srgbClr val="FF0000"/>
                </a:solidFill>
              </a:rPr>
              <a:t>діяльності </a:t>
            </a:r>
            <a:r>
              <a:rPr lang="uk-UA" dirty="0">
                <a:solidFill>
                  <a:srgbClr val="FF0000"/>
                </a:solidFill>
              </a:rPr>
              <a:t>у світі?</a:t>
            </a:r>
          </a:p>
          <a:p>
            <a:r>
              <a:rPr lang="uk-UA" dirty="0">
                <a:solidFill>
                  <a:srgbClr val="FF0000"/>
                </a:solidFill>
              </a:rPr>
              <a:t>5.   Які історичні етапи розвитку біржової діяльності?</a:t>
            </a:r>
          </a:p>
          <a:p>
            <a:r>
              <a:rPr lang="uk-UA" dirty="0">
                <a:solidFill>
                  <a:srgbClr val="FF0000"/>
                </a:solidFill>
              </a:rPr>
              <a:t>6.   Перерахуйте характерні риси усіх етапів еволюційного розвитку біржової діяльності.</a:t>
            </a:r>
          </a:p>
          <a:p>
            <a:r>
              <a:rPr lang="uk-UA" dirty="0">
                <a:solidFill>
                  <a:srgbClr val="FF0000"/>
                </a:solidFill>
              </a:rPr>
              <a:t>7.   У чому специфіка функцій біржової діяльності?</a:t>
            </a:r>
          </a:p>
          <a:p>
            <a:r>
              <a:rPr lang="uk-UA" dirty="0">
                <a:solidFill>
                  <a:srgbClr val="FF0000"/>
                </a:solidFill>
              </a:rPr>
              <a:t>8.   Охарактеризуйте організаційну структуру біржової діяльності.</a:t>
            </a:r>
          </a:p>
          <a:p>
            <a:r>
              <a:rPr lang="uk-UA" dirty="0"/>
              <a:t/>
            </a:r>
            <a:br>
              <a:rPr lang="uk-UA" dirty="0"/>
            </a:br>
            <a:endParaRPr lang="uk-UA" b="0" i="0" dirty="0">
              <a:solidFill>
                <a:srgbClr val="333333"/>
              </a:solidFill>
              <a:effectLst/>
              <a:latin typeface="Open Sans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3477" y="3670470"/>
            <a:ext cx="4210050" cy="140017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3716" y="1714736"/>
            <a:ext cx="5029572" cy="1508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425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561316" y="642796"/>
            <a:ext cx="10918478" cy="555177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1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Рекомендована література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1400" b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основна</a:t>
            </a:r>
            <a:endParaRPr lang="uk-UA" sz="1400" dirty="0" smtClean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uk-UA" sz="14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Солодкий </a:t>
            </a:r>
            <a:r>
              <a:rPr lang="uk-UA" sz="1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М.О., </a:t>
            </a:r>
            <a:r>
              <a:rPr lang="uk-UA" sz="1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Резнік</a:t>
            </a:r>
            <a:r>
              <a:rPr lang="uk-UA" sz="1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Н.П., Яворська В.О. Основи біржової діяльності: </a:t>
            </a:r>
            <a:r>
              <a:rPr lang="uk-UA" sz="1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навч</a:t>
            </a:r>
            <a:r>
              <a:rPr lang="uk-UA" sz="1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посібник для студентів вищих навчальних закладів / за ред. М.О. Солодкого Київ: </a:t>
            </a:r>
            <a:r>
              <a:rPr lang="uk-UA" sz="1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Компринт</a:t>
            </a:r>
            <a:r>
              <a:rPr lang="uk-UA" sz="1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2017. 450 с.</a:t>
            </a:r>
            <a:endParaRPr lang="uk-UA" sz="1400" dirty="0" smtClean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uk-UA" sz="1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Солодкий М.О. Біржовий товарний ринок: навчальний посібник/ М.О. Солодкий. Київ: </a:t>
            </a:r>
            <a:r>
              <a:rPr lang="uk-UA" sz="1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Компринт</a:t>
            </a:r>
            <a:r>
              <a:rPr lang="uk-UA" sz="1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2017. 576с. </a:t>
            </a:r>
            <a:endParaRPr lang="uk-UA" sz="1400" dirty="0" smtClean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uk-UA" sz="1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Солодкий М.О., Яворська В.О. Міжнародні біржові ринки: </a:t>
            </a:r>
            <a:r>
              <a:rPr lang="uk-UA" sz="1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навч</a:t>
            </a:r>
            <a:r>
              <a:rPr lang="uk-UA" sz="1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посібник для студентів вищих навчальних закладів / за ред. М.О. Солодкого Київ: </a:t>
            </a:r>
            <a:r>
              <a:rPr lang="uk-UA" sz="1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Компринт</a:t>
            </a:r>
            <a:r>
              <a:rPr lang="uk-UA" sz="1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2019. 520 с</a:t>
            </a:r>
            <a:r>
              <a:rPr lang="uk-UA" sz="14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lvl="0" algn="ctr">
              <a:lnSpc>
                <a:spcPct val="115000"/>
              </a:lnSpc>
              <a:spcAft>
                <a:spcPts val="0"/>
              </a:spcAft>
            </a:pPr>
            <a:r>
              <a:rPr lang="uk-UA" sz="1400" b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Додаткова</a:t>
            </a:r>
          </a:p>
          <a:p>
            <a:pPr marL="34290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uk-UA" sz="1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Биржа</a:t>
            </a:r>
            <a:r>
              <a:rPr lang="uk-UA" sz="1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 </a:t>
            </a:r>
            <a:r>
              <a:rPr lang="uk-UA" sz="1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ценные</a:t>
            </a:r>
            <a:r>
              <a:rPr lang="uk-UA" sz="1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бумаги</a:t>
            </a:r>
            <a:r>
              <a:rPr lang="uk-UA" sz="1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uk-UA" sz="1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словарь</a:t>
            </a:r>
            <a:r>
              <a:rPr lang="uk-UA" sz="1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uk-UA" sz="1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</a:t>
            </a:r>
            <a:r>
              <a:rPr lang="uk-UA" sz="1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ред. </a:t>
            </a:r>
            <a:r>
              <a:rPr lang="uk-UA" sz="1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Лозовского</a:t>
            </a:r>
            <a:r>
              <a:rPr lang="uk-UA" sz="1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Л.Ш. – М. : </a:t>
            </a:r>
            <a:r>
              <a:rPr lang="uk-UA" sz="1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Экономика</a:t>
            </a:r>
            <a:r>
              <a:rPr lang="uk-UA" sz="1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2001. – 327 с.</a:t>
            </a:r>
          </a:p>
          <a:p>
            <a:pPr marL="34290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uk-UA" sz="1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Биржевое</a:t>
            </a:r>
            <a:r>
              <a:rPr lang="uk-UA" sz="1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дело</a:t>
            </a:r>
            <a:r>
              <a:rPr lang="uk-UA" sz="1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uk-UA" sz="1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учеб</a:t>
            </a:r>
            <a:r>
              <a:rPr lang="uk-UA" sz="1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.; </a:t>
            </a:r>
            <a:r>
              <a:rPr lang="uk-UA" sz="1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</a:t>
            </a:r>
            <a:r>
              <a:rPr lang="uk-UA" sz="1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ред. В.А. </a:t>
            </a:r>
            <a:r>
              <a:rPr lang="uk-UA" sz="1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Галанова</a:t>
            </a:r>
            <a:r>
              <a:rPr lang="uk-UA" sz="1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А.И. Басова. – М. : </a:t>
            </a:r>
            <a:r>
              <a:rPr lang="uk-UA" sz="1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Финансы</a:t>
            </a:r>
            <a:r>
              <a:rPr lang="uk-UA" sz="1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 статистика, 1999. – 304 с. </a:t>
            </a:r>
          </a:p>
          <a:p>
            <a:pPr marL="34290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uk-UA" sz="1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Блэк</a:t>
            </a:r>
            <a:r>
              <a:rPr lang="uk-UA" sz="1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Дж</a:t>
            </a:r>
            <a:r>
              <a:rPr lang="uk-UA" sz="1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uk-UA" sz="1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Толковый</a:t>
            </a:r>
            <a:r>
              <a:rPr lang="uk-UA" sz="1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словарь</a:t>
            </a:r>
            <a:r>
              <a:rPr lang="uk-UA" sz="1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англо-</a:t>
            </a:r>
            <a:r>
              <a:rPr lang="uk-UA" sz="1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русский</a:t>
            </a:r>
            <a:r>
              <a:rPr lang="uk-UA" sz="1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/ </a:t>
            </a:r>
            <a:r>
              <a:rPr lang="uk-UA" sz="1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Дж</a:t>
            </a:r>
            <a:r>
              <a:rPr lang="uk-UA" sz="1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Блек. – М. : ИНФРА – М. : Весь Мир, 2000. – 840 с.</a:t>
            </a:r>
          </a:p>
          <a:p>
            <a:pPr marL="34290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uk-UA" sz="1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Богачев</a:t>
            </a:r>
            <a:r>
              <a:rPr lang="uk-UA" sz="1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В. И. </a:t>
            </a:r>
            <a:r>
              <a:rPr lang="uk-UA" sz="1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Экономическая</a:t>
            </a:r>
            <a:r>
              <a:rPr lang="uk-UA" sz="1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теория</a:t>
            </a:r>
            <a:r>
              <a:rPr lang="uk-UA" sz="1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рыночных</a:t>
            </a:r>
            <a:r>
              <a:rPr lang="uk-UA" sz="1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отношений</a:t>
            </a:r>
            <a:r>
              <a:rPr lang="uk-UA" sz="1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/ В.И. </a:t>
            </a:r>
            <a:r>
              <a:rPr lang="uk-UA" sz="1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Богачев</a:t>
            </a:r>
            <a:r>
              <a:rPr lang="uk-UA" sz="1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К.В. Кравченко. – К. : </a:t>
            </a:r>
            <a:r>
              <a:rPr lang="uk-UA" sz="1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Аристей</a:t>
            </a:r>
            <a:r>
              <a:rPr lang="uk-UA" sz="1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2003. – 448 с.</a:t>
            </a:r>
          </a:p>
          <a:p>
            <a:pPr marL="34290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uk-UA" sz="1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Дегтярьова О.И. </a:t>
            </a:r>
            <a:r>
              <a:rPr lang="uk-UA" sz="1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Биржевое</a:t>
            </a:r>
            <a:r>
              <a:rPr lang="uk-UA" sz="1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дело</a:t>
            </a:r>
            <a:r>
              <a:rPr lang="uk-UA" sz="1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uk-UA" sz="1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учеб</a:t>
            </a:r>
            <a:r>
              <a:rPr lang="uk-UA" sz="1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для </a:t>
            </a:r>
            <a:r>
              <a:rPr lang="uk-UA" sz="1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вузов</a:t>
            </a:r>
            <a:r>
              <a:rPr lang="uk-UA" sz="1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/ О.И. Дегтярьова, О.А. </a:t>
            </a:r>
            <a:r>
              <a:rPr lang="uk-UA" sz="1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Кандинская</a:t>
            </a:r>
            <a:r>
              <a:rPr lang="uk-UA" sz="1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М.: Банки и </a:t>
            </a:r>
            <a:r>
              <a:rPr lang="uk-UA" sz="1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биржи</a:t>
            </a:r>
            <a:r>
              <a:rPr lang="uk-UA" sz="1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ЮНИТИ, 1997. – 504 с.</a:t>
            </a:r>
          </a:p>
          <a:p>
            <a:pPr marL="34290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uk-UA" sz="1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Дегтярева</a:t>
            </a:r>
            <a:r>
              <a:rPr lang="uk-UA" sz="1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О.И. </a:t>
            </a:r>
            <a:r>
              <a:rPr lang="uk-UA" sz="1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Биржевое</a:t>
            </a:r>
            <a:r>
              <a:rPr lang="uk-UA" sz="1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дело</a:t>
            </a:r>
            <a:r>
              <a:rPr lang="uk-UA" sz="1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: </a:t>
            </a:r>
            <a:r>
              <a:rPr lang="uk-UA" sz="1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учеб</a:t>
            </a:r>
            <a:r>
              <a:rPr lang="uk-UA" sz="1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/ О.И. </a:t>
            </a:r>
            <a:r>
              <a:rPr lang="uk-UA" sz="1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Дегтярева</a:t>
            </a:r>
            <a:r>
              <a:rPr lang="uk-UA" sz="1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– М.: ЮНИТИ-ДАНА, 2007. – 679 с.</a:t>
            </a:r>
          </a:p>
          <a:p>
            <a:pPr marL="34290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uk-UA" sz="1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Основи економічної теорії : </a:t>
            </a:r>
            <a:r>
              <a:rPr lang="uk-UA" sz="1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навч</a:t>
            </a:r>
            <a:r>
              <a:rPr lang="uk-UA" sz="1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uk-UA" sz="1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посіб</a:t>
            </a:r>
            <a:r>
              <a:rPr lang="uk-UA" sz="1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; за ред. </a:t>
            </a:r>
            <a:r>
              <a:rPr lang="uk-UA" sz="1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В.О.Білика</a:t>
            </a:r>
            <a:r>
              <a:rPr lang="uk-UA" sz="1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uk-UA" sz="1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П.Т.Саблука</a:t>
            </a:r>
            <a:r>
              <a:rPr lang="uk-UA" sz="1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– К.: Інститут аграрної економіки, 1999. – 468 с.</a:t>
            </a:r>
          </a:p>
          <a:p>
            <a:pPr marL="34290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uk-UA" sz="1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Кролли</a:t>
            </a:r>
            <a:r>
              <a:rPr lang="uk-UA" sz="1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О.А. </a:t>
            </a:r>
            <a:r>
              <a:rPr lang="uk-UA" sz="1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Биржевой</a:t>
            </a:r>
            <a:r>
              <a:rPr lang="uk-UA" sz="1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механизм</a:t>
            </a:r>
            <a:r>
              <a:rPr lang="uk-UA" sz="1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</a:t>
            </a:r>
            <a:r>
              <a:rPr lang="uk-UA" sz="1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рыночной</a:t>
            </a:r>
            <a:r>
              <a:rPr lang="uk-UA" sz="1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экономике</a:t>
            </a:r>
            <a:r>
              <a:rPr lang="uk-UA" sz="1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uk-UA" sz="1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Создание</a:t>
            </a:r>
            <a:r>
              <a:rPr lang="uk-UA" sz="1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 </a:t>
            </a:r>
            <a:r>
              <a:rPr lang="uk-UA" sz="1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перспективы</a:t>
            </a:r>
            <a:r>
              <a:rPr lang="uk-UA" sz="1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развития</a:t>
            </a:r>
            <a:r>
              <a:rPr lang="uk-UA" sz="1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./ О. А. </a:t>
            </a:r>
            <a:r>
              <a:rPr lang="uk-UA" sz="1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Кролли</a:t>
            </a:r>
            <a:r>
              <a:rPr lang="uk-UA" sz="1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– Л. : </a:t>
            </a:r>
            <a:r>
              <a:rPr lang="uk-UA" sz="1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Изд</a:t>
            </a:r>
            <a:r>
              <a:rPr lang="uk-UA" sz="1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-во ЛФЭИ, 1990. – 58 с.</a:t>
            </a:r>
          </a:p>
          <a:p>
            <a:pPr marL="34290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uk-UA" sz="1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Примостка Л.О. Фінансові деривативи: аналітичні та облікові аспекти / Л.О. Примостка – К. : КНЕУ, 2001. – 263 c.</a:t>
            </a:r>
          </a:p>
          <a:p>
            <a:pPr marL="34290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uk-UA" sz="1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Резго</a:t>
            </a:r>
            <a:r>
              <a:rPr lang="uk-UA" sz="1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Г.Я. </a:t>
            </a:r>
            <a:r>
              <a:rPr lang="uk-UA" sz="1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Биржевое</a:t>
            </a:r>
            <a:r>
              <a:rPr lang="uk-UA" sz="1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дело</a:t>
            </a:r>
            <a:r>
              <a:rPr lang="uk-UA" sz="1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uk-UA" sz="1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учеб</a:t>
            </a:r>
            <a:r>
              <a:rPr lang="uk-UA" sz="1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/ Г.Я. </a:t>
            </a:r>
            <a:r>
              <a:rPr lang="uk-UA" sz="1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Резго</a:t>
            </a:r>
            <a:r>
              <a:rPr lang="uk-UA" sz="1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И.А. Кетова. – М. : </a:t>
            </a:r>
            <a:r>
              <a:rPr lang="uk-UA" sz="1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Финансы</a:t>
            </a:r>
            <a:r>
              <a:rPr lang="uk-UA" sz="1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 статистика, 2003. – 272 с.</a:t>
            </a:r>
          </a:p>
          <a:p>
            <a:pPr marL="342900" indent="-342900" algn="just">
              <a:lnSpc>
                <a:spcPct val="115000"/>
              </a:lnSpc>
              <a:buFont typeface="+mj-lt"/>
              <a:buAutoNum type="arabicPeriod"/>
            </a:pPr>
            <a:endParaRPr lang="uk-UA" sz="1400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sz="1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uk-UA" sz="1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61797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кутник 2"/>
          <p:cNvSpPr/>
          <p:nvPr/>
        </p:nvSpPr>
        <p:spPr>
          <a:xfrm>
            <a:off x="3330326" y="1053395"/>
            <a:ext cx="5053541" cy="83099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sz="4800" b="0" i="0" dirty="0" smtClean="0">
                <a:solidFill>
                  <a:srgbClr val="333333"/>
                </a:solidFill>
                <a:effectLst/>
                <a:latin typeface="Open Sans"/>
              </a:rPr>
              <a:t>Дякую за увагу!</a:t>
            </a:r>
            <a:endParaRPr lang="uk-UA" sz="4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8385" y="2367242"/>
            <a:ext cx="4917422" cy="3329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650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902329" y="1279919"/>
            <a:ext cx="6096000" cy="341632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r>
              <a:rPr lang="uk-UA" b="0" i="0" u="sng" dirty="0" smtClean="0">
                <a:solidFill>
                  <a:srgbClr val="495057"/>
                </a:solidFill>
                <a:effectLst/>
                <a:latin typeface="Open Sans"/>
              </a:rPr>
              <a:t>Біржова діяльність</a:t>
            </a:r>
            <a:r>
              <a:rPr lang="uk-UA" b="0" i="0" dirty="0" smtClean="0">
                <a:solidFill>
                  <a:srgbClr val="495057"/>
                </a:solidFill>
                <a:effectLst/>
                <a:latin typeface="Open Sans"/>
              </a:rPr>
              <a:t> – це сукупність організаційно-правових відносин між професійними та непрофесійними учасниками з приводу біржової торгівлі на біржовому ринку.</a:t>
            </a:r>
          </a:p>
          <a:p>
            <a:endParaRPr lang="uk-UA" b="0" i="0" dirty="0" smtClean="0">
              <a:solidFill>
                <a:srgbClr val="495057"/>
              </a:solidFill>
              <a:effectLst/>
              <a:latin typeface="Open Sans"/>
            </a:endParaRPr>
          </a:p>
          <a:p>
            <a:r>
              <a:rPr lang="uk-UA" b="0" i="0" u="sng" dirty="0" smtClean="0">
                <a:solidFill>
                  <a:srgbClr val="495057"/>
                </a:solidFill>
                <a:effectLst/>
                <a:latin typeface="Open Sans"/>
              </a:rPr>
              <a:t>Основою біржової діяльності є біржова торгівля </a:t>
            </a:r>
            <a:r>
              <a:rPr lang="uk-UA" b="0" i="0" dirty="0" smtClean="0">
                <a:solidFill>
                  <a:srgbClr val="495057"/>
                </a:solidFill>
                <a:effectLst/>
                <a:latin typeface="Open Sans"/>
              </a:rPr>
              <a:t>на біржах. Біржова торгівля організовується з метою полегшення самого процесу торгівлі, вироблення більш </a:t>
            </a:r>
            <a:r>
              <a:rPr lang="uk-UA" b="0" i="0" u="none" strike="noStrike" dirty="0" smtClean="0">
                <a:solidFill>
                  <a:srgbClr val="083062"/>
                </a:solidFill>
                <a:effectLst/>
                <a:latin typeface="Open Sans"/>
                <a:hlinkClick r:id="rId2" tooltip="Глосарій: Ефект"/>
              </a:rPr>
              <a:t>ефект</a:t>
            </a:r>
            <a:r>
              <a:rPr lang="uk-UA" b="0" i="0" dirty="0" smtClean="0">
                <a:solidFill>
                  <a:srgbClr val="495057"/>
                </a:solidFill>
                <a:effectLst/>
                <a:latin typeface="Open Sans"/>
              </a:rPr>
              <a:t>ивнішого механізму прозорого і конкурентного ціноутворення, акумуляції і трансферту інвестиційного капіталу, а також для захисту інтересів як продавців, так і покупців від цінової нестабільності.</a:t>
            </a:r>
            <a:endParaRPr lang="uk-UA" b="0" i="0" dirty="0">
              <a:solidFill>
                <a:srgbClr val="495057"/>
              </a:solidFill>
              <a:effectLst/>
              <a:latin typeface="Open Sans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1701" y="1683154"/>
            <a:ext cx="4524375" cy="260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5029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1735247" y="986068"/>
            <a:ext cx="6096000" cy="2169825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540385" algn="just">
              <a:lnSpc>
                <a:spcPct val="150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Організований ринок – це сукупність економічних правовідносин між учасниками ринку у сфері товарних обмінів, на основі яких відбувається реалізація результатів людської господарської діяльності. У даному аспекті ринок може виступати економічною категорією. </a:t>
            </a:r>
            <a:endParaRPr lang="uk-UA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7947" y="815330"/>
            <a:ext cx="3719178" cy="226813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6985" y="3524296"/>
            <a:ext cx="4170723" cy="274692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26242" y="3512675"/>
            <a:ext cx="4163841" cy="2758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0004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1530035" y="366293"/>
            <a:ext cx="9144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ctr">
              <a:lnSpc>
                <a:spcPct val="150000"/>
              </a:lnSpc>
              <a:spcAft>
                <a:spcPts val="0"/>
              </a:spcAft>
            </a:pPr>
            <a:r>
              <a:rPr lang="uk-UA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Характерними ознаками сучасного організованого ринку є:</a:t>
            </a:r>
            <a:endParaRPr lang="uk-UA" sz="3200" b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uk-U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1). Сучасний ринок – це ринок покупців. </a:t>
            </a:r>
            <a:endParaRPr lang="uk-UA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uk-UA" dirty="0"/>
              <a:t>2). Сучасний ринок – конкурентний ринок. </a:t>
            </a:r>
            <a:endParaRPr lang="uk-UA" dirty="0" smtClean="0"/>
          </a:p>
          <a:p>
            <a:r>
              <a:rPr lang="uk-UA" dirty="0"/>
              <a:t>3). Третя ознака сучасного ринку – стабілізація ринкових відносин </a:t>
            </a:r>
            <a:r>
              <a:rPr lang="uk-UA" dirty="0" err="1"/>
              <a:t>серез</a:t>
            </a:r>
            <a:r>
              <a:rPr lang="uk-UA" dirty="0"/>
              <a:t> механізм інтеграції.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9663" y="3225863"/>
            <a:ext cx="5524500" cy="30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0947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395336" y="1362868"/>
            <a:ext cx="5507523" cy="424731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uk-UA" b="0" i="0" dirty="0" smtClean="0">
                <a:solidFill>
                  <a:srgbClr val="495057"/>
                </a:solidFill>
                <a:effectLst/>
                <a:latin typeface="Open Sans"/>
              </a:rPr>
              <a:t>Біржовий ринок – це особлива історично організована форма ринку, що наділена рисами, не притаманними для  інших ринків, і виступає вищою мірою виявлення ринкових відносин [16, с.1].</a:t>
            </a:r>
          </a:p>
          <a:p>
            <a:endParaRPr lang="uk-UA" b="0" i="0" dirty="0" smtClean="0">
              <a:solidFill>
                <a:srgbClr val="495057"/>
              </a:solidFill>
              <a:effectLst/>
              <a:latin typeface="Open Sans"/>
            </a:endParaRPr>
          </a:p>
          <a:p>
            <a:r>
              <a:rPr lang="uk-UA" b="0" i="0" dirty="0" smtClean="0">
                <a:solidFill>
                  <a:srgbClr val="495057"/>
                </a:solidFill>
                <a:effectLst/>
                <a:latin typeface="Open Sans"/>
              </a:rPr>
              <a:t>Біржовий ринок є найвищою формою організованого ринку, на якому функціонують товарні, фондові та валютні біржі, а нині </a:t>
            </a:r>
            <a:r>
              <a:rPr lang="uk-UA" b="0" i="0" dirty="0" err="1" smtClean="0">
                <a:solidFill>
                  <a:srgbClr val="495057"/>
                </a:solidFill>
                <a:effectLst/>
                <a:latin typeface="Open Sans"/>
              </a:rPr>
              <a:t>універсалізовані</a:t>
            </a:r>
            <a:r>
              <a:rPr lang="uk-UA" b="0" i="0" dirty="0" smtClean="0">
                <a:solidFill>
                  <a:srgbClr val="495057"/>
                </a:solidFill>
                <a:effectLst/>
                <a:latin typeface="Open Sans"/>
              </a:rPr>
              <a:t> в біржові групи або альянси.</a:t>
            </a:r>
          </a:p>
          <a:p>
            <a:endParaRPr lang="uk-UA" b="0" i="0" dirty="0" smtClean="0">
              <a:solidFill>
                <a:srgbClr val="495057"/>
              </a:solidFill>
              <a:effectLst/>
              <a:latin typeface="Open Sans"/>
            </a:endParaRPr>
          </a:p>
          <a:p>
            <a:r>
              <a:rPr lang="uk-UA" b="0" i="0" dirty="0" smtClean="0">
                <a:solidFill>
                  <a:srgbClr val="495057"/>
                </a:solidFill>
                <a:effectLst/>
                <a:latin typeface="Open Sans"/>
              </a:rPr>
              <a:t>Біржовий ринок можна вважати організованим форумом для заключення строкових контрактів і для забезпечення високої ліквідності він має найвищою мірою стандартні умови [5].</a:t>
            </a:r>
            <a:endParaRPr lang="uk-UA" b="0" i="0" dirty="0">
              <a:solidFill>
                <a:srgbClr val="495057"/>
              </a:solidFill>
              <a:effectLst/>
              <a:latin typeface="Open Sans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3372" y="1693941"/>
            <a:ext cx="5105400" cy="316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9096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3238122" y="1160006"/>
            <a:ext cx="6096000" cy="383181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indent="540385" algn="just">
              <a:lnSpc>
                <a:spcPct val="150000"/>
              </a:lnSpc>
              <a:spcAft>
                <a:spcPts val="0"/>
              </a:spcAft>
            </a:pPr>
            <a:r>
              <a:rPr lang="uk-UA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uk-UA" b="1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іржова </a:t>
            </a:r>
            <a:r>
              <a:rPr lang="uk-UA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діяльність</a:t>
            </a:r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виражається у організованій формі торгівлі на біржовому ринку. Останній можна трактувати, як </a:t>
            </a:r>
            <a:r>
              <a:rPr lang="uk-UA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механізм економіко-правових взаємовідносин між учасниками організованого ринку з приводу купівлі-продажу біржових контрактів, що несуть за мету забезпечення конкурентного ціноутворення, та ефективного перерозподілу ризиків, на основі трансферту товарних і фінансових потоків у часі і просторі.</a:t>
            </a:r>
            <a:endParaRPr lang="uk-UA" sz="1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05202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2803557" y="225096"/>
            <a:ext cx="6096000" cy="175432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r>
              <a:rPr lang="uk-UA" b="0" i="0" dirty="0" smtClean="0">
                <a:solidFill>
                  <a:srgbClr val="495057"/>
                </a:solidFill>
                <a:effectLst/>
                <a:latin typeface="Open Sans"/>
              </a:rPr>
              <a:t>У ринковій економіці біржова діяльність – це важлива та невід’ємна складова організованої торгівлі на міжнародних ринках товарів та послуг. Сучасна біржова діяльність стала результатом історичного розвитку форм оптової торгівлі від базару до організованої форми біржової торгівлі. </a:t>
            </a:r>
            <a:endParaRPr lang="uk-UA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9307" y="2590092"/>
            <a:ext cx="5524500" cy="261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160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322907" y="364262"/>
            <a:ext cx="5697647" cy="603864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indent="540385" algn="just">
              <a:lnSpc>
                <a:spcPct val="150000"/>
              </a:lnSpc>
              <a:spcAft>
                <a:spcPts val="0"/>
              </a:spcAft>
            </a:pPr>
            <a:r>
              <a:rPr lang="uk-UA" sz="20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Базар характеризується наступними основними ознаками:</a:t>
            </a:r>
            <a:endParaRPr lang="uk-UA" sz="2000" dirty="0" smtClean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uk-UA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регулярне проведення відкритих (публічних) торгів;</a:t>
            </a:r>
            <a:endParaRPr lang="uk-UA" sz="2000" dirty="0" smtClean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uk-UA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обов'язкова наявність товарів під час торгів;</a:t>
            </a:r>
            <a:endParaRPr lang="uk-UA" sz="2000" dirty="0" smtClean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uk-UA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відсутність обмежень на товари для купівлі-продажу;</a:t>
            </a:r>
            <a:endParaRPr lang="uk-UA" sz="2000" dirty="0" smtClean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uk-UA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ціни встановлюються в процесі торгів на основі попиту і пропозиції;</a:t>
            </a:r>
            <a:endParaRPr lang="uk-UA" sz="2000" dirty="0" smtClean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uk-UA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після здійснення купівлі-продажу товар негайно передається покупцеві;</a:t>
            </a:r>
            <a:endParaRPr lang="uk-UA" sz="2000" dirty="0" smtClean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uk-UA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охоплює локальні території;</a:t>
            </a:r>
            <a:endParaRPr lang="uk-UA" sz="2000" dirty="0" smtClean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uk-UA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гарантії якості і виконання угод не високі.</a:t>
            </a:r>
            <a:endParaRPr lang="uk-UA" sz="20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6746" y="364262"/>
            <a:ext cx="5105400" cy="248602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1958" y="3058231"/>
            <a:ext cx="5514975" cy="3457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0052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168998" y="175316"/>
            <a:ext cx="6096000" cy="645304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uk-UA" b="1" i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Ярмаркам притаманна певна організаційна форма торгівлі, якій характерні наступні риси:</a:t>
            </a:r>
            <a:endParaRPr lang="uk-UA" sz="1400" dirty="0" smtClean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регулярне з певною періодичністю (1-2 </a:t>
            </a:r>
            <a:r>
              <a:rPr lang="uk-UA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рази </a:t>
            </a:r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 рік) проведення відкритих (публічних) торгів;</a:t>
            </a:r>
            <a:endParaRPr lang="uk-UA" sz="1600" dirty="0" smtClean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можлива відсутність товарів під час торгів, торгівля за каталогами;</a:t>
            </a:r>
            <a:endParaRPr lang="uk-UA" sz="1600" dirty="0" smtClean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притаманна певна спеціалізація торгівлі за галузевим призначенням;</a:t>
            </a:r>
            <a:endParaRPr lang="uk-UA" sz="1600" dirty="0" smtClean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ціни встановлюються в процесі торгів на основі попиту і пропозиції;</a:t>
            </a:r>
            <a:endParaRPr lang="uk-UA" sz="1600" dirty="0" smtClean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після здійснення купівлі-продажу товар негайно передається або поставляється покупцеві;</a:t>
            </a:r>
            <a:endParaRPr lang="uk-UA" sz="1600" dirty="0" smtClean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охоплює більші території (регіональні, національні, міжнародні);</a:t>
            </a:r>
            <a:endParaRPr lang="uk-UA" sz="1600" dirty="0" smtClean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гарантії якості і виконання угод вищі, ніж на </a:t>
            </a:r>
            <a:r>
              <a:rPr lang="uk-UA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базарі.</a:t>
            </a:r>
            <a:endParaRPr lang="uk-UA" sz="16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4954" y="0"/>
            <a:ext cx="4156909" cy="178928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4954" y="1865815"/>
            <a:ext cx="4156909" cy="240980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4954" y="4352146"/>
            <a:ext cx="4156909" cy="2396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70563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78346F"/>
      </a:dk2>
      <a:lt2>
        <a:srgbClr val="D9A8D2"/>
      </a:lt2>
      <a:accent1>
        <a:srgbClr val="CE57AB"/>
      </a:accent1>
      <a:accent2>
        <a:srgbClr val="8E8EFD"/>
      </a:accent2>
      <a:accent3>
        <a:srgbClr val="7CBCE0"/>
      </a:accent3>
      <a:accent4>
        <a:srgbClr val="70BF9F"/>
      </a:accent4>
      <a:accent5>
        <a:srgbClr val="A5B960"/>
      </a:accent5>
      <a:accent6>
        <a:srgbClr val="D47A57"/>
      </a:accent6>
      <a:hlink>
        <a:srgbClr val="D164DE"/>
      </a:hlink>
      <a:folHlink>
        <a:srgbClr val="BE87C4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D4FE1632-F131-47D3-A814-99E9CD025E2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Булат</Template>
  <TotalTime>111</TotalTime>
  <Words>858</Words>
  <Application>Microsoft Office PowerPoint</Application>
  <PresentationFormat>Широкий екран</PresentationFormat>
  <Paragraphs>88</Paragraphs>
  <Slides>18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18</vt:i4>
      </vt:variant>
    </vt:vector>
  </HeadingPairs>
  <TitlesOfParts>
    <vt:vector size="27" baseType="lpstr">
      <vt:lpstr>Arial</vt:lpstr>
      <vt:lpstr>Bookman Old Style</vt:lpstr>
      <vt:lpstr>Calibri</vt:lpstr>
      <vt:lpstr>Open Sans</vt:lpstr>
      <vt:lpstr>Roboto</vt:lpstr>
      <vt:lpstr>Rockwell</vt:lpstr>
      <vt:lpstr>Times New Roman</vt:lpstr>
      <vt:lpstr>Wingdings</vt:lpstr>
      <vt:lpstr>Damask</vt:lpstr>
      <vt:lpstr>Тема 3. ТЕОРЕТИЧНІ ОСНОВИ БІРЖОВОЇ ДІЯЛЬНОСТІ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1. Підприємство та підприємництво як сфера професійної діяльності</dc:title>
  <dc:creator>Користувач Windows</dc:creator>
  <cp:lastModifiedBy>Користувач Windows</cp:lastModifiedBy>
  <cp:revision>13</cp:revision>
  <dcterms:created xsi:type="dcterms:W3CDTF">2021-09-18T05:40:09Z</dcterms:created>
  <dcterms:modified xsi:type="dcterms:W3CDTF">2021-09-25T19:24:04Z</dcterms:modified>
</cp:coreProperties>
</file>