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1" r:id="rId3"/>
    <p:sldId id="272" r:id="rId4"/>
    <p:sldId id="302" r:id="rId5"/>
    <p:sldId id="303" r:id="rId6"/>
    <p:sldId id="305" r:id="rId7"/>
    <p:sldId id="306" r:id="rId8"/>
    <p:sldId id="304" r:id="rId9"/>
    <p:sldId id="273" r:id="rId10"/>
    <p:sldId id="275" r:id="rId11"/>
    <p:sldId id="274" r:id="rId12"/>
    <p:sldId id="276" r:id="rId13"/>
    <p:sldId id="307" r:id="rId14"/>
    <p:sldId id="294" r:id="rId15"/>
    <p:sldId id="296" r:id="rId16"/>
    <p:sldId id="295"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B2845-1042-4B32-9B16-4E37F9B8FBFB}" type="doc">
      <dgm:prSet loTypeId="urn:microsoft.com/office/officeart/2005/8/layout/pyramid2" loCatId="list" qsTypeId="urn:microsoft.com/office/officeart/2005/8/quickstyle/simple1" qsCatId="simple" csTypeId="urn:microsoft.com/office/officeart/2005/8/colors/accent1_2" csCatId="accent1" phldr="1"/>
      <dgm:spPr/>
    </dgm:pt>
    <dgm:pt modelId="{EFA40E49-659C-4884-9FE2-DF39FEC190DC}">
      <dgm:prSet phldrT="[Текст]"/>
      <dgm:spPr/>
      <dgm:t>
        <a:bodyPr/>
        <a:lstStyle/>
        <a:p>
          <a:r>
            <a:rPr lang="uk-UA" dirty="0" smtClean="0"/>
            <a:t>Термінологія підприємництва</a:t>
          </a:r>
          <a:endParaRPr lang="uk-UA" dirty="0"/>
        </a:p>
      </dgm:t>
    </dgm:pt>
    <dgm:pt modelId="{689811EF-3E18-4D03-9985-B82921472AB7}" type="parTrans" cxnId="{94BB843F-0544-4AD6-A91B-A7CF7EA7A433}">
      <dgm:prSet/>
      <dgm:spPr/>
      <dgm:t>
        <a:bodyPr/>
        <a:lstStyle/>
        <a:p>
          <a:endParaRPr lang="uk-UA"/>
        </a:p>
      </dgm:t>
    </dgm:pt>
    <dgm:pt modelId="{3C781542-3E63-487E-9CE3-71BCD68ED46E}" type="sibTrans" cxnId="{94BB843F-0544-4AD6-A91B-A7CF7EA7A433}">
      <dgm:prSet/>
      <dgm:spPr/>
      <dgm:t>
        <a:bodyPr/>
        <a:lstStyle/>
        <a:p>
          <a:endParaRPr lang="uk-UA"/>
        </a:p>
      </dgm:t>
    </dgm:pt>
    <dgm:pt modelId="{9AE4FD83-C0B7-45F2-9520-0E9090A2E6D1}">
      <dgm:prSet phldrT="[Текст]"/>
      <dgm:spPr/>
      <dgm:t>
        <a:bodyPr/>
        <a:lstStyle/>
        <a:p>
          <a:r>
            <a:rPr lang="uk-UA" dirty="0" smtClean="0"/>
            <a:t>Термінологія торгівлі</a:t>
          </a:r>
          <a:endParaRPr lang="uk-UA" dirty="0"/>
        </a:p>
      </dgm:t>
    </dgm:pt>
    <dgm:pt modelId="{7FC2AD66-A799-4736-9BEF-E82ED1861132}" type="parTrans" cxnId="{325EE126-3DF3-4DB0-A6F8-0931E0E5BDE9}">
      <dgm:prSet/>
      <dgm:spPr/>
      <dgm:t>
        <a:bodyPr/>
        <a:lstStyle/>
        <a:p>
          <a:endParaRPr lang="uk-UA"/>
        </a:p>
      </dgm:t>
    </dgm:pt>
    <dgm:pt modelId="{9642285C-B34F-44CD-83C3-3BE4427C09EB}" type="sibTrans" cxnId="{325EE126-3DF3-4DB0-A6F8-0931E0E5BDE9}">
      <dgm:prSet/>
      <dgm:spPr/>
      <dgm:t>
        <a:bodyPr/>
        <a:lstStyle/>
        <a:p>
          <a:endParaRPr lang="uk-UA"/>
        </a:p>
      </dgm:t>
    </dgm:pt>
    <dgm:pt modelId="{4E98CAF4-F446-49AA-84EF-81B2BB014F59}">
      <dgm:prSet phldrT="[Текст]"/>
      <dgm:spPr/>
      <dgm:t>
        <a:bodyPr/>
        <a:lstStyle/>
        <a:p>
          <a:r>
            <a:rPr lang="uk-UA" dirty="0" smtClean="0"/>
            <a:t>Термінологія біржової діяльності</a:t>
          </a:r>
          <a:endParaRPr lang="uk-UA" dirty="0"/>
        </a:p>
      </dgm:t>
    </dgm:pt>
    <dgm:pt modelId="{28AC1C37-729E-4459-B17A-243EA589C088}" type="parTrans" cxnId="{B674BD6C-440F-4947-898D-3457DE37B153}">
      <dgm:prSet/>
      <dgm:spPr/>
      <dgm:t>
        <a:bodyPr/>
        <a:lstStyle/>
        <a:p>
          <a:endParaRPr lang="uk-UA"/>
        </a:p>
      </dgm:t>
    </dgm:pt>
    <dgm:pt modelId="{4CEF8317-D097-4C61-87DC-6031A0755F02}" type="sibTrans" cxnId="{B674BD6C-440F-4947-898D-3457DE37B153}">
      <dgm:prSet/>
      <dgm:spPr/>
      <dgm:t>
        <a:bodyPr/>
        <a:lstStyle/>
        <a:p>
          <a:endParaRPr lang="uk-UA"/>
        </a:p>
      </dgm:t>
    </dgm:pt>
    <dgm:pt modelId="{F4E083EB-6DA3-40A8-A9B0-7C19BC22368D}" type="pres">
      <dgm:prSet presAssocID="{087B2845-1042-4B32-9B16-4E37F9B8FBFB}" presName="compositeShape" presStyleCnt="0">
        <dgm:presLayoutVars>
          <dgm:dir/>
          <dgm:resizeHandles/>
        </dgm:presLayoutVars>
      </dgm:prSet>
      <dgm:spPr/>
    </dgm:pt>
    <dgm:pt modelId="{893C15B5-779E-40F5-A57B-68AFC761D31F}" type="pres">
      <dgm:prSet presAssocID="{087B2845-1042-4B32-9B16-4E37F9B8FBFB}" presName="pyramid" presStyleLbl="node1" presStyleIdx="0" presStyleCnt="1" custLinFactNeighborX="-13199" custLinFactNeighborY="-2005"/>
      <dgm:spPr/>
    </dgm:pt>
    <dgm:pt modelId="{1658D33F-6B26-446F-8732-53441DFBCA4B}" type="pres">
      <dgm:prSet presAssocID="{087B2845-1042-4B32-9B16-4E37F9B8FBFB}" presName="theList" presStyleCnt="0"/>
      <dgm:spPr/>
    </dgm:pt>
    <dgm:pt modelId="{0992F104-4349-45A7-98E0-2903513EC589}" type="pres">
      <dgm:prSet presAssocID="{EFA40E49-659C-4884-9FE2-DF39FEC190DC}" presName="aNode" presStyleLbl="fgAcc1" presStyleIdx="0" presStyleCnt="3">
        <dgm:presLayoutVars>
          <dgm:bulletEnabled val="1"/>
        </dgm:presLayoutVars>
      </dgm:prSet>
      <dgm:spPr/>
    </dgm:pt>
    <dgm:pt modelId="{C67911B0-7904-4FE2-91E6-1B790F6B4C32}" type="pres">
      <dgm:prSet presAssocID="{EFA40E49-659C-4884-9FE2-DF39FEC190DC}" presName="aSpace" presStyleCnt="0"/>
      <dgm:spPr/>
    </dgm:pt>
    <dgm:pt modelId="{F0D5E2B6-D578-4B26-BB52-CEB66210AD73}" type="pres">
      <dgm:prSet presAssocID="{9AE4FD83-C0B7-45F2-9520-0E9090A2E6D1}" presName="aNode" presStyleLbl="fgAcc1" presStyleIdx="1" presStyleCnt="3">
        <dgm:presLayoutVars>
          <dgm:bulletEnabled val="1"/>
        </dgm:presLayoutVars>
      </dgm:prSet>
      <dgm:spPr/>
    </dgm:pt>
    <dgm:pt modelId="{AC9D335F-8442-4CBE-B5DE-C9354FB85A1D}" type="pres">
      <dgm:prSet presAssocID="{9AE4FD83-C0B7-45F2-9520-0E9090A2E6D1}" presName="aSpace" presStyleCnt="0"/>
      <dgm:spPr/>
    </dgm:pt>
    <dgm:pt modelId="{283015AB-8B27-40F9-B0EB-A925396DA815}" type="pres">
      <dgm:prSet presAssocID="{4E98CAF4-F446-49AA-84EF-81B2BB014F59}" presName="aNode" presStyleLbl="fgAcc1" presStyleIdx="2" presStyleCnt="3">
        <dgm:presLayoutVars>
          <dgm:bulletEnabled val="1"/>
        </dgm:presLayoutVars>
      </dgm:prSet>
      <dgm:spPr/>
    </dgm:pt>
    <dgm:pt modelId="{9294C1A7-C4D0-43F6-8ED3-A6780BF22F8B}" type="pres">
      <dgm:prSet presAssocID="{4E98CAF4-F446-49AA-84EF-81B2BB014F59}" presName="aSpace" presStyleCnt="0"/>
      <dgm:spPr/>
    </dgm:pt>
  </dgm:ptLst>
  <dgm:cxnLst>
    <dgm:cxn modelId="{325EE126-3DF3-4DB0-A6F8-0931E0E5BDE9}" srcId="{087B2845-1042-4B32-9B16-4E37F9B8FBFB}" destId="{9AE4FD83-C0B7-45F2-9520-0E9090A2E6D1}" srcOrd="1" destOrd="0" parTransId="{7FC2AD66-A799-4736-9BEF-E82ED1861132}" sibTransId="{9642285C-B34F-44CD-83C3-3BE4427C09EB}"/>
    <dgm:cxn modelId="{D8FA267A-C0B4-432F-804F-E975FC69779D}" type="presOf" srcId="{4E98CAF4-F446-49AA-84EF-81B2BB014F59}" destId="{283015AB-8B27-40F9-B0EB-A925396DA815}" srcOrd="0" destOrd="0" presId="urn:microsoft.com/office/officeart/2005/8/layout/pyramid2"/>
    <dgm:cxn modelId="{23566E59-6054-4763-B087-11B6432D515E}" type="presOf" srcId="{EFA40E49-659C-4884-9FE2-DF39FEC190DC}" destId="{0992F104-4349-45A7-98E0-2903513EC589}" srcOrd="0" destOrd="0" presId="urn:microsoft.com/office/officeart/2005/8/layout/pyramid2"/>
    <dgm:cxn modelId="{C5844A31-FC53-4208-AD56-B98B4DABCABC}" type="presOf" srcId="{9AE4FD83-C0B7-45F2-9520-0E9090A2E6D1}" destId="{F0D5E2B6-D578-4B26-BB52-CEB66210AD73}" srcOrd="0" destOrd="0" presId="urn:microsoft.com/office/officeart/2005/8/layout/pyramid2"/>
    <dgm:cxn modelId="{B674BD6C-440F-4947-898D-3457DE37B153}" srcId="{087B2845-1042-4B32-9B16-4E37F9B8FBFB}" destId="{4E98CAF4-F446-49AA-84EF-81B2BB014F59}" srcOrd="2" destOrd="0" parTransId="{28AC1C37-729E-4459-B17A-243EA589C088}" sibTransId="{4CEF8317-D097-4C61-87DC-6031A0755F02}"/>
    <dgm:cxn modelId="{94BB843F-0544-4AD6-A91B-A7CF7EA7A433}" srcId="{087B2845-1042-4B32-9B16-4E37F9B8FBFB}" destId="{EFA40E49-659C-4884-9FE2-DF39FEC190DC}" srcOrd="0" destOrd="0" parTransId="{689811EF-3E18-4D03-9985-B82921472AB7}" sibTransId="{3C781542-3E63-487E-9CE3-71BCD68ED46E}"/>
    <dgm:cxn modelId="{71EAE97A-C870-46D3-A004-E0D232D1DB66}" type="presOf" srcId="{087B2845-1042-4B32-9B16-4E37F9B8FBFB}" destId="{F4E083EB-6DA3-40A8-A9B0-7C19BC22368D}" srcOrd="0" destOrd="0" presId="urn:microsoft.com/office/officeart/2005/8/layout/pyramid2"/>
    <dgm:cxn modelId="{AF4FFA2E-15F6-4ECD-8836-2A7653CDAC4E}" type="presParOf" srcId="{F4E083EB-6DA3-40A8-A9B0-7C19BC22368D}" destId="{893C15B5-779E-40F5-A57B-68AFC761D31F}" srcOrd="0" destOrd="0" presId="urn:microsoft.com/office/officeart/2005/8/layout/pyramid2"/>
    <dgm:cxn modelId="{522B65AE-2D2B-4C62-8752-05D8758FBD42}" type="presParOf" srcId="{F4E083EB-6DA3-40A8-A9B0-7C19BC22368D}" destId="{1658D33F-6B26-446F-8732-53441DFBCA4B}" srcOrd="1" destOrd="0" presId="urn:microsoft.com/office/officeart/2005/8/layout/pyramid2"/>
    <dgm:cxn modelId="{E15BC3CB-2612-4614-AAA1-33788ECB942B}" type="presParOf" srcId="{1658D33F-6B26-446F-8732-53441DFBCA4B}" destId="{0992F104-4349-45A7-98E0-2903513EC589}" srcOrd="0" destOrd="0" presId="urn:microsoft.com/office/officeart/2005/8/layout/pyramid2"/>
    <dgm:cxn modelId="{79ADB7C4-6B2C-4593-ABA3-2290EA1EAA68}" type="presParOf" srcId="{1658D33F-6B26-446F-8732-53441DFBCA4B}" destId="{C67911B0-7904-4FE2-91E6-1B790F6B4C32}" srcOrd="1" destOrd="0" presId="urn:microsoft.com/office/officeart/2005/8/layout/pyramid2"/>
    <dgm:cxn modelId="{CE527495-A658-4BBF-BBFA-EBDBACE1FD35}" type="presParOf" srcId="{1658D33F-6B26-446F-8732-53441DFBCA4B}" destId="{F0D5E2B6-D578-4B26-BB52-CEB66210AD73}" srcOrd="2" destOrd="0" presId="urn:microsoft.com/office/officeart/2005/8/layout/pyramid2"/>
    <dgm:cxn modelId="{DC2BAC00-2720-4C30-AD55-B4FE694DB5A9}" type="presParOf" srcId="{1658D33F-6B26-446F-8732-53441DFBCA4B}" destId="{AC9D335F-8442-4CBE-B5DE-C9354FB85A1D}" srcOrd="3" destOrd="0" presId="urn:microsoft.com/office/officeart/2005/8/layout/pyramid2"/>
    <dgm:cxn modelId="{39A06185-66AF-4373-BD59-CF7FEABCD893}" type="presParOf" srcId="{1658D33F-6B26-446F-8732-53441DFBCA4B}" destId="{283015AB-8B27-40F9-B0EB-A925396DA815}" srcOrd="4" destOrd="0" presId="urn:microsoft.com/office/officeart/2005/8/layout/pyramid2"/>
    <dgm:cxn modelId="{62FC176B-F14B-48FE-865A-48CD5A281A59}" type="presParOf" srcId="{1658D33F-6B26-446F-8732-53441DFBCA4B}" destId="{9294C1A7-C4D0-43F6-8ED3-A6780BF22F8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577F34-5D22-4005-A19E-099EFA13D98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5C021060-76B8-4F42-9D82-7A907E7DA62B}">
      <dgm:prSet phldrT="[Текст]"/>
      <dgm:spPr/>
      <dgm:t>
        <a:bodyPr/>
        <a:lstStyle/>
        <a:p>
          <a:r>
            <a:rPr lang="uk-UA" dirty="0" smtClean="0"/>
            <a:t>Підприємницька діяльність – більш ширше поняття</a:t>
          </a:r>
          <a:endParaRPr lang="uk-UA" dirty="0"/>
        </a:p>
      </dgm:t>
    </dgm:pt>
    <dgm:pt modelId="{37B593A2-D211-459B-BA26-BAC10F8B506A}" type="parTrans" cxnId="{1CC46D3E-FE2C-4A15-A7F4-9261BE49302F}">
      <dgm:prSet/>
      <dgm:spPr/>
      <dgm:t>
        <a:bodyPr/>
        <a:lstStyle/>
        <a:p>
          <a:endParaRPr lang="uk-UA"/>
        </a:p>
      </dgm:t>
    </dgm:pt>
    <dgm:pt modelId="{4BCA4950-AF6C-43D4-A1C4-2E3DB54082F5}" type="sibTrans" cxnId="{1CC46D3E-FE2C-4A15-A7F4-9261BE49302F}">
      <dgm:prSet/>
      <dgm:spPr/>
      <dgm:t>
        <a:bodyPr/>
        <a:lstStyle/>
        <a:p>
          <a:endParaRPr lang="uk-UA"/>
        </a:p>
      </dgm:t>
    </dgm:pt>
    <dgm:pt modelId="{EEA444AD-7AEB-4ECA-A9EB-78B94155AB82}">
      <dgm:prSet phldrT="[Текст]"/>
      <dgm:spPr/>
      <dgm:t>
        <a:bodyPr/>
        <a:lstStyle/>
        <a:p>
          <a:r>
            <a:rPr lang="uk-UA" dirty="0" smtClean="0"/>
            <a:t>Комерційна діяльність входить в підприємництво</a:t>
          </a:r>
          <a:endParaRPr lang="uk-UA" dirty="0"/>
        </a:p>
      </dgm:t>
    </dgm:pt>
    <dgm:pt modelId="{332FDEE0-9BC4-4421-90F6-CDC53E4FE865}" type="parTrans" cxnId="{E199C30B-E088-477D-A8A2-81062DF34F80}">
      <dgm:prSet/>
      <dgm:spPr/>
      <dgm:t>
        <a:bodyPr/>
        <a:lstStyle/>
        <a:p>
          <a:endParaRPr lang="uk-UA"/>
        </a:p>
      </dgm:t>
    </dgm:pt>
    <dgm:pt modelId="{321CF498-00FF-4FFA-AF36-1E486995021E}" type="sibTrans" cxnId="{E199C30B-E088-477D-A8A2-81062DF34F80}">
      <dgm:prSet/>
      <dgm:spPr/>
      <dgm:t>
        <a:bodyPr/>
        <a:lstStyle/>
        <a:p>
          <a:endParaRPr lang="uk-UA"/>
        </a:p>
      </dgm:t>
    </dgm:pt>
    <dgm:pt modelId="{3449203F-ABA8-4635-8A71-8271CF115BE4}" type="pres">
      <dgm:prSet presAssocID="{48577F34-5D22-4005-A19E-099EFA13D98D}" presName="Name0" presStyleCnt="0">
        <dgm:presLayoutVars>
          <dgm:chMax val="7"/>
          <dgm:chPref val="7"/>
          <dgm:dir/>
        </dgm:presLayoutVars>
      </dgm:prSet>
      <dgm:spPr/>
    </dgm:pt>
    <dgm:pt modelId="{A62B344C-830D-43C2-AD58-4394E99538D8}" type="pres">
      <dgm:prSet presAssocID="{48577F34-5D22-4005-A19E-099EFA13D98D}" presName="Name1" presStyleCnt="0"/>
      <dgm:spPr/>
    </dgm:pt>
    <dgm:pt modelId="{885C682E-EB33-4966-9247-2B08489B03B0}" type="pres">
      <dgm:prSet presAssocID="{48577F34-5D22-4005-A19E-099EFA13D98D}" presName="cycle" presStyleCnt="0"/>
      <dgm:spPr/>
    </dgm:pt>
    <dgm:pt modelId="{8AD84C17-962E-47BD-A853-23B3287AC27E}" type="pres">
      <dgm:prSet presAssocID="{48577F34-5D22-4005-A19E-099EFA13D98D}" presName="srcNode" presStyleLbl="node1" presStyleIdx="0" presStyleCnt="2"/>
      <dgm:spPr/>
    </dgm:pt>
    <dgm:pt modelId="{B39B4A49-9630-44F2-8F9F-48D0BF9F4F23}" type="pres">
      <dgm:prSet presAssocID="{48577F34-5D22-4005-A19E-099EFA13D98D}" presName="conn" presStyleLbl="parChTrans1D2" presStyleIdx="0" presStyleCnt="1"/>
      <dgm:spPr/>
    </dgm:pt>
    <dgm:pt modelId="{4CCF04D7-2800-4709-A228-2C1461072BF3}" type="pres">
      <dgm:prSet presAssocID="{48577F34-5D22-4005-A19E-099EFA13D98D}" presName="extraNode" presStyleLbl="node1" presStyleIdx="0" presStyleCnt="2"/>
      <dgm:spPr/>
    </dgm:pt>
    <dgm:pt modelId="{18C1A166-7C16-4251-89E2-0397B3AA08EA}" type="pres">
      <dgm:prSet presAssocID="{48577F34-5D22-4005-A19E-099EFA13D98D}" presName="dstNode" presStyleLbl="node1" presStyleIdx="0" presStyleCnt="2"/>
      <dgm:spPr/>
    </dgm:pt>
    <dgm:pt modelId="{4C678D7A-41AD-4262-8A2E-D15A2DCF16E7}" type="pres">
      <dgm:prSet presAssocID="{5C021060-76B8-4F42-9D82-7A907E7DA62B}" presName="text_1" presStyleLbl="node1" presStyleIdx="0" presStyleCnt="2">
        <dgm:presLayoutVars>
          <dgm:bulletEnabled val="1"/>
        </dgm:presLayoutVars>
      </dgm:prSet>
      <dgm:spPr/>
      <dgm:t>
        <a:bodyPr/>
        <a:lstStyle/>
        <a:p>
          <a:endParaRPr lang="uk-UA"/>
        </a:p>
      </dgm:t>
    </dgm:pt>
    <dgm:pt modelId="{C3478B3D-4EDA-42B6-93A2-7BBB116E972B}" type="pres">
      <dgm:prSet presAssocID="{5C021060-76B8-4F42-9D82-7A907E7DA62B}" presName="accent_1" presStyleCnt="0"/>
      <dgm:spPr/>
    </dgm:pt>
    <dgm:pt modelId="{80883C06-5E24-40B1-AA70-60FF68418B2A}" type="pres">
      <dgm:prSet presAssocID="{5C021060-76B8-4F42-9D82-7A907E7DA62B}" presName="accentRepeatNode" presStyleLbl="solidFgAcc1" presStyleIdx="0" presStyleCnt="2"/>
      <dgm:spPr>
        <a:blipFill rotWithShape="0">
          <a:blip xmlns:r="http://schemas.openxmlformats.org/officeDocument/2006/relationships" r:embed="rId1"/>
          <a:stretch>
            <a:fillRect/>
          </a:stretch>
        </a:blipFill>
      </dgm:spPr>
    </dgm:pt>
    <dgm:pt modelId="{8890EEE2-7580-4272-A156-CDCFC4EB9241}" type="pres">
      <dgm:prSet presAssocID="{EEA444AD-7AEB-4ECA-A9EB-78B94155AB82}" presName="text_2" presStyleLbl="node1" presStyleIdx="1" presStyleCnt="2">
        <dgm:presLayoutVars>
          <dgm:bulletEnabled val="1"/>
        </dgm:presLayoutVars>
      </dgm:prSet>
      <dgm:spPr/>
    </dgm:pt>
    <dgm:pt modelId="{26271886-C1E5-43D9-8D17-D4AE953477B4}" type="pres">
      <dgm:prSet presAssocID="{EEA444AD-7AEB-4ECA-A9EB-78B94155AB82}" presName="accent_2" presStyleCnt="0"/>
      <dgm:spPr/>
    </dgm:pt>
    <dgm:pt modelId="{61B814E2-9D5A-4B69-B33E-9109AD932A88}" type="pres">
      <dgm:prSet presAssocID="{EEA444AD-7AEB-4ECA-A9EB-78B94155AB82}" presName="accentRepeatNode" presStyleLbl="solidFgAcc1" presStyleIdx="1" presStyleCnt="2"/>
      <dgm:spPr>
        <a:blipFill rotWithShape="0">
          <a:blip xmlns:r="http://schemas.openxmlformats.org/officeDocument/2006/relationships" r:embed="rId2"/>
          <a:stretch>
            <a:fillRect/>
          </a:stretch>
        </a:blipFill>
      </dgm:spPr>
    </dgm:pt>
  </dgm:ptLst>
  <dgm:cxnLst>
    <dgm:cxn modelId="{D8267272-C2EC-484C-ABD1-93DE8A861DDB}" type="presOf" srcId="{EEA444AD-7AEB-4ECA-A9EB-78B94155AB82}" destId="{8890EEE2-7580-4272-A156-CDCFC4EB9241}" srcOrd="0" destOrd="0" presId="urn:microsoft.com/office/officeart/2008/layout/VerticalCurvedList"/>
    <dgm:cxn modelId="{56E1E6EF-965D-403F-86EE-AEE36E9510C3}" type="presOf" srcId="{5C021060-76B8-4F42-9D82-7A907E7DA62B}" destId="{4C678D7A-41AD-4262-8A2E-D15A2DCF16E7}" srcOrd="0" destOrd="0" presId="urn:microsoft.com/office/officeart/2008/layout/VerticalCurvedList"/>
    <dgm:cxn modelId="{1CC46D3E-FE2C-4A15-A7F4-9261BE49302F}" srcId="{48577F34-5D22-4005-A19E-099EFA13D98D}" destId="{5C021060-76B8-4F42-9D82-7A907E7DA62B}" srcOrd="0" destOrd="0" parTransId="{37B593A2-D211-459B-BA26-BAC10F8B506A}" sibTransId="{4BCA4950-AF6C-43D4-A1C4-2E3DB54082F5}"/>
    <dgm:cxn modelId="{649F42ED-5AA0-491C-A769-397913C91453}" type="presOf" srcId="{48577F34-5D22-4005-A19E-099EFA13D98D}" destId="{3449203F-ABA8-4635-8A71-8271CF115BE4}" srcOrd="0" destOrd="0" presId="urn:microsoft.com/office/officeart/2008/layout/VerticalCurvedList"/>
    <dgm:cxn modelId="{6AEEAC42-DA3B-4FA7-B29B-614D66E4080F}" type="presOf" srcId="{4BCA4950-AF6C-43D4-A1C4-2E3DB54082F5}" destId="{B39B4A49-9630-44F2-8F9F-48D0BF9F4F23}" srcOrd="0" destOrd="0" presId="urn:microsoft.com/office/officeart/2008/layout/VerticalCurvedList"/>
    <dgm:cxn modelId="{E199C30B-E088-477D-A8A2-81062DF34F80}" srcId="{48577F34-5D22-4005-A19E-099EFA13D98D}" destId="{EEA444AD-7AEB-4ECA-A9EB-78B94155AB82}" srcOrd="1" destOrd="0" parTransId="{332FDEE0-9BC4-4421-90F6-CDC53E4FE865}" sibTransId="{321CF498-00FF-4FFA-AF36-1E486995021E}"/>
    <dgm:cxn modelId="{9B4715FB-E24C-4F3F-9A54-C9BDAFF22519}" type="presParOf" srcId="{3449203F-ABA8-4635-8A71-8271CF115BE4}" destId="{A62B344C-830D-43C2-AD58-4394E99538D8}" srcOrd="0" destOrd="0" presId="urn:microsoft.com/office/officeart/2008/layout/VerticalCurvedList"/>
    <dgm:cxn modelId="{07D36BEC-6FAA-40F2-AF28-05CBC96C6DEA}" type="presParOf" srcId="{A62B344C-830D-43C2-AD58-4394E99538D8}" destId="{885C682E-EB33-4966-9247-2B08489B03B0}" srcOrd="0" destOrd="0" presId="urn:microsoft.com/office/officeart/2008/layout/VerticalCurvedList"/>
    <dgm:cxn modelId="{809A78CF-4906-4F63-A532-00E08CFEB870}" type="presParOf" srcId="{885C682E-EB33-4966-9247-2B08489B03B0}" destId="{8AD84C17-962E-47BD-A853-23B3287AC27E}" srcOrd="0" destOrd="0" presId="urn:microsoft.com/office/officeart/2008/layout/VerticalCurvedList"/>
    <dgm:cxn modelId="{49702943-FA56-4806-8764-A203C5154956}" type="presParOf" srcId="{885C682E-EB33-4966-9247-2B08489B03B0}" destId="{B39B4A49-9630-44F2-8F9F-48D0BF9F4F23}" srcOrd="1" destOrd="0" presId="urn:microsoft.com/office/officeart/2008/layout/VerticalCurvedList"/>
    <dgm:cxn modelId="{4771858F-4B42-44EF-923C-4553306A5335}" type="presParOf" srcId="{885C682E-EB33-4966-9247-2B08489B03B0}" destId="{4CCF04D7-2800-4709-A228-2C1461072BF3}" srcOrd="2" destOrd="0" presId="urn:microsoft.com/office/officeart/2008/layout/VerticalCurvedList"/>
    <dgm:cxn modelId="{8FAF0B45-EF5F-4CDD-8F15-14309C3425A1}" type="presParOf" srcId="{885C682E-EB33-4966-9247-2B08489B03B0}" destId="{18C1A166-7C16-4251-89E2-0397B3AA08EA}" srcOrd="3" destOrd="0" presId="urn:microsoft.com/office/officeart/2008/layout/VerticalCurvedList"/>
    <dgm:cxn modelId="{8B192A67-7F56-4E90-9E1C-8B6BF14E228B}" type="presParOf" srcId="{A62B344C-830D-43C2-AD58-4394E99538D8}" destId="{4C678D7A-41AD-4262-8A2E-D15A2DCF16E7}" srcOrd="1" destOrd="0" presId="urn:microsoft.com/office/officeart/2008/layout/VerticalCurvedList"/>
    <dgm:cxn modelId="{7118F483-125B-456C-9562-F3BB60BDF817}" type="presParOf" srcId="{A62B344C-830D-43C2-AD58-4394E99538D8}" destId="{C3478B3D-4EDA-42B6-93A2-7BBB116E972B}" srcOrd="2" destOrd="0" presId="urn:microsoft.com/office/officeart/2008/layout/VerticalCurvedList"/>
    <dgm:cxn modelId="{62824F30-794A-407E-9401-0FD9BE35F372}" type="presParOf" srcId="{C3478B3D-4EDA-42B6-93A2-7BBB116E972B}" destId="{80883C06-5E24-40B1-AA70-60FF68418B2A}" srcOrd="0" destOrd="0" presId="urn:microsoft.com/office/officeart/2008/layout/VerticalCurvedList"/>
    <dgm:cxn modelId="{11167CBD-CCCD-4B09-8229-63BCEAA48C30}" type="presParOf" srcId="{A62B344C-830D-43C2-AD58-4394E99538D8}" destId="{8890EEE2-7580-4272-A156-CDCFC4EB9241}" srcOrd="3" destOrd="0" presId="urn:microsoft.com/office/officeart/2008/layout/VerticalCurvedList"/>
    <dgm:cxn modelId="{63EFC40D-23B8-4548-BE5E-57436409DB54}" type="presParOf" srcId="{A62B344C-830D-43C2-AD58-4394E99538D8}" destId="{26271886-C1E5-43D9-8D17-D4AE953477B4}" srcOrd="4" destOrd="0" presId="urn:microsoft.com/office/officeart/2008/layout/VerticalCurvedList"/>
    <dgm:cxn modelId="{8204D105-EEC6-4CF1-9002-55B8B35B8288}" type="presParOf" srcId="{26271886-C1E5-43D9-8D17-D4AE953477B4}" destId="{61B814E2-9D5A-4B69-B33E-9109AD932A8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C15B5-779E-40F5-A57B-68AFC761D31F}">
      <dsp:nvSpPr>
        <dsp:cNvPr id="0" name=""/>
        <dsp:cNvSpPr/>
      </dsp:nvSpPr>
      <dsp:spPr>
        <a:xfrm>
          <a:off x="233056" y="0"/>
          <a:ext cx="5418667" cy="541866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2F104-4349-45A7-98E0-2903513EC589}">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uk-UA" sz="2700" kern="1200" dirty="0" smtClean="0"/>
            <a:t>Термінологія підприємництва</a:t>
          </a:r>
          <a:endParaRPr lang="uk-UA" sz="2700" kern="1200" dirty="0"/>
        </a:p>
      </dsp:txBody>
      <dsp:txXfrm>
        <a:off x="3720215" y="607393"/>
        <a:ext cx="3396901" cy="1157468"/>
      </dsp:txXfrm>
    </dsp:sp>
    <dsp:sp modelId="{F0D5E2B6-D578-4B26-BB52-CEB66210AD73}">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uk-UA" sz="2700" kern="1200" dirty="0" smtClean="0"/>
            <a:t>Термінологія торгівлі</a:t>
          </a:r>
          <a:endParaRPr lang="uk-UA" sz="2700" kern="1200" dirty="0"/>
        </a:p>
      </dsp:txBody>
      <dsp:txXfrm>
        <a:off x="3720215" y="2050430"/>
        <a:ext cx="3396901" cy="1157468"/>
      </dsp:txXfrm>
    </dsp:sp>
    <dsp:sp modelId="{283015AB-8B27-40F9-B0EB-A925396DA815}">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uk-UA" sz="2700" kern="1200" dirty="0" smtClean="0"/>
            <a:t>Термінологія біржової діяльності</a:t>
          </a:r>
          <a:endParaRPr lang="uk-UA" sz="2700" kern="1200" dirty="0"/>
        </a:p>
      </dsp:txBody>
      <dsp:txXfrm>
        <a:off x="3720215" y="3493468"/>
        <a:ext cx="3396901" cy="1157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B4A49-9630-44F2-8F9F-48D0BF9F4F23}">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78D7A-41AD-4262-8A2E-D15A2DCF16E7}">
      <dsp:nvSpPr>
        <dsp:cNvPr id="0" name=""/>
        <dsp:cNvSpPr/>
      </dsp:nvSpPr>
      <dsp:spPr>
        <a:xfrm>
          <a:off x="996086" y="774110"/>
          <a:ext cx="7103330" cy="154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lvl="0" algn="l" defTabSz="1600200">
            <a:lnSpc>
              <a:spcPct val="90000"/>
            </a:lnSpc>
            <a:spcBef>
              <a:spcPct val="0"/>
            </a:spcBef>
            <a:spcAft>
              <a:spcPct val="35000"/>
            </a:spcAft>
          </a:pPr>
          <a:r>
            <a:rPr lang="uk-UA" sz="3600" kern="1200" dirty="0" smtClean="0"/>
            <a:t>Підприємницька діяльність – більш ширше поняття</a:t>
          </a:r>
          <a:endParaRPr lang="uk-UA" sz="3600" kern="1200" dirty="0"/>
        </a:p>
      </dsp:txBody>
      <dsp:txXfrm>
        <a:off x="996086" y="774110"/>
        <a:ext cx="7103330" cy="1548004"/>
      </dsp:txXfrm>
    </dsp:sp>
    <dsp:sp modelId="{80883C06-5E24-40B1-AA70-60FF68418B2A}">
      <dsp:nvSpPr>
        <dsp:cNvPr id="0" name=""/>
        <dsp:cNvSpPr/>
      </dsp:nvSpPr>
      <dsp:spPr>
        <a:xfrm>
          <a:off x="28583" y="580610"/>
          <a:ext cx="1935005" cy="1935005"/>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0EEE2-7580-4272-A156-CDCFC4EB9241}">
      <dsp:nvSpPr>
        <dsp:cNvPr id="0" name=""/>
        <dsp:cNvSpPr/>
      </dsp:nvSpPr>
      <dsp:spPr>
        <a:xfrm>
          <a:off x="996086" y="3096551"/>
          <a:ext cx="7103330" cy="154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lvl="0" algn="l" defTabSz="1600200">
            <a:lnSpc>
              <a:spcPct val="90000"/>
            </a:lnSpc>
            <a:spcBef>
              <a:spcPct val="0"/>
            </a:spcBef>
            <a:spcAft>
              <a:spcPct val="35000"/>
            </a:spcAft>
          </a:pPr>
          <a:r>
            <a:rPr lang="uk-UA" sz="3600" kern="1200" dirty="0" smtClean="0"/>
            <a:t>Комерційна діяльність входить в підприємництво</a:t>
          </a:r>
          <a:endParaRPr lang="uk-UA" sz="3600" kern="1200" dirty="0"/>
        </a:p>
      </dsp:txBody>
      <dsp:txXfrm>
        <a:off x="996086" y="3096551"/>
        <a:ext cx="7103330" cy="1548004"/>
      </dsp:txXfrm>
    </dsp:sp>
    <dsp:sp modelId="{61B814E2-9D5A-4B69-B33E-9109AD932A88}">
      <dsp:nvSpPr>
        <dsp:cNvPr id="0" name=""/>
        <dsp:cNvSpPr/>
      </dsp:nvSpPr>
      <dsp:spPr>
        <a:xfrm>
          <a:off x="28583" y="2903050"/>
          <a:ext cx="1935005" cy="1935005"/>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02.10.2021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9255346" y="2750337"/>
            <a:ext cx="1171888" cy="1356442"/>
          </a:xfrm>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7111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02.10.2021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11309"/>
            <a:ext cx="1154151" cy="1090789"/>
          </a:xfrm>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82924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02.10.2021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11615"/>
            <a:ext cx="1154151" cy="1090789"/>
          </a:xfrm>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4273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uk-UA" smtClean="0"/>
              <a:t>Зразок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02.10.2021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09925"/>
            <a:ext cx="1154151" cy="1090789"/>
          </a:xfrm>
        </p:spPr>
        <p:txBody>
          <a:bodyPr/>
          <a:lstStyle/>
          <a:p>
            <a:fld id="{D5E84611-742B-4E99-9C22-3A4273070A0B}" type="slidenum">
              <a:rPr lang="uk-UA" smtClean="0"/>
              <a:t>‹№›</a:t>
            </a:fld>
            <a:endParaRPr lang="uk-U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7633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02.10.2021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09925"/>
            <a:ext cx="1154151" cy="1090789"/>
          </a:xfrm>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46023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uk-UA" smtClean="0"/>
              <a:t>Зразок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3" name="Date Placeholder 2"/>
          <p:cNvSpPr>
            <a:spLocks noGrp="1"/>
          </p:cNvSpPr>
          <p:nvPr>
            <p:ph type="dt" sz="half" idx="10"/>
          </p:nvPr>
        </p:nvSpPr>
        <p:spPr/>
        <p:txBody>
          <a:bodyPr/>
          <a:lstStyle/>
          <a:p>
            <a:fld id="{CABF7721-2C8E-4C1B-97B4-D944AC9F4CFA}" type="datetimeFigureOut">
              <a:rPr lang="uk-UA" smtClean="0"/>
              <a:t>02.10.2021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59078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uk-UA" smtClean="0"/>
              <a:t>Зразок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3" name="Date Placeholder 2"/>
          <p:cNvSpPr>
            <a:spLocks noGrp="1"/>
          </p:cNvSpPr>
          <p:nvPr>
            <p:ph type="dt" sz="half" idx="10"/>
          </p:nvPr>
        </p:nvSpPr>
        <p:spPr/>
        <p:txBody>
          <a:bodyPr/>
          <a:lstStyle/>
          <a:p>
            <a:fld id="{CABF7721-2C8E-4C1B-97B4-D944AC9F4CFA}" type="datetimeFigureOut">
              <a:rPr lang="uk-UA" smtClean="0"/>
              <a:t>02.10.2021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35452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02.10.2021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53869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ABF7721-2C8E-4C1B-97B4-D944AC9F4CFA}" type="datetimeFigureOut">
              <a:rPr lang="uk-UA" smtClean="0"/>
              <a:t>02.10.2021</a:t>
            </a:fld>
            <a:endParaRPr lang="uk-UA"/>
          </a:p>
        </p:txBody>
      </p:sp>
      <p:sp>
        <p:nvSpPr>
          <p:cNvPr id="5" name="Footer Placeholder 4"/>
          <p:cNvSpPr>
            <a:spLocks noGrp="1"/>
          </p:cNvSpPr>
          <p:nvPr>
            <p:ph type="ftr" sz="quarter" idx="11"/>
          </p:nvPr>
        </p:nvSpPr>
        <p:spPr>
          <a:xfrm>
            <a:off x="680321" y="5936188"/>
            <a:ext cx="6126805" cy="365125"/>
          </a:xfrm>
        </p:spPr>
        <p:txBody>
          <a:bodyPr/>
          <a:lstStyle/>
          <a:p>
            <a:endParaRPr lang="uk-U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E84611-742B-4E99-9C22-3A4273070A0B}" type="slidenum">
              <a:rPr lang="uk-UA" smtClean="0"/>
              <a:t>‹№›</a:t>
            </a:fld>
            <a:endParaRPr lang="uk-UA"/>
          </a:p>
        </p:txBody>
      </p:sp>
    </p:spTree>
    <p:extLst>
      <p:ext uri="{BB962C8B-B14F-4D97-AF65-F5344CB8AC3E}">
        <p14:creationId xmlns:p14="http://schemas.microsoft.com/office/powerpoint/2010/main" val="317834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02.10.2021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47214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02.10.2021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729455" y="2869895"/>
            <a:ext cx="1154151" cy="1090789"/>
          </a:xfrm>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83719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CABF7721-2C8E-4C1B-97B4-D944AC9F4CFA}" type="datetimeFigureOut">
              <a:rPr lang="uk-UA" smtClean="0"/>
              <a:t>02.10.2021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80199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80322" y="3030008"/>
            <a:ext cx="4698355" cy="2906179"/>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594123" y="3030008"/>
            <a:ext cx="4700059" cy="2906179"/>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CABF7721-2C8E-4C1B-97B4-D944AC9F4CFA}" type="datetimeFigureOut">
              <a:rPr lang="uk-UA" smtClean="0"/>
              <a:t>02.10.2021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59584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CABF7721-2C8E-4C1B-97B4-D944AC9F4CFA}" type="datetimeFigureOut">
              <a:rPr lang="uk-UA" smtClean="0"/>
              <a:t>02.10.2021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50906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ABF7721-2C8E-4C1B-97B4-D944AC9F4CFA}" type="datetimeFigureOut">
              <a:rPr lang="uk-UA" smtClean="0"/>
              <a:t>02.10.2021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57252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uk-UA" smtClean="0"/>
              <a:t>Зразок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02.10.2021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429248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02.10.2021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74249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BF7721-2C8E-4C1B-97B4-D944AC9F4CFA}" type="datetimeFigureOut">
              <a:rPr lang="uk-UA" smtClean="0"/>
              <a:t>02.10.2021</a:t>
            </a:fld>
            <a:endParaRPr lang="uk-U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E84611-742B-4E99-9C22-3A4273070A0B}" type="slidenum">
              <a:rPr lang="uk-UA" smtClean="0"/>
              <a:t>‹№›</a:t>
            </a:fld>
            <a:endParaRPr lang="uk-UA"/>
          </a:p>
        </p:txBody>
      </p:sp>
    </p:spTree>
    <p:extLst>
      <p:ext uri="{BB962C8B-B14F-4D97-AF65-F5344CB8AC3E}">
        <p14:creationId xmlns:p14="http://schemas.microsoft.com/office/powerpoint/2010/main" val="2174079230"/>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uk.wikipedia.org/wiki/%D0%93%D1%83%D1%80%D1%82%D0%BE%D0%B2%D0%B0_%D1%82%D0%BE%D1%80%D0%B3%D1%96%D0%B2%D0%BB%D1%8F" TargetMode="External"/><Relationship Id="rId7" Type="http://schemas.openxmlformats.org/officeDocument/2006/relationships/image" Target="../media/image12.png"/><Relationship Id="rId2" Type="http://schemas.openxmlformats.org/officeDocument/2006/relationships/hyperlink" Target="https://uk.wikipedia.org/wiki/%D0%9D%D1%96%D0%BC%D0%B5%D1%86%D1%8C%D0%BA%D0%B0_%D0%BC%D0%BE%D0%B2%D0%B0" TargetMode="External"/><Relationship Id="rId1" Type="http://schemas.openxmlformats.org/officeDocument/2006/relationships/slideLayout" Target="../slideLayouts/slideLayout7.xml"/><Relationship Id="rId6" Type="http://schemas.openxmlformats.org/officeDocument/2006/relationships/hyperlink" Target="https://uk.wikipedia.org/wiki/%D0%A6%D1%96%D0%BD" TargetMode="External"/><Relationship Id="rId5" Type="http://schemas.openxmlformats.org/officeDocument/2006/relationships/hyperlink" Target="https://uk.wikipedia.org/wiki/%D0%A6%D1%96%D0%BD%D0%BD%D1%96_%D0%BF%D0%B0%D0%BF%D0%B5%D1%80%D0%B8" TargetMode="External"/><Relationship Id="rId4" Type="http://schemas.openxmlformats.org/officeDocument/2006/relationships/hyperlink" Target="https://uk.wikipedia.org/wiki/%D0%A2%D0%BE%D0%B2%D0%B0%D1%8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uk.wikipedia.org/wiki/%D0%A4%27%D1%8E%D1%87%D0%B5%D1%80%D1%81" TargetMode="External"/><Relationship Id="rId3" Type="http://schemas.openxmlformats.org/officeDocument/2006/relationships/hyperlink" Target="https://uk.wikipedia.org/wiki/%D0%A4%D0%BE%D0%BD%D0%B4%D0%BE%D0%B2%D0%B0_%D0%B1%D1%96%D1%80%D0%B6%D0%B0" TargetMode="External"/><Relationship Id="rId7" Type="http://schemas.openxmlformats.org/officeDocument/2006/relationships/hyperlink" Target="https://uk.wikipedia.org/wiki/%D0%A4%D0%BE%D1%80%D0%B2%D0%B0%D1%80%D0%B4%D0%BD%D0%B8%D0%B9_%D0%BA%D0%BE%D0%BD%D1%82%D1%80%D0%B0%D0%BA%D1%82" TargetMode="External"/><Relationship Id="rId12" Type="http://schemas.openxmlformats.org/officeDocument/2006/relationships/hyperlink" Target="https://uk.wikipedia.org/wiki/%D0%9A%D0%BE%D1%80%D0%BE%D1%82%D0%BA%D0%B8%D0%B9_%D0%BF%D1%80%D0%BE%D0%B4%D0%B0%D0%B6" TargetMode="External"/><Relationship Id="rId2" Type="http://schemas.openxmlformats.org/officeDocument/2006/relationships/hyperlink" Target="https://uk.wikipedia.org/wiki/%D0%A2%D0%BE%D0%B2%D0%B0%D1%80%D0%BD%D0%B0_%D0%B1%D1%96%D1%80%D0%B6%D0%B0" TargetMode="External"/><Relationship Id="rId1" Type="http://schemas.openxmlformats.org/officeDocument/2006/relationships/slideLayout" Target="../slideLayouts/slideLayout7.xml"/><Relationship Id="rId6" Type="http://schemas.openxmlformats.org/officeDocument/2006/relationships/hyperlink" Target="https://uk.wikipedia.org/wiki/%D0%A1%D0%BF%D0%BE%D1%82" TargetMode="External"/><Relationship Id="rId11" Type="http://schemas.openxmlformats.org/officeDocument/2006/relationships/hyperlink" Target="https://uk.wikipedia.org/wiki/%D0%94%D0%BE%D0%B2%D0%B3%D0%B0_%D0%BF%D0%BE%D0%B7%D0%B8%D1%86%D1%96%D1%8F" TargetMode="External"/><Relationship Id="rId5" Type="http://schemas.openxmlformats.org/officeDocument/2006/relationships/hyperlink" Target="https://uk.wikipedia.org/wiki/%D0%A4%27%D1%8E%D1%87%D0%B5%D1%80%D1%81%D0%BD%D0%B8%D0%B9_%D0%BA%D0%BE%D0%BD%D1%82%D1%80%D0%B0%D0%BA%D1%82" TargetMode="External"/><Relationship Id="rId10" Type="http://schemas.openxmlformats.org/officeDocument/2006/relationships/hyperlink" Target="https://uk.wikipedia.org/wiki/%D0%A1%D0%B2%D0%BE%D0%BF" TargetMode="External"/><Relationship Id="rId4" Type="http://schemas.openxmlformats.org/officeDocument/2006/relationships/hyperlink" Target="https://uk.wikipedia.org/wiki/%D0%92%D0%B0%D0%BB%D1%8E%D1%82%D0%BD%D0%B0_%D0%B1%D1%96%D1%80%D0%B6%D0%B0" TargetMode="External"/><Relationship Id="rId9" Type="http://schemas.openxmlformats.org/officeDocument/2006/relationships/hyperlink" Target="https://uk.wikipedia.org/wiki/%D0%9E%D0%BF%D1%86%D1%96%D0%BE%D0%B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21805" y="1049449"/>
            <a:ext cx="9536993" cy="3329581"/>
          </a:xfrm>
          <a:solidFill>
            <a:schemeClr val="accent4">
              <a:lumMod val="75000"/>
            </a:schemeClr>
          </a:solidFill>
        </p:spPr>
        <p:txBody>
          <a:bodyPr/>
          <a:lstStyle/>
          <a:p>
            <a:r>
              <a:rPr lang="uk-UA" sz="4800" dirty="0" smtClean="0"/>
              <a:t>Тема </a:t>
            </a:r>
            <a:r>
              <a:rPr lang="uk-UA" sz="4800" dirty="0" smtClean="0"/>
              <a:t>4. </a:t>
            </a:r>
            <a:r>
              <a:rPr lang="uk-UA" b="0" dirty="0">
                <a:effectLst/>
              </a:rPr>
              <a:t>Загальні поняття у підприємництві, торгівлі та біржовій діяльності</a:t>
            </a:r>
          </a:p>
        </p:txBody>
      </p:sp>
      <p:sp>
        <p:nvSpPr>
          <p:cNvPr id="3" name="Підзаголовок 2"/>
          <p:cNvSpPr>
            <a:spLocks noGrp="1"/>
          </p:cNvSpPr>
          <p:nvPr>
            <p:ph type="subTitle" idx="1"/>
          </p:nvPr>
        </p:nvSpPr>
        <p:spPr>
          <a:xfrm>
            <a:off x="1526147" y="4569150"/>
            <a:ext cx="8825658" cy="861420"/>
          </a:xfrm>
          <a:solidFill>
            <a:schemeClr val="bg2">
              <a:lumMod val="20000"/>
              <a:lumOff val="80000"/>
            </a:schemeClr>
          </a:solidFill>
        </p:spPr>
        <p:txBody>
          <a:bodyPr>
            <a:normAutofit fontScale="92500" lnSpcReduction="20000"/>
          </a:bodyPr>
          <a:lstStyle/>
          <a:p>
            <a:pPr algn="ctr"/>
            <a:r>
              <a:rPr lang="uk-UA" dirty="0" smtClean="0">
                <a:solidFill>
                  <a:schemeClr val="bg1"/>
                </a:solidFill>
              </a:rPr>
              <a:t>Лектор: доцент КАФЕДРИ ОРГАНІЗАЦІЇ ПІДПРИЄМНИЦТВА ТА БІРЖОВОЇ ДІЯЛЬНОСТІ</a:t>
            </a:r>
          </a:p>
          <a:p>
            <a:pPr algn="ctr"/>
            <a:r>
              <a:rPr lang="uk-UA" sz="2400" b="1" dirty="0" smtClean="0">
                <a:solidFill>
                  <a:schemeClr val="bg1"/>
                </a:solidFill>
              </a:rPr>
              <a:t>Яворська ВАЛЕНТИНА ОЛЕКСАНДРІВНА</a:t>
            </a:r>
            <a:endParaRPr lang="uk-UA" sz="2400" b="1" dirty="0">
              <a:solidFill>
                <a:schemeClr val="bg1"/>
              </a:solidFill>
            </a:endParaRPr>
          </a:p>
        </p:txBody>
      </p:sp>
    </p:spTree>
    <p:extLst>
      <p:ext uri="{BB962C8B-B14F-4D97-AF65-F5344CB8AC3E}">
        <p14:creationId xmlns:p14="http://schemas.microsoft.com/office/powerpoint/2010/main" val="142819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336" y="774393"/>
            <a:ext cx="5507523" cy="2585323"/>
          </a:xfrm>
          <a:prstGeom prst="rect">
            <a:avLst/>
          </a:prstGeom>
          <a:solidFill>
            <a:srgbClr val="FFFF00"/>
          </a:solidFill>
        </p:spPr>
        <p:txBody>
          <a:bodyPr wrap="square">
            <a:spAutoFit/>
          </a:bodyPr>
          <a:lstStyle/>
          <a:p>
            <a:r>
              <a:rPr lang="uk-UA" dirty="0">
                <a:solidFill>
                  <a:schemeClr val="bg1"/>
                </a:solidFill>
              </a:rPr>
              <a:t>Згідно з ДСТУ 4303:2004 «Роздрібна та оптова торгівля», «торговельна діяльність - ініціативна, систематична, виконувана на власний ризик для одержання прибутку діяльність юридичних і фізичних осіб щодо купівлі та продажу товарів кінцевим споживачам або посередницькі операції, або діяльність із надавання агентських, представницьких, комісійних та інших послуг у просуванні товарів від виробника до споживача»</a:t>
            </a:r>
            <a:endParaRPr lang="uk-UA" b="0" i="0" dirty="0">
              <a:solidFill>
                <a:schemeClr val="bg1"/>
              </a:solidFill>
              <a:effectLst/>
              <a:latin typeface="Open Sans"/>
            </a:endParaRPr>
          </a:p>
        </p:txBody>
      </p:sp>
      <p:pic>
        <p:nvPicPr>
          <p:cNvPr id="4" name="Рисунок 3"/>
          <p:cNvPicPr>
            <a:picLocks noChangeAspect="1"/>
          </p:cNvPicPr>
          <p:nvPr/>
        </p:nvPicPr>
        <p:blipFill>
          <a:blip r:embed="rId2"/>
          <a:stretch>
            <a:fillRect/>
          </a:stretch>
        </p:blipFill>
        <p:spPr>
          <a:xfrm>
            <a:off x="6065067" y="2613056"/>
            <a:ext cx="5638800" cy="2971800"/>
          </a:xfrm>
          <a:prstGeom prst="rect">
            <a:avLst/>
          </a:prstGeom>
        </p:spPr>
      </p:pic>
    </p:spTree>
    <p:extLst>
      <p:ext uri="{BB962C8B-B14F-4D97-AF65-F5344CB8AC3E}">
        <p14:creationId xmlns:p14="http://schemas.microsoft.com/office/powerpoint/2010/main" val="411290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421394" y="1153944"/>
            <a:ext cx="9144000" cy="2534412"/>
          </a:xfrm>
          <a:prstGeom prst="rect">
            <a:avLst/>
          </a:prstGeom>
          <a:solidFill>
            <a:srgbClr val="FFFF00"/>
          </a:solidFill>
        </p:spPr>
        <p:txBody>
          <a:bodyPr wrap="square">
            <a:spAutoFit/>
          </a:bodyPr>
          <a:lstStyle/>
          <a:p>
            <a:pPr indent="540385" algn="ctr">
              <a:lnSpc>
                <a:spcPct val="150000"/>
              </a:lnSpc>
              <a:spcAft>
                <a:spcPts val="0"/>
              </a:spcAft>
            </a:pPr>
            <a:r>
              <a:rPr lang="uk-UA" dirty="0">
                <a:solidFill>
                  <a:schemeClr val="bg1"/>
                </a:solidFill>
              </a:rPr>
              <a:t>торговельна діяльність - це самостійний вид господарської діяльності, який має свій суб’єктний склад, об’єкт, зміст, порядок здійснення, здійснюється у визначеній законодавством формі, спрямована на реалізацію продукції виробничого призначення та товарів народного споживання, а також здійснення допоміжної діяльності, в тому числі надання відповідних послуг, з метою досягнення встановлених результатів та отримання прибутку</a:t>
            </a:r>
            <a:endParaRPr lang="uk-UA" dirty="0">
              <a:solidFill>
                <a:schemeClr val="bg1"/>
              </a:solidFill>
            </a:endParaRPr>
          </a:p>
        </p:txBody>
      </p:sp>
      <p:pic>
        <p:nvPicPr>
          <p:cNvPr id="4" name="Рисунок 3"/>
          <p:cNvPicPr>
            <a:picLocks noChangeAspect="1"/>
          </p:cNvPicPr>
          <p:nvPr/>
        </p:nvPicPr>
        <p:blipFill>
          <a:blip r:embed="rId2"/>
          <a:stretch>
            <a:fillRect/>
          </a:stretch>
        </p:blipFill>
        <p:spPr>
          <a:xfrm>
            <a:off x="3002449" y="4075474"/>
            <a:ext cx="5417273" cy="2238274"/>
          </a:xfrm>
          <a:prstGeom prst="rect">
            <a:avLst/>
          </a:prstGeom>
        </p:spPr>
      </p:pic>
    </p:spTree>
    <p:extLst>
      <p:ext uri="{BB962C8B-B14F-4D97-AF65-F5344CB8AC3E}">
        <p14:creationId xmlns:p14="http://schemas.microsoft.com/office/powerpoint/2010/main" val="161909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13440" y="571530"/>
            <a:ext cx="6096000" cy="4202561"/>
          </a:xfrm>
          <a:prstGeom prst="rect">
            <a:avLst/>
          </a:prstGeom>
          <a:solidFill>
            <a:srgbClr val="FFFF00"/>
          </a:solidFill>
        </p:spPr>
        <p:txBody>
          <a:bodyPr>
            <a:spAutoFit/>
          </a:bodyPr>
          <a:lstStyle/>
          <a:p>
            <a:pPr indent="540385" algn="just">
              <a:lnSpc>
                <a:spcPct val="150000"/>
              </a:lnSpc>
              <a:spcAft>
                <a:spcPts val="0"/>
              </a:spcAft>
            </a:pPr>
            <a:r>
              <a:rPr lang="uk-UA" b="1">
                <a:solidFill>
                  <a:schemeClr val="bg1"/>
                </a:solidFill>
              </a:rPr>
              <a:t>Біржа</a:t>
            </a:r>
            <a:r>
              <a:rPr lang="uk-UA">
                <a:solidFill>
                  <a:schemeClr val="bg1"/>
                </a:solidFill>
              </a:rPr>
              <a:t> (</a:t>
            </a:r>
            <a:r>
              <a:rPr lang="uk-UA">
                <a:solidFill>
                  <a:schemeClr val="bg1"/>
                </a:solidFill>
                <a:hlinkClick r:id="rId2" tooltip="Німецька мова"/>
              </a:rPr>
              <a:t>нім.</a:t>
            </a:r>
            <a:r>
              <a:rPr lang="uk-UA">
                <a:solidFill>
                  <a:schemeClr val="bg1"/>
                </a:solidFill>
              </a:rPr>
              <a:t> </a:t>
            </a:r>
            <a:r>
              <a:rPr lang="en-US" i="1">
                <a:solidFill>
                  <a:schemeClr val="bg1"/>
                </a:solidFill>
              </a:rPr>
              <a:t>Börse</a:t>
            </a:r>
            <a:r>
              <a:rPr lang="en-US">
                <a:solidFill>
                  <a:schemeClr val="bg1"/>
                </a:solidFill>
              </a:rPr>
              <a:t>, </a:t>
            </a:r>
            <a:r>
              <a:rPr lang="uk-UA">
                <a:solidFill>
                  <a:schemeClr val="bg1"/>
                </a:solidFill>
              </a:rPr>
              <a:t>від пізньолат. </a:t>
            </a:r>
            <a:r>
              <a:rPr lang="en-US" i="1">
                <a:solidFill>
                  <a:schemeClr val="bg1"/>
                </a:solidFill>
              </a:rPr>
              <a:t>bursa</a:t>
            </a:r>
            <a:r>
              <a:rPr lang="en-US">
                <a:solidFill>
                  <a:schemeClr val="bg1"/>
                </a:solidFill>
              </a:rPr>
              <a:t> — </a:t>
            </a:r>
            <a:r>
              <a:rPr lang="uk-UA">
                <a:solidFill>
                  <a:schemeClr val="bg1"/>
                </a:solidFill>
              </a:rPr>
              <a:t>гаманець) — організований торгівельний майданчик, на якому відбувається </a:t>
            </a:r>
            <a:r>
              <a:rPr lang="uk-UA">
                <a:solidFill>
                  <a:schemeClr val="bg1"/>
                </a:solidFill>
                <a:hlinkClick r:id="rId3" tooltip="Гуртова торгівля"/>
              </a:rPr>
              <a:t>гуртова торгівля</a:t>
            </a:r>
            <a:r>
              <a:rPr lang="uk-UA">
                <a:solidFill>
                  <a:schemeClr val="bg1"/>
                </a:solidFill>
              </a:rPr>
              <a:t> </a:t>
            </a:r>
            <a:r>
              <a:rPr lang="uk-UA">
                <a:solidFill>
                  <a:schemeClr val="bg1"/>
                </a:solidFill>
                <a:hlinkClick r:id="rId4" tooltip="Товар"/>
              </a:rPr>
              <a:t>товарами</a:t>
            </a:r>
            <a:r>
              <a:rPr lang="uk-UA">
                <a:solidFill>
                  <a:schemeClr val="bg1"/>
                </a:solidFill>
              </a:rPr>
              <a:t> або </a:t>
            </a:r>
            <a:r>
              <a:rPr lang="uk-UA">
                <a:solidFill>
                  <a:schemeClr val="bg1"/>
                </a:solidFill>
                <a:hlinkClick r:id="rId5" tooltip="Цінні папери"/>
              </a:rPr>
              <a:t>цінними паперами</a:t>
            </a:r>
            <a:r>
              <a:rPr lang="uk-UA">
                <a:solidFill>
                  <a:schemeClr val="bg1"/>
                </a:solidFill>
              </a:rPr>
              <a:t> у вигляді стандартизованих біржових угод. На біржі укладаються угоди по біржових товарах, в результаті чого утворюється динаміка </a:t>
            </a:r>
            <a:r>
              <a:rPr lang="uk-UA">
                <a:solidFill>
                  <a:schemeClr val="bg1"/>
                </a:solidFill>
                <a:hlinkClick r:id="rId6" tooltip="Цін"/>
              </a:rPr>
              <a:t>ціни</a:t>
            </a:r>
            <a:r>
              <a:rPr lang="uk-UA">
                <a:solidFill>
                  <a:schemeClr val="bg1"/>
                </a:solidFill>
              </a:rPr>
              <a:t> тільки під впливом ринкового попиту та пропозиції, що дає змогу орієнтуватися учасникам ринку та прогнозувати хід торгів в майбутньому [4].</a:t>
            </a:r>
            <a:endParaRPr lang="uk-U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7"/>
          <a:stretch>
            <a:fillRect/>
          </a:stretch>
        </p:blipFill>
        <p:spPr>
          <a:xfrm>
            <a:off x="7045899" y="2335274"/>
            <a:ext cx="4705499" cy="2588025"/>
          </a:xfrm>
          <a:prstGeom prst="rect">
            <a:avLst/>
          </a:prstGeom>
        </p:spPr>
      </p:pic>
    </p:spTree>
    <p:extLst>
      <p:ext uri="{BB962C8B-B14F-4D97-AF65-F5344CB8AC3E}">
        <p14:creationId xmlns:p14="http://schemas.microsoft.com/office/powerpoint/2010/main" val="236052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89711" y="383035"/>
            <a:ext cx="11552222" cy="6186309"/>
          </a:xfrm>
          <a:prstGeom prst="rect">
            <a:avLst/>
          </a:prstGeom>
          <a:solidFill>
            <a:srgbClr val="002060"/>
          </a:solidFill>
        </p:spPr>
        <p:txBody>
          <a:bodyPr wrap="square">
            <a:spAutoFit/>
          </a:bodyPr>
          <a:lstStyle/>
          <a:p>
            <a:r>
              <a:rPr lang="uk-UA" dirty="0">
                <a:solidFill>
                  <a:srgbClr val="FFFF00"/>
                </a:solidFill>
                <a:latin typeface="Open Sans"/>
              </a:rPr>
              <a:t>Залежно від активів якими торгує біржа, їх поділяють на [4]:</a:t>
            </a:r>
          </a:p>
          <a:p>
            <a:pPr>
              <a:buFont typeface="Arial" panose="020B0604020202020204" pitchFamily="34" charset="0"/>
              <a:buChar char="•"/>
            </a:pPr>
            <a:r>
              <a:rPr lang="uk-UA" dirty="0">
                <a:solidFill>
                  <a:srgbClr val="FFFF00"/>
                </a:solidFill>
                <a:latin typeface="Open Sans"/>
                <a:hlinkClick r:id="rId2" tooltip="Товарна біржа"/>
              </a:rPr>
              <a:t>товарні</a:t>
            </a:r>
            <a:endParaRPr lang="uk-UA" dirty="0">
              <a:solidFill>
                <a:srgbClr val="FFFF00"/>
              </a:solidFill>
              <a:latin typeface="Open Sans"/>
            </a:endParaRPr>
          </a:p>
          <a:p>
            <a:pPr>
              <a:buFont typeface="Arial" panose="020B0604020202020204" pitchFamily="34" charset="0"/>
              <a:buChar char="•"/>
            </a:pPr>
            <a:r>
              <a:rPr lang="uk-UA" dirty="0">
                <a:solidFill>
                  <a:srgbClr val="FFFF00"/>
                </a:solidFill>
                <a:latin typeface="Open Sans"/>
                <a:hlinkClick r:id="rId3" tooltip="Фондова біржа"/>
              </a:rPr>
              <a:t>фондові</a:t>
            </a:r>
            <a:endParaRPr lang="uk-UA" dirty="0">
              <a:solidFill>
                <a:srgbClr val="FFFF00"/>
              </a:solidFill>
              <a:latin typeface="Open Sans"/>
            </a:endParaRPr>
          </a:p>
          <a:p>
            <a:pPr>
              <a:buFont typeface="Arial" panose="020B0604020202020204" pitchFamily="34" charset="0"/>
              <a:buChar char="•"/>
            </a:pPr>
            <a:r>
              <a:rPr lang="uk-UA" dirty="0">
                <a:solidFill>
                  <a:srgbClr val="FFFF00"/>
                </a:solidFill>
                <a:latin typeface="Open Sans"/>
                <a:hlinkClick r:id="rId4" tooltip="Валютна біржа"/>
              </a:rPr>
              <a:t>валютні</a:t>
            </a:r>
            <a:endParaRPr lang="uk-UA" dirty="0">
              <a:solidFill>
                <a:srgbClr val="FFFF00"/>
              </a:solidFill>
              <a:latin typeface="Open Sans"/>
            </a:endParaRPr>
          </a:p>
          <a:p>
            <a:pPr>
              <a:buFont typeface="Arial" panose="020B0604020202020204" pitchFamily="34" charset="0"/>
              <a:buChar char="•"/>
            </a:pPr>
            <a:r>
              <a:rPr lang="uk-UA" dirty="0">
                <a:solidFill>
                  <a:srgbClr val="FFFF00"/>
                </a:solidFill>
                <a:latin typeface="Open Sans"/>
              </a:rPr>
              <a:t>ф'ючерсні</a:t>
            </a:r>
          </a:p>
          <a:p>
            <a:pPr>
              <a:buFont typeface="Arial" panose="020B0604020202020204" pitchFamily="34" charset="0"/>
              <a:buChar char="•"/>
            </a:pPr>
            <a:r>
              <a:rPr lang="uk-UA" dirty="0">
                <a:solidFill>
                  <a:srgbClr val="FFFF00"/>
                </a:solidFill>
                <a:latin typeface="Open Sans"/>
              </a:rPr>
              <a:t>універсальні</a:t>
            </a:r>
          </a:p>
          <a:p>
            <a:pPr>
              <a:buFont typeface="Arial" panose="020B0604020202020204" pitchFamily="34" charset="0"/>
              <a:buChar char="•"/>
            </a:pPr>
            <a:r>
              <a:rPr lang="uk-UA" dirty="0" err="1">
                <a:solidFill>
                  <a:srgbClr val="FFFF00"/>
                </a:solidFill>
                <a:latin typeface="Open Sans"/>
              </a:rPr>
              <a:t>криптовалютні</a:t>
            </a:r>
            <a:endParaRPr lang="uk-UA" dirty="0">
              <a:solidFill>
                <a:srgbClr val="FFFF00"/>
              </a:solidFill>
              <a:latin typeface="Open Sans"/>
            </a:endParaRPr>
          </a:p>
          <a:p>
            <a:r>
              <a:rPr lang="uk-UA" dirty="0">
                <a:solidFill>
                  <a:srgbClr val="FFFF00"/>
                </a:solidFill>
                <a:latin typeface="Open Sans"/>
              </a:rPr>
              <a:t>Біржа може мати біржовий склад, що сертифікується і контролюється біржою, і за договором з нею обслуговує процедуру виконання поставки товару за </a:t>
            </a:r>
            <a:r>
              <a:rPr lang="uk-UA" dirty="0">
                <a:solidFill>
                  <a:srgbClr val="FFFF00"/>
                </a:solidFill>
                <a:latin typeface="Open Sans"/>
                <a:hlinkClick r:id="rId5" tooltip="Ф'ючерсний контракт"/>
              </a:rPr>
              <a:t>ф'ючерсними контрактами</a:t>
            </a:r>
            <a:r>
              <a:rPr lang="uk-UA" dirty="0">
                <a:solidFill>
                  <a:srgbClr val="FFFF00"/>
                </a:solidFill>
                <a:latin typeface="Open Sans"/>
              </a:rPr>
              <a:t> [4].</a:t>
            </a:r>
          </a:p>
          <a:p>
            <a:r>
              <a:rPr lang="uk-UA" dirty="0">
                <a:solidFill>
                  <a:srgbClr val="FFFF00"/>
                </a:solidFill>
                <a:latin typeface="Open Sans"/>
              </a:rPr>
              <a:t>Види контрактів та їх термінологія [4]:</a:t>
            </a:r>
          </a:p>
          <a:p>
            <a:r>
              <a:rPr lang="uk-UA" dirty="0">
                <a:solidFill>
                  <a:srgbClr val="FFFF00"/>
                </a:solidFill>
                <a:latin typeface="Open Sans"/>
              </a:rPr>
              <a:t>На ринку реального товару:</a:t>
            </a:r>
          </a:p>
          <a:p>
            <a:pPr>
              <a:buFont typeface="Arial" panose="020B0604020202020204" pitchFamily="34" charset="0"/>
              <a:buChar char="•"/>
            </a:pPr>
            <a:r>
              <a:rPr lang="uk-UA" dirty="0" err="1">
                <a:solidFill>
                  <a:srgbClr val="FFFF00"/>
                </a:solidFill>
                <a:latin typeface="Open Sans"/>
                <a:hlinkClick r:id="rId6" tooltip="Спот"/>
              </a:rPr>
              <a:t>Спот</a:t>
            </a:r>
            <a:endParaRPr lang="uk-UA" dirty="0">
              <a:solidFill>
                <a:srgbClr val="FFFF00"/>
              </a:solidFill>
              <a:latin typeface="Open Sans"/>
            </a:endParaRPr>
          </a:p>
          <a:p>
            <a:pPr>
              <a:buFont typeface="Arial" panose="020B0604020202020204" pitchFamily="34" charset="0"/>
              <a:buChar char="•"/>
            </a:pPr>
            <a:r>
              <a:rPr lang="uk-UA" dirty="0">
                <a:solidFill>
                  <a:srgbClr val="FFFF00"/>
                </a:solidFill>
                <a:latin typeface="Open Sans"/>
                <a:hlinkClick r:id="rId7" tooltip="Форвардний контракт"/>
              </a:rPr>
              <a:t>Форвард</a:t>
            </a:r>
            <a:endParaRPr lang="uk-UA" dirty="0">
              <a:solidFill>
                <a:srgbClr val="FFFF00"/>
              </a:solidFill>
              <a:latin typeface="Open Sans"/>
            </a:endParaRPr>
          </a:p>
          <a:p>
            <a:r>
              <a:rPr lang="uk-UA" dirty="0">
                <a:solidFill>
                  <a:srgbClr val="FFFF00"/>
                </a:solidFill>
                <a:latin typeface="Open Sans"/>
              </a:rPr>
              <a:t>На строковому ринку:</a:t>
            </a:r>
          </a:p>
          <a:p>
            <a:pPr>
              <a:buFont typeface="Arial" panose="020B0604020202020204" pitchFamily="34" charset="0"/>
              <a:buChar char="•"/>
            </a:pPr>
            <a:r>
              <a:rPr lang="uk-UA" dirty="0">
                <a:solidFill>
                  <a:srgbClr val="FFFF00"/>
                </a:solidFill>
                <a:latin typeface="Open Sans"/>
                <a:hlinkClick r:id="rId8" tooltip="Ф'ючерс"/>
              </a:rPr>
              <a:t>Ф'ючерс</a:t>
            </a:r>
            <a:endParaRPr lang="uk-UA" dirty="0">
              <a:solidFill>
                <a:srgbClr val="FFFF00"/>
              </a:solidFill>
              <a:latin typeface="Open Sans"/>
            </a:endParaRPr>
          </a:p>
          <a:p>
            <a:pPr>
              <a:buFont typeface="Arial" panose="020B0604020202020204" pitchFamily="34" charset="0"/>
              <a:buChar char="•"/>
            </a:pPr>
            <a:r>
              <a:rPr lang="uk-UA" dirty="0">
                <a:solidFill>
                  <a:srgbClr val="FFFF00"/>
                </a:solidFill>
                <a:latin typeface="Open Sans"/>
                <a:hlinkClick r:id="rId9" tooltip="Опціон"/>
              </a:rPr>
              <a:t>Опціон</a:t>
            </a:r>
            <a:endParaRPr lang="uk-UA" dirty="0">
              <a:solidFill>
                <a:srgbClr val="FFFF00"/>
              </a:solidFill>
              <a:latin typeface="Open Sans"/>
            </a:endParaRPr>
          </a:p>
          <a:p>
            <a:pPr>
              <a:buFont typeface="Arial" panose="020B0604020202020204" pitchFamily="34" charset="0"/>
              <a:buChar char="•"/>
            </a:pPr>
            <a:r>
              <a:rPr lang="uk-UA" dirty="0">
                <a:solidFill>
                  <a:srgbClr val="FFFF00"/>
                </a:solidFill>
                <a:latin typeface="Open Sans"/>
                <a:hlinkClick r:id="rId10" tooltip="Своп"/>
              </a:rPr>
              <a:t>Своп</a:t>
            </a:r>
            <a:endParaRPr lang="uk-UA" dirty="0">
              <a:solidFill>
                <a:srgbClr val="FFFF00"/>
              </a:solidFill>
              <a:latin typeface="Open Sans"/>
            </a:endParaRPr>
          </a:p>
          <a:p>
            <a:r>
              <a:rPr lang="uk-UA" dirty="0">
                <a:solidFill>
                  <a:srgbClr val="FFFF00"/>
                </a:solidFill>
                <a:latin typeface="Open Sans"/>
              </a:rPr>
              <a:t>види позицій на біржовому ринку [4]:</a:t>
            </a:r>
          </a:p>
          <a:p>
            <a:pPr>
              <a:buFont typeface="Arial" panose="020B0604020202020204" pitchFamily="34" charset="0"/>
              <a:buChar char="•"/>
            </a:pPr>
            <a:r>
              <a:rPr lang="uk-UA" dirty="0">
                <a:solidFill>
                  <a:srgbClr val="FFFF00"/>
                </a:solidFill>
                <a:latin typeface="Open Sans"/>
                <a:hlinkClick r:id="rId11" tooltip="Довга позиція"/>
              </a:rPr>
              <a:t>Довга позиція</a:t>
            </a:r>
            <a:r>
              <a:rPr lang="uk-UA" dirty="0">
                <a:solidFill>
                  <a:srgbClr val="FFFF00"/>
                </a:solidFill>
                <a:latin typeface="Open Sans"/>
              </a:rPr>
              <a:t> (купівля фінансового інструменту — акції, облігації, валюти, ф'ючерси, опціони тощо - у розрахунку на зростання його вартості).</a:t>
            </a:r>
          </a:p>
          <a:p>
            <a:pPr>
              <a:buFont typeface="Arial" panose="020B0604020202020204" pitchFamily="34" charset="0"/>
              <a:buChar char="•"/>
            </a:pPr>
            <a:r>
              <a:rPr lang="uk-UA" dirty="0">
                <a:solidFill>
                  <a:srgbClr val="FFFF00"/>
                </a:solidFill>
                <a:latin typeface="Open Sans"/>
                <a:hlinkClick r:id="rId12" tooltip="Короткий продаж"/>
              </a:rPr>
              <a:t>Короткий продаж</a:t>
            </a:r>
            <a:r>
              <a:rPr lang="uk-UA" dirty="0">
                <a:solidFill>
                  <a:srgbClr val="FFFF00"/>
                </a:solidFill>
                <a:latin typeface="Open Sans"/>
              </a:rPr>
              <a:t> (продаж без покриття, тобто беруться в борг цінні папери і продаються з розрахунку на падіння їх вартості, передбачається викуп подешевшав активу та повернення кредитору).</a:t>
            </a:r>
            <a:endParaRPr lang="uk-UA" b="0" i="0" dirty="0">
              <a:solidFill>
                <a:srgbClr val="FFFF00"/>
              </a:solidFill>
              <a:effectLst/>
              <a:latin typeface="Open Sans"/>
            </a:endParaRPr>
          </a:p>
        </p:txBody>
      </p:sp>
    </p:spTree>
    <p:extLst>
      <p:ext uri="{BB962C8B-B14F-4D97-AF65-F5344CB8AC3E}">
        <p14:creationId xmlns:p14="http://schemas.microsoft.com/office/powerpoint/2010/main" val="180894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13853" y="1325437"/>
            <a:ext cx="6096000" cy="4555093"/>
          </a:xfrm>
          <a:prstGeom prst="rect">
            <a:avLst/>
          </a:prstGeom>
          <a:solidFill>
            <a:schemeClr val="bg2">
              <a:lumMod val="20000"/>
              <a:lumOff val="80000"/>
            </a:schemeClr>
          </a:solidFill>
        </p:spPr>
        <p:txBody>
          <a:bodyPr>
            <a:spAutoFit/>
          </a:bodyPr>
          <a:lstStyle/>
          <a:p>
            <a:pPr algn="ctr"/>
            <a:r>
              <a:rPr lang="uk-UA" b="1" i="0" u="sng" dirty="0" smtClean="0">
                <a:solidFill>
                  <a:srgbClr val="333333"/>
                </a:solidFill>
                <a:effectLst/>
                <a:latin typeface="Roboto"/>
              </a:rPr>
              <a:t>Питання для самоконтролю</a:t>
            </a:r>
          </a:p>
          <a:p>
            <a:pPr algn="ctr"/>
            <a:endParaRPr lang="uk-UA" b="1" i="0" u="sng" dirty="0" smtClean="0">
              <a:solidFill>
                <a:srgbClr val="333333"/>
              </a:solidFill>
              <a:effectLst/>
              <a:latin typeface="Roboto"/>
            </a:endParaRPr>
          </a:p>
          <a:p>
            <a:r>
              <a:rPr lang="uk-UA" sz="2000" dirty="0">
                <a:solidFill>
                  <a:schemeClr val="bg1"/>
                </a:solidFill>
              </a:rPr>
              <a:t>1. Термінологія чи термін - це.</a:t>
            </a:r>
          </a:p>
          <a:p>
            <a:r>
              <a:rPr lang="uk-UA" sz="2000" dirty="0">
                <a:solidFill>
                  <a:schemeClr val="bg1"/>
                </a:solidFill>
              </a:rPr>
              <a:t>2. Важливість знання термінології за фахом.</a:t>
            </a:r>
          </a:p>
          <a:p>
            <a:r>
              <a:rPr lang="uk-UA" sz="2000" dirty="0">
                <a:solidFill>
                  <a:schemeClr val="bg1"/>
                </a:solidFill>
              </a:rPr>
              <a:t>3. Опишіть термін «підприємництво» як Ви його розумієте.</a:t>
            </a:r>
          </a:p>
          <a:p>
            <a:r>
              <a:rPr lang="uk-UA" sz="2000" dirty="0">
                <a:solidFill>
                  <a:schemeClr val="bg1"/>
                </a:solidFill>
              </a:rPr>
              <a:t>4.  Ознаки підприємницької діяльності.</a:t>
            </a:r>
          </a:p>
          <a:p>
            <a:r>
              <a:rPr lang="uk-UA" sz="2000" dirty="0">
                <a:solidFill>
                  <a:schemeClr val="bg1"/>
                </a:solidFill>
              </a:rPr>
              <a:t>5. Господарський кодекс та його трактування господарської діяльності.</a:t>
            </a:r>
          </a:p>
          <a:p>
            <a:r>
              <a:rPr lang="uk-UA" sz="2000" dirty="0">
                <a:solidFill>
                  <a:schemeClr val="bg1"/>
                </a:solidFill>
              </a:rPr>
              <a:t>6. термінологія підприємницької діяльності.</a:t>
            </a:r>
          </a:p>
          <a:p>
            <a:r>
              <a:rPr lang="uk-UA" sz="2000" dirty="0">
                <a:solidFill>
                  <a:schemeClr val="bg1"/>
                </a:solidFill>
              </a:rPr>
              <a:t>7. Термінологія торговельної діяльності.</a:t>
            </a:r>
          </a:p>
          <a:p>
            <a:r>
              <a:rPr lang="uk-UA" sz="2000" dirty="0">
                <a:solidFill>
                  <a:schemeClr val="bg1"/>
                </a:solidFill>
              </a:rPr>
              <a:t>8. Термінологія біржової діяльності.</a:t>
            </a:r>
          </a:p>
          <a:p>
            <a:r>
              <a:rPr lang="uk-UA" dirty="0"/>
              <a:t/>
            </a:r>
            <a:br>
              <a:rPr lang="uk-UA" dirty="0"/>
            </a:br>
            <a:r>
              <a:rPr lang="uk-UA" dirty="0"/>
              <a:t/>
            </a:r>
            <a:br>
              <a:rPr lang="uk-UA" dirty="0"/>
            </a:br>
            <a:endParaRPr lang="uk-UA"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6973477" y="3670470"/>
            <a:ext cx="4210050" cy="1400175"/>
          </a:xfrm>
          <a:prstGeom prst="rect">
            <a:avLst/>
          </a:prstGeom>
        </p:spPr>
      </p:pic>
      <p:pic>
        <p:nvPicPr>
          <p:cNvPr id="4" name="Рисунок 3"/>
          <p:cNvPicPr>
            <a:picLocks noChangeAspect="1"/>
          </p:cNvPicPr>
          <p:nvPr/>
        </p:nvPicPr>
        <p:blipFill>
          <a:blip r:embed="rId3"/>
          <a:stretch>
            <a:fillRect/>
          </a:stretch>
        </p:blipFill>
        <p:spPr>
          <a:xfrm>
            <a:off x="6563716" y="1714736"/>
            <a:ext cx="5029572" cy="1508298"/>
          </a:xfrm>
          <a:prstGeom prst="rect">
            <a:avLst/>
          </a:prstGeom>
        </p:spPr>
      </p:pic>
    </p:spTree>
    <p:extLst>
      <p:ext uri="{BB962C8B-B14F-4D97-AF65-F5344CB8AC3E}">
        <p14:creationId xmlns:p14="http://schemas.microsoft.com/office/powerpoint/2010/main" val="2059425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61316" y="642796"/>
            <a:ext cx="10918478" cy="5551776"/>
          </a:xfrm>
          <a:prstGeom prst="rect">
            <a:avLst/>
          </a:prstGeom>
          <a:solidFill>
            <a:schemeClr val="bg2">
              <a:lumMod val="20000"/>
              <a:lumOff val="80000"/>
            </a:schemeClr>
          </a:solidFill>
        </p:spPr>
        <p:txBody>
          <a:bodyPr wrap="square">
            <a:spAutoFit/>
          </a:bodyPr>
          <a:lstStyle/>
          <a:p>
            <a:pPr algn="ctr">
              <a:lnSpc>
                <a:spcPct val="115000"/>
              </a:lnSpc>
              <a:spcAft>
                <a:spcPts val="1000"/>
              </a:spcAft>
            </a:pPr>
            <a:r>
              <a:rPr lang="uk-UA"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Рекомендована література</a:t>
            </a:r>
          </a:p>
          <a:p>
            <a:pPr algn="ctr">
              <a:lnSpc>
                <a:spcPct val="115000"/>
              </a:lnSpc>
              <a:spcAft>
                <a:spcPts val="1000"/>
              </a:spcAft>
            </a:pPr>
            <a:r>
              <a:rPr lang="uk-UA" sz="14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основна</a:t>
            </a:r>
            <a:endParaRPr lang="uk-UA"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Солодкий </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М.О.,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Резнік</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Н.П., Яворська В.О. Основи біржової діяльності: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навч</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посібник для студентів вищих навчальних закладів / за ред. М.О. Солодкого Київ: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Компринт</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2017. 450 с.</a:t>
            </a:r>
            <a:endParaRPr lang="uk-UA"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Солодкий М.О. Біржовий товарний ринок: навчальний посібник/ М.О. Солодкий. Київ: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Компринт</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2017. 576с. </a:t>
            </a:r>
            <a:endParaRPr lang="uk-UA"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Солодкий М.О., Яворська В.О. Міжнародні біржові ринки: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навч</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посібник для студентів вищих навчальних закладів / за ред. М.О. Солодкого Київ: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Компринт</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2019. 520 с</a:t>
            </a:r>
            <a:r>
              <a:rPr lang="uk-UA"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lvl="0" algn="ctr">
              <a:lnSpc>
                <a:spcPct val="115000"/>
              </a:lnSpc>
              <a:spcAft>
                <a:spcPts val="0"/>
              </a:spcAft>
            </a:pPr>
            <a:r>
              <a:rPr lang="uk-UA" sz="14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Додаткова</a:t>
            </a:r>
          </a:p>
          <a:p>
            <a:pPr marL="342900" indent="-342900" algn="just">
              <a:lnSpc>
                <a:spcPct val="115000"/>
              </a:lnSpc>
              <a:buFont typeface="+mj-lt"/>
              <a:buAutoNum type="arabicPeriod"/>
            </a:pP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Биржа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ценные</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бумаги</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словарь</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под</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ред.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Лозовского</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Л.Ш. – М.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Экономика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2001. – 327 с.</a:t>
            </a:r>
          </a:p>
          <a:p>
            <a:pPr marL="342900" indent="-342900" algn="just">
              <a:lnSpc>
                <a:spcPct val="115000"/>
              </a:lnSpc>
              <a:buFont typeface="+mj-lt"/>
              <a:buAutoNum type="arabicPeriod"/>
            </a:pP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Биржевое</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дело</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учеб</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под</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ред. В.А.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Галанова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А.И. Басова. – М.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Финансы</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 статистика, 1999. – 304 с. </a:t>
            </a:r>
          </a:p>
          <a:p>
            <a:pPr marL="342900" indent="-342900" algn="just">
              <a:lnSpc>
                <a:spcPct val="115000"/>
              </a:lnSpc>
              <a:buFont typeface="+mj-lt"/>
              <a:buAutoNum type="arabicPeriod"/>
            </a:pP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Блэк</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Дж</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Толковый</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словарь</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англо-</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русский</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Дж</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Блек. – М. : ИНФРА – М. : Весь Мир, 2000. – 840 с.</a:t>
            </a:r>
          </a:p>
          <a:p>
            <a:pPr marL="342900" indent="-342900" algn="just">
              <a:lnSpc>
                <a:spcPct val="115000"/>
              </a:lnSpc>
              <a:buFont typeface="+mj-lt"/>
              <a:buAutoNum type="arabicPeriod"/>
            </a:pP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Богачев</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 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Экономическая</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теория</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рыночных</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отношений</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В.И.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Богачев</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К.В. Кравченко. – К.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Аристей</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2003. – 448 с.</a:t>
            </a:r>
          </a:p>
          <a:p>
            <a:pPr marL="342900" indent="-342900" algn="just">
              <a:lnSpc>
                <a:spcPct val="115000"/>
              </a:lnSpc>
              <a:buFont typeface="+mj-lt"/>
              <a:buAutoNum type="arabicPeriod"/>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Дегтярьова О.И.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Биржевое</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дело</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учеб</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для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вузов</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О.И. Дегтярьова, О.А.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Кандинская</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М.: Банки 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биржи</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ЮНИТИ, 1997. – 504 с.</a:t>
            </a:r>
          </a:p>
          <a:p>
            <a:pPr marL="342900" indent="-342900" algn="just">
              <a:lnSpc>
                <a:spcPct val="115000"/>
              </a:lnSpc>
              <a:buFont typeface="+mj-lt"/>
              <a:buAutoNum type="arabicPeriod"/>
            </a:pP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Дегтярева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О.И.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Биржевое</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дело</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учеб</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О.И.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Дегтярева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М.: ЮНИТИ-ДАНА, 2007. – 679 с.</a:t>
            </a:r>
          </a:p>
          <a:p>
            <a:pPr marL="342900" indent="-342900" algn="just">
              <a:lnSpc>
                <a:spcPct val="115000"/>
              </a:lnSpc>
              <a:buFont typeface="+mj-lt"/>
              <a:buAutoNum type="arabicPeriod"/>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Основи економічної теорії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навч</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посіб</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за ред.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В.О.Білика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П.Т.Саблука</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К.: Інститут аграрної економіки, 1999. – 468 с.</a:t>
            </a:r>
          </a:p>
          <a:p>
            <a:pPr marL="342900" indent="-342900" algn="just">
              <a:lnSpc>
                <a:spcPct val="115000"/>
              </a:lnSpc>
              <a:buFont typeface="+mj-lt"/>
              <a:buAutoNum type="arabicPeriod"/>
            </a:pP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Кролли</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О.А.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Биржевой</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механизм</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рыночной</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экономике</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Создание</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перспективы</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развития</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О. А.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Кролли</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Л.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Изд</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-во ЛФЭИ, 1990. – 58 с.</a:t>
            </a:r>
          </a:p>
          <a:p>
            <a:pPr marL="342900" indent="-342900" algn="just">
              <a:lnSpc>
                <a:spcPct val="115000"/>
              </a:lnSpc>
              <a:buFont typeface="+mj-lt"/>
              <a:buAutoNum type="arabicPeriod"/>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Примостка Л.О. Фінансові деривативи: аналітичні та облікові аспекти / Л.О. Примостка – К. : КНЕУ, 2001. – 263 c.</a:t>
            </a:r>
          </a:p>
          <a:p>
            <a:pPr marL="342900" indent="-342900" algn="just">
              <a:lnSpc>
                <a:spcPct val="115000"/>
              </a:lnSpc>
              <a:buFont typeface="+mj-lt"/>
              <a:buAutoNum type="arabicPeriod"/>
            </a:pP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Резго</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Г.Я.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Биржевое</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дело</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учеб</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Г.Я.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Резго</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И.А. Кетова. – М. : </a:t>
            </a:r>
            <a:r>
              <a:rPr lang="uk-UA"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Финансы</a:t>
            </a: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 статистика, 2003. – 272 с.</a:t>
            </a:r>
          </a:p>
          <a:p>
            <a:pPr marL="342900" indent="-342900" algn="just">
              <a:lnSpc>
                <a:spcPct val="115000"/>
              </a:lnSpc>
              <a:buFont typeface="+mj-lt"/>
              <a:buAutoNum type="arabicPeriod"/>
            </a:pPr>
            <a:endPar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uk-UA"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17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3330326" y="1053395"/>
            <a:ext cx="5053541" cy="830997"/>
          </a:xfrm>
          <a:prstGeom prst="rect">
            <a:avLst/>
          </a:prstGeom>
          <a:solidFill>
            <a:schemeClr val="bg2">
              <a:lumMod val="20000"/>
              <a:lumOff val="80000"/>
            </a:schemeClr>
          </a:solidFill>
        </p:spPr>
        <p:txBody>
          <a:bodyPr wrap="square">
            <a:spAutoFit/>
          </a:bodyPr>
          <a:lstStyle/>
          <a:p>
            <a:pPr algn="ctr"/>
            <a:r>
              <a:rPr lang="uk-UA" sz="4800" b="0" i="0" dirty="0" smtClean="0">
                <a:solidFill>
                  <a:srgbClr val="333333"/>
                </a:solidFill>
                <a:effectLst/>
                <a:latin typeface="Open Sans"/>
              </a:rPr>
              <a:t>Дякую за увагу!</a:t>
            </a:r>
            <a:endParaRPr lang="uk-UA" sz="4800" dirty="0"/>
          </a:p>
        </p:txBody>
      </p:sp>
      <p:pic>
        <p:nvPicPr>
          <p:cNvPr id="2" name="Рисунок 1"/>
          <p:cNvPicPr>
            <a:picLocks noChangeAspect="1"/>
          </p:cNvPicPr>
          <p:nvPr/>
        </p:nvPicPr>
        <p:blipFill>
          <a:blip r:embed="rId2"/>
          <a:stretch>
            <a:fillRect/>
          </a:stretch>
        </p:blipFill>
        <p:spPr>
          <a:xfrm>
            <a:off x="3172845" y="2270298"/>
            <a:ext cx="5368501" cy="3152728"/>
          </a:xfrm>
          <a:prstGeom prst="rect">
            <a:avLst/>
          </a:prstGeom>
        </p:spPr>
      </p:pic>
    </p:spTree>
    <p:extLst>
      <p:ext uri="{BB962C8B-B14F-4D97-AF65-F5344CB8AC3E}">
        <p14:creationId xmlns:p14="http://schemas.microsoft.com/office/powerpoint/2010/main" val="232165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42889433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73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559112" y="935887"/>
            <a:ext cx="6096000" cy="2031325"/>
          </a:xfrm>
          <a:prstGeom prst="rect">
            <a:avLst/>
          </a:prstGeom>
          <a:solidFill>
            <a:schemeClr val="bg2">
              <a:lumMod val="20000"/>
              <a:lumOff val="80000"/>
            </a:schemeClr>
          </a:solidFill>
        </p:spPr>
        <p:txBody>
          <a:bodyPr>
            <a:spAutoFit/>
          </a:bodyPr>
          <a:lstStyle/>
          <a:p>
            <a:r>
              <a:rPr lang="uk-UA" dirty="0">
                <a:solidFill>
                  <a:schemeClr val="bg1"/>
                </a:solidFill>
              </a:rPr>
              <a:t>Надії на покращення економічного стану в Україні і відповідно забезпечення гідного людини рівня життя пов’язуються із розвитком підприємницької діяльності. За своєю природою це економічна діяльність на ринках пропозицій попиту, товару та праці. Вона базується на принципах, передбачених ст. 3 ГК України [1].</a:t>
            </a:r>
            <a:endParaRPr lang="uk-UA" b="0" i="0" dirty="0">
              <a:solidFill>
                <a:schemeClr val="bg1"/>
              </a:solidFill>
              <a:effectLst/>
              <a:latin typeface="Open Sans"/>
            </a:endParaRPr>
          </a:p>
        </p:txBody>
      </p:sp>
      <p:pic>
        <p:nvPicPr>
          <p:cNvPr id="4" name="Рисунок 3"/>
          <p:cNvPicPr>
            <a:picLocks noChangeAspect="1"/>
          </p:cNvPicPr>
          <p:nvPr/>
        </p:nvPicPr>
        <p:blipFill>
          <a:blip r:embed="rId2"/>
          <a:stretch>
            <a:fillRect/>
          </a:stretch>
        </p:blipFill>
        <p:spPr>
          <a:xfrm>
            <a:off x="2240024" y="3514489"/>
            <a:ext cx="6734175" cy="2581275"/>
          </a:xfrm>
          <a:prstGeom prst="rect">
            <a:avLst/>
          </a:prstGeom>
        </p:spPr>
      </p:pic>
    </p:spTree>
    <p:extLst>
      <p:ext uri="{BB962C8B-B14F-4D97-AF65-F5344CB8AC3E}">
        <p14:creationId xmlns:p14="http://schemas.microsoft.com/office/powerpoint/2010/main" val="360150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емикутник 1"/>
          <p:cNvSpPr/>
          <p:nvPr/>
        </p:nvSpPr>
        <p:spPr>
          <a:xfrm>
            <a:off x="2018923" y="416460"/>
            <a:ext cx="7441948" cy="5640309"/>
          </a:xfrm>
          <a:prstGeom prst="hep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Відповідно до статті 42 Господарського Кодексу України, підприємництво розглядається як самостійна ініціативна систематична на власний ризик господарська діяльність (щодо виготовлення та реалізації продукції, виконання робіт, надання послуг), що здійснюється суб’єктами господарювання (підприємцями) з метою досягнення економічних та соціальних результатів і одержання прибутку [1].</a:t>
            </a:r>
            <a:endParaRPr lang="uk-UA" dirty="0">
              <a:solidFill>
                <a:schemeClr val="bg1"/>
              </a:solidFill>
            </a:endParaRPr>
          </a:p>
        </p:txBody>
      </p:sp>
    </p:spTree>
    <p:extLst>
      <p:ext uri="{BB962C8B-B14F-4D97-AF65-F5344CB8AC3E}">
        <p14:creationId xmlns:p14="http://schemas.microsoft.com/office/powerpoint/2010/main" val="269589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2261858" y="298764"/>
            <a:ext cx="7492308" cy="34855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solidFill>
                  <a:schemeClr val="bg1"/>
                </a:solidFill>
              </a:rPr>
              <a:t>1) Самостійність (особа сама визначає режим майна, самостійно користується, розпоряджається своєю власністю).</a:t>
            </a:r>
          </a:p>
          <a:p>
            <a:r>
              <a:rPr lang="uk-UA">
                <a:solidFill>
                  <a:schemeClr val="bg1"/>
                </a:solidFill>
              </a:rPr>
              <a:t>2) Систематичність (непідприємницькою є діяльність, яка здійснюється менше чотирьох разів протягом календарного року).</a:t>
            </a:r>
          </a:p>
          <a:p>
            <a:r>
              <a:rPr lang="uk-UA">
                <a:solidFill>
                  <a:schemeClr val="bg1"/>
                </a:solidFill>
              </a:rPr>
              <a:t>3) Ініціативність (особа сама вирішує форму підприємництва).</a:t>
            </a:r>
          </a:p>
          <a:p>
            <a:r>
              <a:rPr lang="uk-UA">
                <a:solidFill>
                  <a:schemeClr val="bg1"/>
                </a:solidFill>
              </a:rPr>
              <a:t>4) Легальність (правомірність і законність створюваної структури).</a:t>
            </a:r>
          </a:p>
          <a:p>
            <a:r>
              <a:rPr lang="uk-UA">
                <a:solidFill>
                  <a:schemeClr val="bg1"/>
                </a:solidFill>
              </a:rPr>
              <a:t>5) Ризикованість (особа постійно ризикує).</a:t>
            </a:r>
          </a:p>
          <a:p>
            <a:r>
              <a:rPr lang="uk-UA">
                <a:solidFill>
                  <a:schemeClr val="bg1"/>
                </a:solidFill>
              </a:rPr>
              <a:t>6) Мета підприємницької діяльності (отримання прибутку).</a:t>
            </a:r>
          </a:p>
          <a:p>
            <a:r>
              <a:rPr lang="uk-UA">
                <a:solidFill>
                  <a:schemeClr val="bg1"/>
                </a:solidFill>
              </a:rPr>
              <a:t>7) Форми підприємницької діяльності (виготовлення та реалізація продукції, виконання робіт та надання послуг).</a:t>
            </a:r>
          </a:p>
        </p:txBody>
      </p:sp>
      <p:pic>
        <p:nvPicPr>
          <p:cNvPr id="3" name="Рисунок 2"/>
          <p:cNvPicPr>
            <a:picLocks noChangeAspect="1"/>
          </p:cNvPicPr>
          <p:nvPr/>
        </p:nvPicPr>
        <p:blipFill>
          <a:blip r:embed="rId2"/>
          <a:stretch>
            <a:fillRect/>
          </a:stretch>
        </p:blipFill>
        <p:spPr>
          <a:xfrm>
            <a:off x="2521862" y="4148655"/>
            <a:ext cx="6972300" cy="2381250"/>
          </a:xfrm>
          <a:prstGeom prst="rect">
            <a:avLst/>
          </a:prstGeom>
        </p:spPr>
      </p:pic>
    </p:spTree>
    <p:extLst>
      <p:ext uri="{BB962C8B-B14F-4D97-AF65-F5344CB8AC3E}">
        <p14:creationId xmlns:p14="http://schemas.microsoft.com/office/powerpoint/2010/main" val="4124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505154" y="1303701"/>
            <a:ext cx="8714086" cy="4878450"/>
          </a:xfrm>
          <a:prstGeom prst="rect">
            <a:avLst/>
          </a:prstGeom>
        </p:spPr>
      </p:pic>
      <p:sp>
        <p:nvSpPr>
          <p:cNvPr id="2" name="Прямокутник 1"/>
          <p:cNvSpPr/>
          <p:nvPr/>
        </p:nvSpPr>
        <p:spPr>
          <a:xfrm>
            <a:off x="2522898" y="1634740"/>
            <a:ext cx="6096000" cy="1754326"/>
          </a:xfrm>
          <a:prstGeom prst="rect">
            <a:avLst/>
          </a:prstGeom>
          <a:noFill/>
        </p:spPr>
        <p:txBody>
          <a:bodyPr>
            <a:spAutoFit/>
          </a:bodyPr>
          <a:lstStyle/>
          <a:p>
            <a:r>
              <a:rPr lang="uk-UA" dirty="0">
                <a:solidFill>
                  <a:srgbClr val="FFFF00"/>
                </a:solidFill>
                <a:latin typeface="Open Sans"/>
              </a:rPr>
              <a:t>Господарський кодекс України </a:t>
            </a:r>
            <a:r>
              <a:rPr lang="uk-UA" dirty="0" smtClean="0">
                <a:solidFill>
                  <a:srgbClr val="FFFF00"/>
                </a:solidFill>
                <a:latin typeface="Open Sans"/>
              </a:rPr>
              <a:t>визначає </a:t>
            </a:r>
            <a:r>
              <a:rPr lang="uk-UA" dirty="0">
                <a:solidFill>
                  <a:srgbClr val="FFFF00"/>
                </a:solidFill>
                <a:latin typeface="Open Sans"/>
              </a:rPr>
              <a:t>господарську діяльність як діяльність суб’єкта господарювання у сфері суспільного виробництва, спрямовану на виготовлення та реалізацію продукції, виконання робіт та надання послуг вартісного характеру, що мають цінову визначеність [2].</a:t>
            </a:r>
            <a:endParaRPr lang="uk-UA" dirty="0">
              <a:solidFill>
                <a:srgbClr val="FFFF00"/>
              </a:solidFill>
            </a:endParaRPr>
          </a:p>
        </p:txBody>
      </p:sp>
    </p:spTree>
    <p:extLst>
      <p:ext uri="{BB962C8B-B14F-4D97-AF65-F5344CB8AC3E}">
        <p14:creationId xmlns:p14="http://schemas.microsoft.com/office/powerpoint/2010/main" val="138535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622488" y="2114574"/>
            <a:ext cx="6096000" cy="2031325"/>
          </a:xfrm>
          <a:prstGeom prst="rect">
            <a:avLst/>
          </a:prstGeom>
          <a:solidFill>
            <a:srgbClr val="FFFF00"/>
          </a:solidFill>
        </p:spPr>
        <p:txBody>
          <a:bodyPr>
            <a:spAutoFit/>
          </a:bodyPr>
          <a:lstStyle/>
          <a:p>
            <a:r>
              <a:rPr lang="uk-UA" dirty="0">
                <a:solidFill>
                  <a:schemeClr val="bg1"/>
                </a:solidFill>
              </a:rPr>
              <a:t>Водночас згідно з ч. 2 ст. 3 ГК України господарська діяльність, що здійснюється для досягнення економічних і соціальних результатів та з метою одержання прибутку, є підприємництвом, а суб’єкти підприємництва – підприємцями. Господарська діяльність може </a:t>
            </a:r>
            <a:r>
              <a:rPr lang="uk-UA" dirty="0" err="1">
                <a:solidFill>
                  <a:schemeClr val="bg1"/>
                </a:solidFill>
              </a:rPr>
              <a:t>здійснюватись</a:t>
            </a:r>
            <a:r>
              <a:rPr lang="uk-UA" dirty="0">
                <a:solidFill>
                  <a:schemeClr val="bg1"/>
                </a:solidFill>
              </a:rPr>
              <a:t> і без мети одержання прибутку (некомерційна господарська діяльність).</a:t>
            </a:r>
          </a:p>
        </p:txBody>
      </p:sp>
    </p:spTree>
    <p:extLst>
      <p:ext uri="{BB962C8B-B14F-4D97-AF65-F5344CB8AC3E}">
        <p14:creationId xmlns:p14="http://schemas.microsoft.com/office/powerpoint/2010/main" val="152108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286083675"/>
              </p:ext>
            </p:extLst>
          </p:nvPr>
        </p:nvGraphicFramePr>
        <p:xfrm>
          <a:off x="1235296" y="7287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01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84346" y="1007517"/>
            <a:ext cx="6096000" cy="5033557"/>
          </a:xfrm>
          <a:prstGeom prst="rect">
            <a:avLst/>
          </a:prstGeom>
          <a:solidFill>
            <a:srgbClr val="FFFF00"/>
          </a:solidFill>
        </p:spPr>
        <p:txBody>
          <a:bodyPr>
            <a:spAutoFit/>
          </a:bodyPr>
          <a:lstStyle/>
          <a:p>
            <a:pPr indent="540385" algn="just">
              <a:lnSpc>
                <a:spcPct val="150000"/>
              </a:lnSpc>
              <a:spcAft>
                <a:spcPts val="0"/>
              </a:spcAft>
            </a:pPr>
            <a:r>
              <a:rPr lang="uk-UA" dirty="0">
                <a:solidFill>
                  <a:schemeClr val="bg1"/>
                </a:solidFill>
              </a:rPr>
              <a:t>в англійській мові використовується також два поняття:</a:t>
            </a:r>
            <a:r>
              <a:rPr lang="uk-UA" dirty="0">
                <a:solidFill>
                  <a:schemeClr val="bg1"/>
                </a:solidFill>
              </a:rPr>
              <a:t/>
            </a:r>
            <a:br>
              <a:rPr lang="uk-UA" dirty="0">
                <a:solidFill>
                  <a:schemeClr val="bg1"/>
                </a:solidFill>
              </a:rPr>
            </a:br>
            <a:r>
              <a:rPr lang="uk-UA" dirty="0">
                <a:solidFill>
                  <a:schemeClr val="bg1"/>
                </a:solidFill>
              </a:rPr>
              <a:t>1) «</a:t>
            </a:r>
            <a:r>
              <a:rPr lang="en-US" dirty="0">
                <a:solidFill>
                  <a:schemeClr val="bg1"/>
                </a:solidFill>
              </a:rPr>
              <a:t>entrepreneurial» – </a:t>
            </a:r>
            <a:r>
              <a:rPr lang="uk-UA" dirty="0">
                <a:solidFill>
                  <a:schemeClr val="bg1"/>
                </a:solidFill>
              </a:rPr>
              <a:t>підприємницький, вживається в аспекті пов’язаності такої систематичної діяльності з ризиком;</a:t>
            </a:r>
            <a:r>
              <a:rPr lang="uk-UA" dirty="0">
                <a:solidFill>
                  <a:schemeClr val="bg1"/>
                </a:solidFill>
              </a:rPr>
              <a:t/>
            </a:r>
            <a:br>
              <a:rPr lang="uk-UA" dirty="0">
                <a:solidFill>
                  <a:schemeClr val="bg1"/>
                </a:solidFill>
              </a:rPr>
            </a:br>
            <a:r>
              <a:rPr lang="uk-UA" dirty="0">
                <a:solidFill>
                  <a:schemeClr val="bg1"/>
                </a:solidFill>
              </a:rPr>
              <a:t>2) «</a:t>
            </a:r>
            <a:r>
              <a:rPr lang="en-US" dirty="0">
                <a:solidFill>
                  <a:schemeClr val="bg1"/>
                </a:solidFill>
              </a:rPr>
              <a:t>commercial» – </a:t>
            </a:r>
            <a:r>
              <a:rPr lang="uk-UA" dirty="0">
                <a:solidFill>
                  <a:schemeClr val="bg1"/>
                </a:solidFill>
              </a:rPr>
              <a:t>прибутковий, торговий, такий, що стосується торгівлі. Поняття комерції пов’язується з торгівельною діяльністю (про це свідчить аналіз змісту норм чинного законодавства України, які використовують фрагментарно термін «комерційний»), тоді як підприємницька діяльність за своєю суттю є більш широким поняттям.</a:t>
            </a:r>
            <a:endParaRPr lang="uk-U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723990" y="1315273"/>
            <a:ext cx="4604722" cy="4418044"/>
          </a:xfrm>
          <a:prstGeom prst="rect">
            <a:avLst/>
          </a:prstGeom>
        </p:spPr>
      </p:pic>
    </p:spTree>
    <p:extLst>
      <p:ext uri="{BB962C8B-B14F-4D97-AF65-F5344CB8AC3E}">
        <p14:creationId xmlns:p14="http://schemas.microsoft.com/office/powerpoint/2010/main" val="3020000468"/>
      </p:ext>
    </p:extLst>
  </p:cSld>
  <p:clrMapOvr>
    <a:masterClrMapping/>
  </p:clrMapOvr>
</p:sld>
</file>

<file path=ppt/theme/theme1.xml><?xml version="1.0" encoding="utf-8"?>
<a:theme xmlns:a="http://schemas.openxmlformats.org/drawingml/2006/main" name="Берлін">
  <a:themeElements>
    <a:clrScheme name="Берлі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і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і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Берлін</Template>
  <TotalTime>215</TotalTime>
  <Words>701</Words>
  <Application>Microsoft Office PowerPoint</Application>
  <PresentationFormat>Широкий екран</PresentationFormat>
  <Paragraphs>72</Paragraphs>
  <Slides>16</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16</vt:i4>
      </vt:variant>
    </vt:vector>
  </HeadingPairs>
  <TitlesOfParts>
    <vt:vector size="23" baseType="lpstr">
      <vt:lpstr>Arial</vt:lpstr>
      <vt:lpstr>Calibri</vt:lpstr>
      <vt:lpstr>Open Sans</vt:lpstr>
      <vt:lpstr>Roboto</vt:lpstr>
      <vt:lpstr>Times New Roman</vt:lpstr>
      <vt:lpstr>Trebuchet MS</vt:lpstr>
      <vt:lpstr>Берлін</vt:lpstr>
      <vt:lpstr>Тема 4. Загальні поняття у підприємництві, торгівлі та біржовій діяльності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Підприємство та підприємництво як сфера професійної діяльності</dc:title>
  <dc:creator>Користувач Windows</dc:creator>
  <cp:lastModifiedBy>Користувач Windows</cp:lastModifiedBy>
  <cp:revision>20</cp:revision>
  <dcterms:created xsi:type="dcterms:W3CDTF">2021-09-18T05:40:09Z</dcterms:created>
  <dcterms:modified xsi:type="dcterms:W3CDTF">2021-10-02T10:10:40Z</dcterms:modified>
</cp:coreProperties>
</file>