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sldIdLst>
    <p:sldId id="256" r:id="rId2"/>
    <p:sldId id="301" r:id="rId3"/>
    <p:sldId id="312" r:id="rId4"/>
    <p:sldId id="313" r:id="rId5"/>
    <p:sldId id="272" r:id="rId6"/>
    <p:sldId id="310" r:id="rId7"/>
    <p:sldId id="308" r:id="rId8"/>
    <p:sldId id="309" r:id="rId9"/>
    <p:sldId id="311" r:id="rId10"/>
    <p:sldId id="314" r:id="rId11"/>
    <p:sldId id="315" r:id="rId12"/>
    <p:sldId id="316" r:id="rId13"/>
    <p:sldId id="317" r:id="rId14"/>
    <p:sldId id="318" r:id="rId15"/>
    <p:sldId id="319" r:id="rId16"/>
    <p:sldId id="320" r:id="rId17"/>
    <p:sldId id="321" r:id="rId18"/>
    <p:sldId id="294" r:id="rId19"/>
    <p:sldId id="296" r:id="rId20"/>
    <p:sldId id="295" r:id="rId2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65C631-A6D2-4E5C-818C-16298D60991B}"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uk-UA"/>
        </a:p>
      </dgm:t>
    </dgm:pt>
    <dgm:pt modelId="{A6EAD858-64A7-496E-B946-B74189E7F92C}">
      <dgm:prSet phldrT="[Текст]"/>
      <dgm:spPr/>
      <dgm:t>
        <a:bodyPr/>
        <a:lstStyle/>
        <a:p>
          <a:r>
            <a:rPr lang="uk-UA" dirty="0" smtClean="0"/>
            <a:t>Регулювання біржової діяльності</a:t>
          </a:r>
          <a:endParaRPr lang="uk-UA" dirty="0"/>
        </a:p>
      </dgm:t>
    </dgm:pt>
    <dgm:pt modelId="{55E23DBD-A6E6-40B9-9C1C-062121199873}" type="parTrans" cxnId="{2C81FFDA-7137-4346-B591-C17F984B55AC}">
      <dgm:prSet/>
      <dgm:spPr/>
      <dgm:t>
        <a:bodyPr/>
        <a:lstStyle/>
        <a:p>
          <a:endParaRPr lang="uk-UA"/>
        </a:p>
      </dgm:t>
    </dgm:pt>
    <dgm:pt modelId="{ECFDBE43-3203-47B2-A8B1-564745AA6703}" type="sibTrans" cxnId="{2C81FFDA-7137-4346-B591-C17F984B55AC}">
      <dgm:prSet/>
      <dgm:spPr/>
      <dgm:t>
        <a:bodyPr/>
        <a:lstStyle/>
        <a:p>
          <a:endParaRPr lang="uk-UA"/>
        </a:p>
      </dgm:t>
    </dgm:pt>
    <dgm:pt modelId="{3659E19E-B757-449C-B785-F222CC8AFCAF}">
      <dgm:prSet phldrT="[Текст]"/>
      <dgm:spPr/>
      <dgm:t>
        <a:bodyPr/>
        <a:lstStyle/>
        <a:p>
          <a:r>
            <a:rPr lang="uk-UA" dirty="0" smtClean="0"/>
            <a:t>саморегулювання</a:t>
          </a:r>
          <a:endParaRPr lang="uk-UA" dirty="0"/>
        </a:p>
      </dgm:t>
    </dgm:pt>
    <dgm:pt modelId="{940FF4BA-0668-4234-A22B-BE3D29727874}" type="parTrans" cxnId="{EF4B9645-B741-4828-A206-264696DDC9C4}">
      <dgm:prSet/>
      <dgm:spPr/>
      <dgm:t>
        <a:bodyPr/>
        <a:lstStyle/>
        <a:p>
          <a:endParaRPr lang="uk-UA"/>
        </a:p>
      </dgm:t>
    </dgm:pt>
    <dgm:pt modelId="{F2123606-4D7E-4F9B-A9AF-AD634D25EB91}" type="sibTrans" cxnId="{EF4B9645-B741-4828-A206-264696DDC9C4}">
      <dgm:prSet/>
      <dgm:spPr/>
      <dgm:t>
        <a:bodyPr/>
        <a:lstStyle/>
        <a:p>
          <a:endParaRPr lang="uk-UA"/>
        </a:p>
      </dgm:t>
    </dgm:pt>
    <dgm:pt modelId="{15B03DE4-F39C-4A73-A117-B676C13A5123}">
      <dgm:prSet phldrT="[Текст]"/>
      <dgm:spPr/>
      <dgm:t>
        <a:bodyPr/>
        <a:lstStyle/>
        <a:p>
          <a:r>
            <a:rPr lang="uk-UA" dirty="0" smtClean="0"/>
            <a:t>державне</a:t>
          </a:r>
          <a:endParaRPr lang="uk-UA" dirty="0"/>
        </a:p>
      </dgm:t>
    </dgm:pt>
    <dgm:pt modelId="{8AC05DE5-408A-42A5-9835-783A73F6152B}" type="parTrans" cxnId="{3AF9E0BE-BC84-4005-AB83-FD5C97E3A993}">
      <dgm:prSet/>
      <dgm:spPr/>
      <dgm:t>
        <a:bodyPr/>
        <a:lstStyle/>
        <a:p>
          <a:endParaRPr lang="uk-UA"/>
        </a:p>
      </dgm:t>
    </dgm:pt>
    <dgm:pt modelId="{5CFAC4C3-3170-4E4C-ACD2-8DF46809DEE2}" type="sibTrans" cxnId="{3AF9E0BE-BC84-4005-AB83-FD5C97E3A993}">
      <dgm:prSet/>
      <dgm:spPr/>
      <dgm:t>
        <a:bodyPr/>
        <a:lstStyle/>
        <a:p>
          <a:endParaRPr lang="uk-UA"/>
        </a:p>
      </dgm:t>
    </dgm:pt>
    <dgm:pt modelId="{11B14DB3-1BE8-4FBD-AF98-BA809E9E3E3D}" type="pres">
      <dgm:prSet presAssocID="{2965C631-A6D2-4E5C-818C-16298D60991B}" presName="Name0" presStyleCnt="0">
        <dgm:presLayoutVars>
          <dgm:dir/>
          <dgm:resizeHandles val="exact"/>
        </dgm:presLayoutVars>
      </dgm:prSet>
      <dgm:spPr/>
    </dgm:pt>
    <dgm:pt modelId="{8F417F5D-18AA-4624-9D80-B1C7B55C66C3}" type="pres">
      <dgm:prSet presAssocID="{A6EAD858-64A7-496E-B946-B74189E7F92C}" presName="node" presStyleLbl="node1" presStyleIdx="0" presStyleCnt="3">
        <dgm:presLayoutVars>
          <dgm:bulletEnabled val="1"/>
        </dgm:presLayoutVars>
      </dgm:prSet>
      <dgm:spPr/>
      <dgm:t>
        <a:bodyPr/>
        <a:lstStyle/>
        <a:p>
          <a:endParaRPr lang="uk-UA"/>
        </a:p>
      </dgm:t>
    </dgm:pt>
    <dgm:pt modelId="{E4356A34-E995-4CB8-B9A7-6C4A133DBEF7}" type="pres">
      <dgm:prSet presAssocID="{ECFDBE43-3203-47B2-A8B1-564745AA6703}" presName="sibTrans" presStyleLbl="sibTrans2D1" presStyleIdx="0" presStyleCnt="3"/>
      <dgm:spPr/>
    </dgm:pt>
    <dgm:pt modelId="{3A047A3B-6ED9-4538-8A07-3E164B9E364D}" type="pres">
      <dgm:prSet presAssocID="{ECFDBE43-3203-47B2-A8B1-564745AA6703}" presName="connectorText" presStyleLbl="sibTrans2D1" presStyleIdx="0" presStyleCnt="3"/>
      <dgm:spPr/>
    </dgm:pt>
    <dgm:pt modelId="{635EED87-89CD-4DD5-8665-171A4B79E647}" type="pres">
      <dgm:prSet presAssocID="{3659E19E-B757-449C-B785-F222CC8AFCAF}" presName="node" presStyleLbl="node1" presStyleIdx="1" presStyleCnt="3">
        <dgm:presLayoutVars>
          <dgm:bulletEnabled val="1"/>
        </dgm:presLayoutVars>
      </dgm:prSet>
      <dgm:spPr/>
    </dgm:pt>
    <dgm:pt modelId="{C8123268-FEBA-4A0E-A64F-7C3DDC8D55FB}" type="pres">
      <dgm:prSet presAssocID="{F2123606-4D7E-4F9B-A9AF-AD634D25EB91}" presName="sibTrans" presStyleLbl="sibTrans2D1" presStyleIdx="1" presStyleCnt="3"/>
      <dgm:spPr/>
    </dgm:pt>
    <dgm:pt modelId="{81A9DF8D-267E-47AA-B32C-23D9A76124B8}" type="pres">
      <dgm:prSet presAssocID="{F2123606-4D7E-4F9B-A9AF-AD634D25EB91}" presName="connectorText" presStyleLbl="sibTrans2D1" presStyleIdx="1" presStyleCnt="3"/>
      <dgm:spPr/>
    </dgm:pt>
    <dgm:pt modelId="{52FEC214-3684-4306-BC54-3E84C67EE225}" type="pres">
      <dgm:prSet presAssocID="{15B03DE4-F39C-4A73-A117-B676C13A5123}" presName="node" presStyleLbl="node1" presStyleIdx="2" presStyleCnt="3">
        <dgm:presLayoutVars>
          <dgm:bulletEnabled val="1"/>
        </dgm:presLayoutVars>
      </dgm:prSet>
      <dgm:spPr/>
    </dgm:pt>
    <dgm:pt modelId="{A8EDABD9-4D69-4D5E-BF1F-CB07D3657C06}" type="pres">
      <dgm:prSet presAssocID="{5CFAC4C3-3170-4E4C-ACD2-8DF46809DEE2}" presName="sibTrans" presStyleLbl="sibTrans2D1" presStyleIdx="2" presStyleCnt="3"/>
      <dgm:spPr/>
    </dgm:pt>
    <dgm:pt modelId="{6B875AF1-42AC-488E-BB75-B16DCC0EFD70}" type="pres">
      <dgm:prSet presAssocID="{5CFAC4C3-3170-4E4C-ACD2-8DF46809DEE2}" presName="connectorText" presStyleLbl="sibTrans2D1" presStyleIdx="2" presStyleCnt="3"/>
      <dgm:spPr/>
    </dgm:pt>
  </dgm:ptLst>
  <dgm:cxnLst>
    <dgm:cxn modelId="{E24D7CF3-7D22-463C-8543-ABCEFF813B18}" type="presOf" srcId="{5CFAC4C3-3170-4E4C-ACD2-8DF46809DEE2}" destId="{A8EDABD9-4D69-4D5E-BF1F-CB07D3657C06}" srcOrd="0" destOrd="0" presId="urn:microsoft.com/office/officeart/2005/8/layout/cycle7"/>
    <dgm:cxn modelId="{2C81FFDA-7137-4346-B591-C17F984B55AC}" srcId="{2965C631-A6D2-4E5C-818C-16298D60991B}" destId="{A6EAD858-64A7-496E-B946-B74189E7F92C}" srcOrd="0" destOrd="0" parTransId="{55E23DBD-A6E6-40B9-9C1C-062121199873}" sibTransId="{ECFDBE43-3203-47B2-A8B1-564745AA6703}"/>
    <dgm:cxn modelId="{7C191098-C547-44EE-88B3-734C215EC378}" type="presOf" srcId="{15B03DE4-F39C-4A73-A117-B676C13A5123}" destId="{52FEC214-3684-4306-BC54-3E84C67EE225}" srcOrd="0" destOrd="0" presId="urn:microsoft.com/office/officeart/2005/8/layout/cycle7"/>
    <dgm:cxn modelId="{264795C2-D9AC-4C32-8084-2350B904BAF3}" type="presOf" srcId="{A6EAD858-64A7-496E-B946-B74189E7F92C}" destId="{8F417F5D-18AA-4624-9D80-B1C7B55C66C3}" srcOrd="0" destOrd="0" presId="urn:microsoft.com/office/officeart/2005/8/layout/cycle7"/>
    <dgm:cxn modelId="{EF4B9645-B741-4828-A206-264696DDC9C4}" srcId="{2965C631-A6D2-4E5C-818C-16298D60991B}" destId="{3659E19E-B757-449C-B785-F222CC8AFCAF}" srcOrd="1" destOrd="0" parTransId="{940FF4BA-0668-4234-A22B-BE3D29727874}" sibTransId="{F2123606-4D7E-4F9B-A9AF-AD634D25EB91}"/>
    <dgm:cxn modelId="{3227C830-CE48-45C6-B4CA-ABC81F912F59}" type="presOf" srcId="{3659E19E-B757-449C-B785-F222CC8AFCAF}" destId="{635EED87-89CD-4DD5-8665-171A4B79E647}" srcOrd="0" destOrd="0" presId="urn:microsoft.com/office/officeart/2005/8/layout/cycle7"/>
    <dgm:cxn modelId="{CF3D7366-3184-4F01-9C89-550820B0153D}" type="presOf" srcId="{5CFAC4C3-3170-4E4C-ACD2-8DF46809DEE2}" destId="{6B875AF1-42AC-488E-BB75-B16DCC0EFD70}" srcOrd="1" destOrd="0" presId="urn:microsoft.com/office/officeart/2005/8/layout/cycle7"/>
    <dgm:cxn modelId="{3AF9E0BE-BC84-4005-AB83-FD5C97E3A993}" srcId="{2965C631-A6D2-4E5C-818C-16298D60991B}" destId="{15B03DE4-F39C-4A73-A117-B676C13A5123}" srcOrd="2" destOrd="0" parTransId="{8AC05DE5-408A-42A5-9835-783A73F6152B}" sibTransId="{5CFAC4C3-3170-4E4C-ACD2-8DF46809DEE2}"/>
    <dgm:cxn modelId="{567952AF-0801-4C04-B9FF-03F8D364FE8A}" type="presOf" srcId="{ECFDBE43-3203-47B2-A8B1-564745AA6703}" destId="{E4356A34-E995-4CB8-B9A7-6C4A133DBEF7}" srcOrd="0" destOrd="0" presId="urn:microsoft.com/office/officeart/2005/8/layout/cycle7"/>
    <dgm:cxn modelId="{60FE9F33-C140-44F4-870D-18FF493E3490}" type="presOf" srcId="{F2123606-4D7E-4F9B-A9AF-AD634D25EB91}" destId="{81A9DF8D-267E-47AA-B32C-23D9A76124B8}" srcOrd="1" destOrd="0" presId="urn:microsoft.com/office/officeart/2005/8/layout/cycle7"/>
    <dgm:cxn modelId="{4EC47B1A-6F4F-489D-9AF9-2AB1DD34D2B9}" type="presOf" srcId="{2965C631-A6D2-4E5C-818C-16298D60991B}" destId="{11B14DB3-1BE8-4FBD-AF98-BA809E9E3E3D}" srcOrd="0" destOrd="0" presId="urn:microsoft.com/office/officeart/2005/8/layout/cycle7"/>
    <dgm:cxn modelId="{5CE75461-6534-44A7-9DC9-8ED05D64E4CE}" type="presOf" srcId="{ECFDBE43-3203-47B2-A8B1-564745AA6703}" destId="{3A047A3B-6ED9-4538-8A07-3E164B9E364D}" srcOrd="1" destOrd="0" presId="urn:microsoft.com/office/officeart/2005/8/layout/cycle7"/>
    <dgm:cxn modelId="{881A93F4-67B5-45FF-8220-F06EEE54829C}" type="presOf" srcId="{F2123606-4D7E-4F9B-A9AF-AD634D25EB91}" destId="{C8123268-FEBA-4A0E-A64F-7C3DDC8D55FB}" srcOrd="0" destOrd="0" presId="urn:microsoft.com/office/officeart/2005/8/layout/cycle7"/>
    <dgm:cxn modelId="{01FBD6F9-E35C-4AEC-9517-E33A80EDF9C2}" type="presParOf" srcId="{11B14DB3-1BE8-4FBD-AF98-BA809E9E3E3D}" destId="{8F417F5D-18AA-4624-9D80-B1C7B55C66C3}" srcOrd="0" destOrd="0" presId="urn:microsoft.com/office/officeart/2005/8/layout/cycle7"/>
    <dgm:cxn modelId="{B79D04B0-E6D2-4C62-8B64-61DBDEE79A99}" type="presParOf" srcId="{11B14DB3-1BE8-4FBD-AF98-BA809E9E3E3D}" destId="{E4356A34-E995-4CB8-B9A7-6C4A133DBEF7}" srcOrd="1" destOrd="0" presId="urn:microsoft.com/office/officeart/2005/8/layout/cycle7"/>
    <dgm:cxn modelId="{4FC7E8B8-A5B0-4FB7-A91D-C5804C7B1AA6}" type="presParOf" srcId="{E4356A34-E995-4CB8-B9A7-6C4A133DBEF7}" destId="{3A047A3B-6ED9-4538-8A07-3E164B9E364D}" srcOrd="0" destOrd="0" presId="urn:microsoft.com/office/officeart/2005/8/layout/cycle7"/>
    <dgm:cxn modelId="{3C949580-72A0-4103-A25D-40799E0380D0}" type="presParOf" srcId="{11B14DB3-1BE8-4FBD-AF98-BA809E9E3E3D}" destId="{635EED87-89CD-4DD5-8665-171A4B79E647}" srcOrd="2" destOrd="0" presId="urn:microsoft.com/office/officeart/2005/8/layout/cycle7"/>
    <dgm:cxn modelId="{898B7D7A-16FC-4F4D-AC7D-9ACFC74B47F8}" type="presParOf" srcId="{11B14DB3-1BE8-4FBD-AF98-BA809E9E3E3D}" destId="{C8123268-FEBA-4A0E-A64F-7C3DDC8D55FB}" srcOrd="3" destOrd="0" presId="urn:microsoft.com/office/officeart/2005/8/layout/cycle7"/>
    <dgm:cxn modelId="{5EC5AE45-B282-40BD-9DF0-D59352322941}" type="presParOf" srcId="{C8123268-FEBA-4A0E-A64F-7C3DDC8D55FB}" destId="{81A9DF8D-267E-47AA-B32C-23D9A76124B8}" srcOrd="0" destOrd="0" presId="urn:microsoft.com/office/officeart/2005/8/layout/cycle7"/>
    <dgm:cxn modelId="{6EE0EAD7-7B7A-4DF6-B4DF-6B492E28FA78}" type="presParOf" srcId="{11B14DB3-1BE8-4FBD-AF98-BA809E9E3E3D}" destId="{52FEC214-3684-4306-BC54-3E84C67EE225}" srcOrd="4" destOrd="0" presId="urn:microsoft.com/office/officeart/2005/8/layout/cycle7"/>
    <dgm:cxn modelId="{C987712C-3581-4940-AA67-33FA856E752B}" type="presParOf" srcId="{11B14DB3-1BE8-4FBD-AF98-BA809E9E3E3D}" destId="{A8EDABD9-4D69-4D5E-BF1F-CB07D3657C06}" srcOrd="5" destOrd="0" presId="urn:microsoft.com/office/officeart/2005/8/layout/cycle7"/>
    <dgm:cxn modelId="{B6BEB2F8-7726-4582-9C26-ABBCB555054D}" type="presParOf" srcId="{A8EDABD9-4D69-4D5E-BF1F-CB07D3657C06}" destId="{6B875AF1-42AC-488E-BB75-B16DCC0EFD70}"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417F5D-18AA-4624-9D80-B1C7B55C66C3}">
      <dsp:nvSpPr>
        <dsp:cNvPr id="0" name=""/>
        <dsp:cNvSpPr/>
      </dsp:nvSpPr>
      <dsp:spPr>
        <a:xfrm>
          <a:off x="2661046" y="1572"/>
          <a:ext cx="2805906" cy="140295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kern="1200" dirty="0" smtClean="0"/>
            <a:t>Регулювання біржової діяльності</a:t>
          </a:r>
          <a:endParaRPr lang="uk-UA" sz="2100" kern="1200" dirty="0"/>
        </a:p>
      </dsp:txBody>
      <dsp:txXfrm>
        <a:off x="2702137" y="42663"/>
        <a:ext cx="2723724" cy="1320771"/>
      </dsp:txXfrm>
    </dsp:sp>
    <dsp:sp modelId="{E4356A34-E995-4CB8-B9A7-6C4A133DBEF7}">
      <dsp:nvSpPr>
        <dsp:cNvPr id="0" name=""/>
        <dsp:cNvSpPr/>
      </dsp:nvSpPr>
      <dsp:spPr>
        <a:xfrm rot="3600000">
          <a:off x="4491365" y="2463816"/>
          <a:ext cx="1461927"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uk-UA" sz="1700" kern="1200"/>
        </a:p>
      </dsp:txBody>
      <dsp:txXfrm>
        <a:off x="4638675" y="2562023"/>
        <a:ext cx="1167307" cy="294619"/>
      </dsp:txXfrm>
    </dsp:sp>
    <dsp:sp modelId="{635EED87-89CD-4DD5-8665-171A4B79E647}">
      <dsp:nvSpPr>
        <dsp:cNvPr id="0" name=""/>
        <dsp:cNvSpPr/>
      </dsp:nvSpPr>
      <dsp:spPr>
        <a:xfrm>
          <a:off x="4977704" y="4014141"/>
          <a:ext cx="2805906" cy="140295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kern="1200" dirty="0" smtClean="0"/>
            <a:t>саморегулювання</a:t>
          </a:r>
          <a:endParaRPr lang="uk-UA" sz="2100" kern="1200" dirty="0"/>
        </a:p>
      </dsp:txBody>
      <dsp:txXfrm>
        <a:off x="5018795" y="4055232"/>
        <a:ext cx="2723724" cy="1320771"/>
      </dsp:txXfrm>
    </dsp:sp>
    <dsp:sp modelId="{C8123268-FEBA-4A0E-A64F-7C3DDC8D55FB}">
      <dsp:nvSpPr>
        <dsp:cNvPr id="0" name=""/>
        <dsp:cNvSpPr/>
      </dsp:nvSpPr>
      <dsp:spPr>
        <a:xfrm rot="10800000">
          <a:off x="3333036" y="4470101"/>
          <a:ext cx="1461927"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uk-UA" sz="1700" kern="1200"/>
        </a:p>
      </dsp:txBody>
      <dsp:txXfrm rot="10800000">
        <a:off x="3480346" y="4568308"/>
        <a:ext cx="1167307" cy="294619"/>
      </dsp:txXfrm>
    </dsp:sp>
    <dsp:sp modelId="{52FEC214-3684-4306-BC54-3E84C67EE225}">
      <dsp:nvSpPr>
        <dsp:cNvPr id="0" name=""/>
        <dsp:cNvSpPr/>
      </dsp:nvSpPr>
      <dsp:spPr>
        <a:xfrm>
          <a:off x="344389" y="4014141"/>
          <a:ext cx="2805906" cy="140295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kern="1200" dirty="0" smtClean="0"/>
            <a:t>державне</a:t>
          </a:r>
          <a:endParaRPr lang="uk-UA" sz="2100" kern="1200" dirty="0"/>
        </a:p>
      </dsp:txBody>
      <dsp:txXfrm>
        <a:off x="385480" y="4055232"/>
        <a:ext cx="2723724" cy="1320771"/>
      </dsp:txXfrm>
    </dsp:sp>
    <dsp:sp modelId="{A8EDABD9-4D69-4D5E-BF1F-CB07D3657C06}">
      <dsp:nvSpPr>
        <dsp:cNvPr id="0" name=""/>
        <dsp:cNvSpPr/>
      </dsp:nvSpPr>
      <dsp:spPr>
        <a:xfrm rot="18000000">
          <a:off x="2174707" y="2463816"/>
          <a:ext cx="1461927"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uk-UA" sz="1700" kern="1200"/>
        </a:p>
      </dsp:txBody>
      <dsp:txXfrm>
        <a:off x="2322017" y="2562023"/>
        <a:ext cx="1167307" cy="294619"/>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uk-UA" smtClean="0"/>
              <a:t>Зразок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2457195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CABF7721-2C8E-4C1B-97B4-D944AC9F4CFA}" type="datetimeFigureOut">
              <a:rPr lang="uk-UA" smtClean="0"/>
              <a:t>02.10.2021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244579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uk-UA" smtClean="0"/>
              <a:t>Зразок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890348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uk-UA" smtClean="0"/>
              <a:t>Зразок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uk-UA" smtClean="0"/>
              <a:t>Редагувати стиль зразка тексту</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85344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19625057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smtClean="0"/>
              <a:t>Зразок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4"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2792521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smtClean="0"/>
              <a:t>Зразок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4"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1948611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35107040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211457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3409353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2234341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CABF7721-2C8E-4C1B-97B4-D944AC9F4CFA}" type="datetimeFigureOut">
              <a:rPr lang="uk-UA" smtClean="0"/>
              <a:t>02.10.2021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400160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CABF7721-2C8E-4C1B-97B4-D944AC9F4CFA}" type="datetimeFigureOut">
              <a:rPr lang="uk-UA" smtClean="0"/>
              <a:t>02.10.2021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1488122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7" name="Date Placeholder 2"/>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3"/>
          <p:cNvSpPr>
            <a:spLocks noGrp="1"/>
          </p:cNvSpPr>
          <p:nvPr>
            <p:ph type="ftr" sz="quarter" idx="11"/>
          </p:nvPr>
        </p:nvSpPr>
        <p:spPr/>
        <p:txBody>
          <a:bodyPr/>
          <a:lstStyle/>
          <a:p>
            <a:endParaRPr lang="uk-UA"/>
          </a:p>
        </p:txBody>
      </p:sp>
      <p:sp>
        <p:nvSpPr>
          <p:cNvPr id="6" name="Slide Number Placeholder 4"/>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2902252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2"/>
          <p:cNvSpPr>
            <a:spLocks noGrp="1"/>
          </p:cNvSpPr>
          <p:nvPr>
            <p:ph type="ftr" sz="quarter" idx="11"/>
          </p:nvPr>
        </p:nvSpPr>
        <p:spPr/>
        <p:txBody>
          <a:bodyPr/>
          <a:lstStyle/>
          <a:p>
            <a:endParaRPr lang="uk-UA"/>
          </a:p>
        </p:txBody>
      </p:sp>
      <p:sp>
        <p:nvSpPr>
          <p:cNvPr id="6" name="Slide Number Placeholder 3"/>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3060733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uk-UA" smtClean="0"/>
              <a:t>Зразок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7" name="Date Placeholder 4"/>
          <p:cNvSpPr>
            <a:spLocks noGrp="1"/>
          </p:cNvSpPr>
          <p:nvPr>
            <p:ph type="dt" sz="half" idx="10"/>
          </p:nvPr>
        </p:nvSpPr>
        <p:spPr/>
        <p:txBody>
          <a:bodyPr/>
          <a:lstStyle/>
          <a:p>
            <a:fld id="{CABF7721-2C8E-4C1B-97B4-D944AC9F4CFA}" type="datetimeFigureOut">
              <a:rPr lang="uk-UA" smtClean="0"/>
              <a:t>02.10.2021</a:t>
            </a:fld>
            <a:endParaRPr lang="uk-UA"/>
          </a:p>
        </p:txBody>
      </p:sp>
      <p:sp>
        <p:nvSpPr>
          <p:cNvPr id="5" name="Footer Placeholder 5"/>
          <p:cNvSpPr>
            <a:spLocks noGrp="1"/>
          </p:cNvSpPr>
          <p:nvPr>
            <p:ph type="ftr" sz="quarter" idx="11"/>
          </p:nvPr>
        </p:nvSpPr>
        <p:spPr/>
        <p:txBody>
          <a:bodyPr/>
          <a:lstStyle/>
          <a:p>
            <a:endParaRPr lang="uk-UA"/>
          </a:p>
        </p:txBody>
      </p:sp>
      <p:sp>
        <p:nvSpPr>
          <p:cNvPr id="6" name="Slide Number Placeholder 6"/>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2488510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CABF7721-2C8E-4C1B-97B4-D944AC9F4CFA}" type="datetimeFigureOut">
              <a:rPr lang="uk-UA" smtClean="0"/>
              <a:t>02.10.2021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5E84611-742B-4E99-9C22-3A4273070A0B}" type="slidenum">
              <a:rPr lang="uk-UA" smtClean="0"/>
              <a:t>‹№›</a:t>
            </a:fld>
            <a:endParaRPr lang="uk-UA"/>
          </a:p>
        </p:txBody>
      </p:sp>
    </p:spTree>
    <p:extLst>
      <p:ext uri="{BB962C8B-B14F-4D97-AF65-F5344CB8AC3E}">
        <p14:creationId xmlns:p14="http://schemas.microsoft.com/office/powerpoint/2010/main" val="4272116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uk-UA" smtClean="0"/>
              <a:t>Зразок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ABF7721-2C8E-4C1B-97B4-D944AC9F4CFA}" type="datetimeFigureOut">
              <a:rPr lang="uk-UA" smtClean="0"/>
              <a:t>02.10.2021</a:t>
            </a:fld>
            <a:endParaRPr lang="uk-UA"/>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uk-UA"/>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E84611-742B-4E99-9C22-3A4273070A0B}" type="slidenum">
              <a:rPr lang="uk-UA" smtClean="0"/>
              <a:t>‹№›</a:t>
            </a:fld>
            <a:endParaRPr lang="uk-UA"/>
          </a:p>
        </p:txBody>
      </p:sp>
    </p:spTree>
    <p:extLst>
      <p:ext uri="{BB962C8B-B14F-4D97-AF65-F5344CB8AC3E}">
        <p14:creationId xmlns:p14="http://schemas.microsoft.com/office/powerpoint/2010/main" val="839754323"/>
      </p:ext>
    </p:extLst>
  </p:cSld>
  <p:clrMap bg1="dk1" tx1="lt1" bg2="dk2" tx2="lt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 id="214748382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dspace.lvduvs.edu.ua/bitstream/1234567890/189/1/xomko%20posib.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zakon.rada.gov.ua/laws/show/697-12"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0737" y="371193"/>
            <a:ext cx="9718061" cy="4007838"/>
          </a:xfrm>
          <a:solidFill>
            <a:schemeClr val="accent4">
              <a:lumMod val="75000"/>
            </a:schemeClr>
          </a:solidFill>
        </p:spPr>
        <p:txBody>
          <a:bodyPr>
            <a:normAutofit fontScale="90000"/>
          </a:bodyPr>
          <a:lstStyle/>
          <a:p>
            <a:r>
              <a:rPr lang="uk-UA" sz="4800" dirty="0" smtClean="0"/>
              <a:t>Тема </a:t>
            </a:r>
            <a:r>
              <a:rPr lang="uk-UA" sz="4800" dirty="0" smtClean="0"/>
              <a:t>5. </a:t>
            </a:r>
            <a:r>
              <a:rPr lang="ru-RU" dirty="0" err="1"/>
              <a:t>Основи</a:t>
            </a:r>
            <a:r>
              <a:rPr lang="ru-RU" dirty="0"/>
              <a:t> </a:t>
            </a:r>
            <a:r>
              <a:rPr lang="ru-RU" dirty="0" err="1"/>
              <a:t>законодавчо</a:t>
            </a:r>
            <a:r>
              <a:rPr lang="ru-RU" dirty="0"/>
              <a:t>-правового </a:t>
            </a:r>
            <a:r>
              <a:rPr lang="ru-RU" dirty="0" err="1"/>
              <a:t>регулювання</a:t>
            </a:r>
            <a:r>
              <a:rPr lang="ru-RU" dirty="0"/>
              <a:t> </a:t>
            </a:r>
            <a:r>
              <a:rPr lang="ru-RU" dirty="0" err="1"/>
              <a:t>підприємництва</a:t>
            </a:r>
            <a:r>
              <a:rPr lang="ru-RU" dirty="0"/>
              <a:t>, </a:t>
            </a:r>
            <a:r>
              <a:rPr lang="ru-RU" dirty="0" err="1"/>
              <a:t>торгівлі</a:t>
            </a:r>
            <a:r>
              <a:rPr lang="ru-RU" dirty="0"/>
              <a:t> та </a:t>
            </a:r>
            <a:r>
              <a:rPr lang="ru-RU" dirty="0" err="1"/>
              <a:t>біржової</a:t>
            </a:r>
            <a:r>
              <a:rPr lang="ru-RU" dirty="0"/>
              <a:t> </a:t>
            </a:r>
            <a:r>
              <a:rPr lang="ru-RU" dirty="0" err="1"/>
              <a:t>діяльності</a:t>
            </a:r>
            <a:r>
              <a:rPr lang="ru-RU" dirty="0"/>
              <a:t/>
            </a:r>
            <a:br>
              <a:rPr lang="ru-RU" dirty="0"/>
            </a:br>
            <a:endParaRPr lang="uk-UA" b="0" dirty="0">
              <a:effectLst/>
            </a:endParaRPr>
          </a:p>
        </p:txBody>
      </p:sp>
      <p:sp>
        <p:nvSpPr>
          <p:cNvPr id="3" name="Підзаголовок 2"/>
          <p:cNvSpPr>
            <a:spLocks noGrp="1"/>
          </p:cNvSpPr>
          <p:nvPr>
            <p:ph type="subTitle" idx="1"/>
          </p:nvPr>
        </p:nvSpPr>
        <p:spPr>
          <a:xfrm>
            <a:off x="1526147" y="4569150"/>
            <a:ext cx="8825658" cy="861420"/>
          </a:xfrm>
          <a:solidFill>
            <a:schemeClr val="bg2">
              <a:lumMod val="20000"/>
              <a:lumOff val="80000"/>
            </a:schemeClr>
          </a:solidFill>
        </p:spPr>
        <p:txBody>
          <a:bodyPr>
            <a:normAutofit fontScale="77500" lnSpcReduction="20000"/>
          </a:bodyPr>
          <a:lstStyle/>
          <a:p>
            <a:pPr algn="ctr"/>
            <a:r>
              <a:rPr lang="uk-UA" dirty="0" smtClean="0">
                <a:solidFill>
                  <a:schemeClr val="bg1"/>
                </a:solidFill>
              </a:rPr>
              <a:t>Лектор: доцент КАФЕДРИ ОРГАНІЗАЦІЇ ПІДПРИЄМНИЦТВА ТА БІРЖОВОЇ ДІЯЛЬНОСТІ</a:t>
            </a:r>
          </a:p>
          <a:p>
            <a:pPr algn="ctr"/>
            <a:r>
              <a:rPr lang="uk-UA" sz="2400" b="1" dirty="0" smtClean="0">
                <a:solidFill>
                  <a:schemeClr val="bg1"/>
                </a:solidFill>
              </a:rPr>
              <a:t>Яворська ВАЛЕНТИНА ОЛЕКСАНДРІВНА</a:t>
            </a:r>
            <a:endParaRPr lang="uk-UA" sz="2400" b="1" dirty="0">
              <a:solidFill>
                <a:schemeClr val="bg1"/>
              </a:solidFill>
            </a:endParaRPr>
          </a:p>
        </p:txBody>
      </p:sp>
    </p:spTree>
    <p:extLst>
      <p:ext uri="{BB962C8B-B14F-4D97-AF65-F5344CB8AC3E}">
        <p14:creationId xmlns:p14="http://schemas.microsoft.com/office/powerpoint/2010/main" val="1428198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146773" y="376308"/>
            <a:ext cx="6096000" cy="2031325"/>
          </a:xfrm>
          <a:prstGeom prst="rect">
            <a:avLst/>
          </a:prstGeom>
          <a:solidFill>
            <a:schemeClr val="tx1"/>
          </a:solidFill>
        </p:spPr>
        <p:txBody>
          <a:bodyPr>
            <a:spAutoFit/>
          </a:bodyPr>
          <a:lstStyle/>
          <a:p>
            <a:r>
              <a:rPr lang="uk-UA" dirty="0">
                <a:solidFill>
                  <a:schemeClr val="bg1"/>
                </a:solidFill>
              </a:rPr>
              <a:t>Ч. 2 ст. 42 Конституції України гарантує захист державою конкуренції у підприємницькій діяльності; забороняє зловживання монопольним становищем на ринку, неправомірне обмеження конкуренції та недобросовісну конкуренцію; встановлює, що види і межі монополії можуть визначатися лише законом.</a:t>
            </a:r>
          </a:p>
        </p:txBody>
      </p:sp>
      <p:sp>
        <p:nvSpPr>
          <p:cNvPr id="3" name="Прямокутник 2"/>
          <p:cNvSpPr/>
          <p:nvPr/>
        </p:nvSpPr>
        <p:spPr>
          <a:xfrm>
            <a:off x="3899026" y="2524677"/>
            <a:ext cx="6096000" cy="1754326"/>
          </a:xfrm>
          <a:prstGeom prst="rect">
            <a:avLst/>
          </a:prstGeom>
          <a:solidFill>
            <a:schemeClr val="tx1"/>
          </a:solidFill>
        </p:spPr>
        <p:txBody>
          <a:bodyPr>
            <a:spAutoFit/>
          </a:bodyPr>
          <a:lstStyle/>
          <a:p>
            <a:r>
              <a:rPr lang="ru-RU" dirty="0">
                <a:solidFill>
                  <a:schemeClr val="bg1"/>
                </a:solidFill>
              </a:rPr>
              <a:t>У </a:t>
            </a:r>
            <a:r>
              <a:rPr lang="ru-RU" dirty="0" err="1">
                <a:solidFill>
                  <a:schemeClr val="bg1"/>
                </a:solidFill>
              </a:rPr>
              <a:t>Господарському</a:t>
            </a:r>
            <a:r>
              <a:rPr lang="ru-RU" dirty="0">
                <a:solidFill>
                  <a:schemeClr val="bg1"/>
                </a:solidFill>
              </a:rPr>
              <a:t> </a:t>
            </a:r>
            <a:r>
              <a:rPr lang="ru-RU" dirty="0" err="1">
                <a:solidFill>
                  <a:schemeClr val="bg1"/>
                </a:solidFill>
              </a:rPr>
              <a:t>кодексі</a:t>
            </a:r>
            <a:r>
              <a:rPr lang="ru-RU" dirty="0">
                <a:solidFill>
                  <a:schemeClr val="bg1"/>
                </a:solidFill>
              </a:rPr>
              <a:t> </a:t>
            </a:r>
            <a:r>
              <a:rPr lang="ru-RU" dirty="0" err="1">
                <a:solidFill>
                  <a:schemeClr val="bg1"/>
                </a:solidFill>
              </a:rPr>
              <a:t>України</a:t>
            </a:r>
            <a:r>
              <a:rPr lang="ru-RU" dirty="0">
                <a:solidFill>
                  <a:schemeClr val="bg1"/>
                </a:solidFill>
              </a:rPr>
              <a:t> </a:t>
            </a:r>
            <a:r>
              <a:rPr lang="ru-RU" dirty="0" err="1">
                <a:solidFill>
                  <a:schemeClr val="bg1"/>
                </a:solidFill>
              </a:rPr>
              <a:t>питанням</a:t>
            </a:r>
            <a:r>
              <a:rPr lang="ru-RU" dirty="0">
                <a:solidFill>
                  <a:schemeClr val="bg1"/>
                </a:solidFill>
              </a:rPr>
              <a:t> </a:t>
            </a:r>
            <a:r>
              <a:rPr lang="ru-RU" dirty="0" err="1">
                <a:solidFill>
                  <a:schemeClr val="bg1"/>
                </a:solidFill>
              </a:rPr>
              <a:t>захисту</a:t>
            </a:r>
            <a:r>
              <a:rPr lang="ru-RU" dirty="0">
                <a:solidFill>
                  <a:schemeClr val="bg1"/>
                </a:solidFill>
              </a:rPr>
              <a:t> </a:t>
            </a:r>
            <a:r>
              <a:rPr lang="ru-RU" dirty="0" err="1">
                <a:solidFill>
                  <a:schemeClr val="bg1"/>
                </a:solidFill>
              </a:rPr>
              <a:t>економічної</a:t>
            </a:r>
            <a:r>
              <a:rPr lang="ru-RU" dirty="0">
                <a:solidFill>
                  <a:schemeClr val="bg1"/>
                </a:solidFill>
              </a:rPr>
              <a:t> </a:t>
            </a:r>
            <a:r>
              <a:rPr lang="ru-RU" dirty="0" err="1">
                <a:solidFill>
                  <a:schemeClr val="bg1"/>
                </a:solidFill>
              </a:rPr>
              <a:t>конкуренції</a:t>
            </a:r>
            <a:r>
              <a:rPr lang="ru-RU" dirty="0">
                <a:solidFill>
                  <a:schemeClr val="bg1"/>
                </a:solidFill>
              </a:rPr>
              <a:t> </a:t>
            </a:r>
            <a:r>
              <a:rPr lang="ru-RU" dirty="0" err="1">
                <a:solidFill>
                  <a:schemeClr val="bg1"/>
                </a:solidFill>
              </a:rPr>
              <a:t>відводиться</a:t>
            </a:r>
            <a:r>
              <a:rPr lang="ru-RU" dirty="0">
                <a:solidFill>
                  <a:schemeClr val="bg1"/>
                </a:solidFill>
              </a:rPr>
              <a:t> Глава 3 «</a:t>
            </a:r>
            <a:r>
              <a:rPr lang="ru-RU" dirty="0" err="1">
                <a:solidFill>
                  <a:schemeClr val="bg1"/>
                </a:solidFill>
              </a:rPr>
              <a:t>Обмеження</a:t>
            </a:r>
            <a:r>
              <a:rPr lang="ru-RU" dirty="0">
                <a:solidFill>
                  <a:schemeClr val="bg1"/>
                </a:solidFill>
              </a:rPr>
              <a:t> </a:t>
            </a:r>
            <a:r>
              <a:rPr lang="ru-RU" dirty="0" err="1">
                <a:solidFill>
                  <a:schemeClr val="bg1"/>
                </a:solidFill>
              </a:rPr>
              <a:t>монополізму</a:t>
            </a:r>
            <a:r>
              <a:rPr lang="ru-RU" dirty="0">
                <a:solidFill>
                  <a:schemeClr val="bg1"/>
                </a:solidFill>
              </a:rPr>
              <a:t> та </a:t>
            </a:r>
            <a:r>
              <a:rPr lang="ru-RU" dirty="0" err="1">
                <a:solidFill>
                  <a:schemeClr val="bg1"/>
                </a:solidFill>
              </a:rPr>
              <a:t>захист</a:t>
            </a:r>
            <a:r>
              <a:rPr lang="ru-RU" dirty="0">
                <a:solidFill>
                  <a:schemeClr val="bg1"/>
                </a:solidFill>
              </a:rPr>
              <a:t> </a:t>
            </a:r>
            <a:r>
              <a:rPr lang="ru-RU" dirty="0" err="1">
                <a:solidFill>
                  <a:schemeClr val="bg1"/>
                </a:solidFill>
              </a:rPr>
              <a:t>суб’єктів</a:t>
            </a:r>
            <a:r>
              <a:rPr lang="ru-RU" dirty="0">
                <a:solidFill>
                  <a:schemeClr val="bg1"/>
                </a:solidFill>
              </a:rPr>
              <a:t> </a:t>
            </a:r>
            <a:r>
              <a:rPr lang="ru-RU" dirty="0" err="1">
                <a:solidFill>
                  <a:schemeClr val="bg1"/>
                </a:solidFill>
              </a:rPr>
              <a:t>господарювання</a:t>
            </a:r>
            <a:r>
              <a:rPr lang="ru-RU" dirty="0">
                <a:solidFill>
                  <a:schemeClr val="bg1"/>
                </a:solidFill>
              </a:rPr>
              <a:t> </a:t>
            </a:r>
            <a:r>
              <a:rPr lang="ru-RU" dirty="0" err="1">
                <a:solidFill>
                  <a:schemeClr val="bg1"/>
                </a:solidFill>
              </a:rPr>
              <a:t>від</a:t>
            </a:r>
            <a:r>
              <a:rPr lang="ru-RU" dirty="0">
                <a:solidFill>
                  <a:schemeClr val="bg1"/>
                </a:solidFill>
              </a:rPr>
              <a:t> </a:t>
            </a:r>
            <a:r>
              <a:rPr lang="ru-RU" dirty="0" err="1">
                <a:solidFill>
                  <a:schemeClr val="bg1"/>
                </a:solidFill>
              </a:rPr>
              <a:t>недобросовісної</a:t>
            </a:r>
            <a:r>
              <a:rPr lang="ru-RU" dirty="0">
                <a:solidFill>
                  <a:schemeClr val="bg1"/>
                </a:solidFill>
              </a:rPr>
              <a:t> </a:t>
            </a:r>
            <a:r>
              <a:rPr lang="ru-RU" dirty="0" err="1">
                <a:solidFill>
                  <a:schemeClr val="bg1"/>
                </a:solidFill>
              </a:rPr>
              <a:t>конкуренції</a:t>
            </a:r>
            <a:r>
              <a:rPr lang="ru-RU" dirty="0">
                <a:solidFill>
                  <a:schemeClr val="bg1"/>
                </a:solidFill>
              </a:rPr>
              <a:t>», в </a:t>
            </a:r>
            <a:r>
              <a:rPr lang="ru-RU" dirty="0" err="1">
                <a:solidFill>
                  <a:schemeClr val="bg1"/>
                </a:solidFill>
              </a:rPr>
              <a:t>якій</a:t>
            </a:r>
            <a:r>
              <a:rPr lang="ru-RU" dirty="0">
                <a:solidFill>
                  <a:schemeClr val="bg1"/>
                </a:solidFill>
              </a:rPr>
              <a:t> </a:t>
            </a:r>
            <a:r>
              <a:rPr lang="ru-RU" dirty="0" err="1">
                <a:solidFill>
                  <a:schemeClr val="bg1"/>
                </a:solidFill>
              </a:rPr>
              <a:t>визначені</a:t>
            </a:r>
            <a:r>
              <a:rPr lang="ru-RU" dirty="0">
                <a:solidFill>
                  <a:schemeClr val="bg1"/>
                </a:solidFill>
              </a:rPr>
              <a:t> </a:t>
            </a:r>
            <a:r>
              <a:rPr lang="ru-RU" dirty="0" err="1">
                <a:solidFill>
                  <a:schemeClr val="bg1"/>
                </a:solidFill>
              </a:rPr>
              <a:t>загальні</a:t>
            </a:r>
            <a:r>
              <a:rPr lang="ru-RU" dirty="0">
                <a:solidFill>
                  <a:schemeClr val="bg1"/>
                </a:solidFill>
              </a:rPr>
              <a:t> правила </a:t>
            </a:r>
            <a:r>
              <a:rPr lang="ru-RU" dirty="0" err="1">
                <a:solidFill>
                  <a:schemeClr val="bg1"/>
                </a:solidFill>
              </a:rPr>
              <a:t>антимонопольно</a:t>
            </a:r>
            <a:r>
              <a:rPr lang="ru-RU" dirty="0">
                <a:solidFill>
                  <a:schemeClr val="bg1"/>
                </a:solidFill>
              </a:rPr>
              <a:t>-конкурентного </a:t>
            </a:r>
            <a:r>
              <a:rPr lang="ru-RU" dirty="0" err="1">
                <a:solidFill>
                  <a:schemeClr val="bg1"/>
                </a:solidFill>
              </a:rPr>
              <a:t>законодавства</a:t>
            </a:r>
            <a:r>
              <a:rPr lang="ru-RU" dirty="0">
                <a:solidFill>
                  <a:schemeClr val="bg1"/>
                </a:solidFill>
              </a:rPr>
              <a:t>. </a:t>
            </a:r>
            <a:endParaRPr lang="uk-UA" dirty="0">
              <a:solidFill>
                <a:schemeClr val="bg1"/>
              </a:solidFill>
            </a:endParaRPr>
          </a:p>
        </p:txBody>
      </p:sp>
    </p:spTree>
    <p:extLst>
      <p:ext uri="{BB962C8B-B14F-4D97-AF65-F5344CB8AC3E}">
        <p14:creationId xmlns:p14="http://schemas.microsoft.com/office/powerpoint/2010/main" val="1754351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396150" y="1204792"/>
            <a:ext cx="6096000" cy="3416320"/>
          </a:xfrm>
          <a:prstGeom prst="rect">
            <a:avLst/>
          </a:prstGeom>
          <a:solidFill>
            <a:schemeClr val="tx1"/>
          </a:solidFill>
        </p:spPr>
        <p:txBody>
          <a:bodyPr>
            <a:spAutoFit/>
          </a:bodyPr>
          <a:lstStyle/>
          <a:p>
            <a:r>
              <a:rPr lang="uk-UA" dirty="0">
                <a:solidFill>
                  <a:schemeClr val="bg1"/>
                </a:solidFill>
              </a:rPr>
              <a:t>Відповідно до ст. 1 Закону України «Про захист економічної конкуренції», конкуренція – це змагання між суб’єктами господарювання з метою здобуття завдяки власним досягненням переваг над іншими суб’єктами господарювання, внаслідок чого споживачі, суб’єкти господарювання мають можливість вибирати між кількома продавцями, покупцями, а окремий суб’єкт господарювання не може визначати умови обороту товарів на ринку. Таке ж визначення </a:t>
            </a:r>
            <a:r>
              <a:rPr lang="uk-UA" dirty="0" err="1">
                <a:solidFill>
                  <a:schemeClr val="bg1"/>
                </a:solidFill>
              </a:rPr>
              <a:t>продубльоване</a:t>
            </a:r>
            <a:r>
              <a:rPr lang="uk-UA" dirty="0">
                <a:solidFill>
                  <a:schemeClr val="bg1"/>
                </a:solidFill>
              </a:rPr>
              <a:t> у згадуваній ст. 25 ГК України.</a:t>
            </a:r>
          </a:p>
        </p:txBody>
      </p:sp>
    </p:spTree>
    <p:extLst>
      <p:ext uri="{BB962C8B-B14F-4D97-AF65-F5344CB8AC3E}">
        <p14:creationId xmlns:p14="http://schemas.microsoft.com/office/powerpoint/2010/main" val="2074777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431548" y="149971"/>
            <a:ext cx="6096000" cy="2031325"/>
          </a:xfrm>
          <a:prstGeom prst="rect">
            <a:avLst/>
          </a:prstGeom>
          <a:solidFill>
            <a:schemeClr val="tx1"/>
          </a:solidFill>
        </p:spPr>
        <p:txBody>
          <a:bodyPr>
            <a:spAutoFit/>
          </a:bodyPr>
          <a:lstStyle/>
          <a:p>
            <a:r>
              <a:rPr lang="uk-UA" dirty="0">
                <a:solidFill>
                  <a:schemeClr val="bg1"/>
                </a:solidFill>
              </a:rPr>
              <a:t>Закон України </a:t>
            </a:r>
            <a:r>
              <a:rPr lang="uk-UA" dirty="0" smtClean="0">
                <a:solidFill>
                  <a:schemeClr val="bg1"/>
                </a:solidFill>
              </a:rPr>
              <a:t>«</a:t>
            </a:r>
            <a:r>
              <a:rPr lang="uk-UA" dirty="0">
                <a:solidFill>
                  <a:schemeClr val="bg1"/>
                </a:solidFill>
              </a:rPr>
              <a:t>Про захист від недобросовісної конкуренції» визначив правові засади захисту суб’єктів господарювання і споживачів від недобросовісної конкуренції; поняття недобросовісної конкуренції та її основні види; відповідальність за вчинення дій, спрямованих на недобросовісну </a:t>
            </a:r>
            <a:r>
              <a:rPr lang="uk-UA" dirty="0" smtClean="0">
                <a:solidFill>
                  <a:schemeClr val="bg1"/>
                </a:solidFill>
              </a:rPr>
              <a:t>конкуренцію.</a:t>
            </a:r>
            <a:endParaRPr lang="uk-UA" dirty="0">
              <a:solidFill>
                <a:schemeClr val="bg1"/>
              </a:solidFill>
            </a:endParaRPr>
          </a:p>
        </p:txBody>
      </p:sp>
      <p:sp>
        <p:nvSpPr>
          <p:cNvPr id="3" name="Прямокутник 2"/>
          <p:cNvSpPr/>
          <p:nvPr/>
        </p:nvSpPr>
        <p:spPr>
          <a:xfrm>
            <a:off x="4406020" y="2388099"/>
            <a:ext cx="6096000" cy="3693319"/>
          </a:xfrm>
          <a:prstGeom prst="rect">
            <a:avLst/>
          </a:prstGeom>
          <a:solidFill>
            <a:schemeClr val="tx1"/>
          </a:solidFill>
        </p:spPr>
        <p:txBody>
          <a:bodyPr>
            <a:spAutoFit/>
          </a:bodyPr>
          <a:lstStyle/>
          <a:p>
            <a:r>
              <a:rPr lang="uk-UA" dirty="0">
                <a:solidFill>
                  <a:srgbClr val="495057"/>
                </a:solidFill>
                <a:latin typeface="Open Sans"/>
              </a:rPr>
              <a:t>Законом України «Про Антимонопольний комітет України» від 26.11.1993 р. № 3659-ХІІ започатковано діяльність Антимонопольного комітету України та його територіальних органів; визначено статус, завдання, структуру та основні принципи діяльності АМК; порядок здійснення відносин з органами державної влади, місцевого самоврядування, іншими контролюючими органами, засобами інформації та громадськими організаціями; процесуальні засади діяльності АМК. Основною метою діяльності АМК є забезпечення державного захисту конкуренції у підприємницькій діяльності та у сфері державних </a:t>
            </a:r>
            <a:r>
              <a:rPr lang="uk-UA" dirty="0" err="1">
                <a:solidFill>
                  <a:srgbClr val="495057"/>
                </a:solidFill>
                <a:latin typeface="Open Sans"/>
              </a:rPr>
              <a:t>закупівель</a:t>
            </a:r>
            <a:endParaRPr lang="uk-UA" dirty="0"/>
          </a:p>
        </p:txBody>
      </p:sp>
    </p:spTree>
    <p:extLst>
      <p:ext uri="{BB962C8B-B14F-4D97-AF65-F5344CB8AC3E}">
        <p14:creationId xmlns:p14="http://schemas.microsoft.com/office/powerpoint/2010/main" val="1510058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811794" y="712247"/>
            <a:ext cx="6096000" cy="2862322"/>
          </a:xfrm>
          <a:prstGeom prst="rect">
            <a:avLst/>
          </a:prstGeom>
          <a:solidFill>
            <a:schemeClr val="tx1"/>
          </a:solidFill>
        </p:spPr>
        <p:txBody>
          <a:bodyPr>
            <a:spAutoFit/>
          </a:bodyPr>
          <a:lstStyle/>
          <a:p>
            <a:r>
              <a:rPr lang="uk-UA" dirty="0">
                <a:solidFill>
                  <a:schemeClr val="bg1"/>
                </a:solidFill>
              </a:rPr>
              <a:t>Монополія (від грецьких слів «</a:t>
            </a:r>
            <a:r>
              <a:rPr lang="en-US" dirty="0">
                <a:solidFill>
                  <a:schemeClr val="bg1"/>
                </a:solidFill>
              </a:rPr>
              <a:t>mono» – </a:t>
            </a:r>
            <a:r>
              <a:rPr lang="uk-UA" dirty="0">
                <a:solidFill>
                  <a:schemeClr val="bg1"/>
                </a:solidFill>
              </a:rPr>
              <a:t>один, «</a:t>
            </a:r>
            <a:r>
              <a:rPr lang="en-US" dirty="0" err="1">
                <a:solidFill>
                  <a:schemeClr val="bg1"/>
                </a:solidFill>
              </a:rPr>
              <a:t>poleo</a:t>
            </a:r>
            <a:r>
              <a:rPr lang="en-US" dirty="0">
                <a:solidFill>
                  <a:schemeClr val="bg1"/>
                </a:solidFill>
              </a:rPr>
              <a:t>» – </a:t>
            </a:r>
            <a:r>
              <a:rPr lang="uk-UA" dirty="0">
                <a:solidFill>
                  <a:schemeClr val="bg1"/>
                </a:solidFill>
              </a:rPr>
              <a:t>продаю) – це виключне право в певній галузі, держави, організації, фірми. В ідеалі монополія – це стан, коли один суб’єкт забезпечує всі пропозиції певного товару або послуги на ринку. У реальному житті таке трапляється вкрай </a:t>
            </a:r>
            <a:r>
              <a:rPr lang="uk-UA" dirty="0" err="1">
                <a:solidFill>
                  <a:schemeClr val="bg1"/>
                </a:solidFill>
              </a:rPr>
              <a:t>рідко</a:t>
            </a:r>
            <a:r>
              <a:rPr lang="uk-UA" dirty="0">
                <a:solidFill>
                  <a:schemeClr val="bg1"/>
                </a:solidFill>
              </a:rPr>
              <a:t> і зазвичай монопольним вважається домінування певного суб’єкта підприємництва, коли він може істотно впливати на ціну або обсяг товарів на ринку. </a:t>
            </a:r>
          </a:p>
        </p:txBody>
      </p:sp>
      <p:sp>
        <p:nvSpPr>
          <p:cNvPr id="3" name="Прямокутник 2"/>
          <p:cNvSpPr/>
          <p:nvPr/>
        </p:nvSpPr>
        <p:spPr>
          <a:xfrm>
            <a:off x="3627421" y="4030249"/>
            <a:ext cx="6096000" cy="1477328"/>
          </a:xfrm>
          <a:prstGeom prst="rect">
            <a:avLst/>
          </a:prstGeom>
          <a:solidFill>
            <a:schemeClr val="tx1"/>
          </a:solidFill>
        </p:spPr>
        <p:txBody>
          <a:bodyPr>
            <a:spAutoFit/>
          </a:bodyPr>
          <a:lstStyle/>
          <a:p>
            <a:r>
              <a:rPr lang="uk-UA" dirty="0">
                <a:solidFill>
                  <a:schemeClr val="bg1"/>
                </a:solidFill>
              </a:rPr>
              <a:t>Основною функцією законодавчої ланки є створення відповідних правових умов щодо діяльності та захисту інтересів суб’єктів підприємницької діяльності від недобросовісної конкуренції</a:t>
            </a:r>
          </a:p>
        </p:txBody>
      </p:sp>
    </p:spTree>
    <p:extLst>
      <p:ext uri="{BB962C8B-B14F-4D97-AF65-F5344CB8AC3E}">
        <p14:creationId xmlns:p14="http://schemas.microsoft.com/office/powerpoint/2010/main" val="3188465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1468726109"/>
              </p:ext>
            </p:extLst>
          </p:nvPr>
        </p:nvGraphicFramePr>
        <p:xfrm>
          <a:off x="2231176" y="62007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3137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smtClean="0">
              <a:ln>
                <a:noFill/>
              </a:ln>
              <a:solidFill>
                <a:schemeClr val="tx1"/>
              </a:solidFill>
              <a:effectLst/>
              <a:latin typeface="Arial" panose="020B0604020202020204" pitchFamily="34" charset="0"/>
            </a:endParaRPr>
          </a:p>
        </p:txBody>
      </p:sp>
      <p:grpSp>
        <p:nvGrpSpPr>
          <p:cNvPr id="3" name="Группа 18"/>
          <p:cNvGrpSpPr>
            <a:grpSpLocks noChangeAspect="1"/>
          </p:cNvGrpSpPr>
          <p:nvPr/>
        </p:nvGrpSpPr>
        <p:grpSpPr bwMode="auto">
          <a:xfrm>
            <a:off x="3281771" y="798061"/>
            <a:ext cx="5165725" cy="3416300"/>
            <a:chOff x="1656" y="3414"/>
            <a:chExt cx="8640" cy="4097"/>
          </a:xfrm>
        </p:grpSpPr>
        <p:sp>
          <p:nvSpPr>
            <p:cNvPr id="4" name="AutoShape 13"/>
            <p:cNvSpPr>
              <a:spLocks noChangeAspect="1" noChangeArrowheads="1"/>
            </p:cNvSpPr>
            <p:nvPr/>
          </p:nvSpPr>
          <p:spPr bwMode="auto">
            <a:xfrm>
              <a:off x="2250" y="3414"/>
              <a:ext cx="7499" cy="774"/>
            </a:xfrm>
            <a:prstGeom prst="bevel">
              <a:avLst>
                <a:gd name="adj" fmla="val 12500"/>
              </a:avLst>
            </a:prstGeom>
            <a:noFill/>
            <a:ln w="9525">
              <a:solidFill>
                <a:srgbClr val="000000"/>
              </a:solidFill>
              <a:miter lim="800000"/>
              <a:headEnd/>
              <a:tailEnd/>
            </a:ln>
            <a:extLst>
              <a:ext uri="{909E8E84-426E-40DD-AFC4-6F175D3DCCD1}">
                <a14:hiddenFill xmlns:a14="http://schemas.microsoft.com/office/drawing/2010/main">
                  <a:solidFill>
                    <a:srgbClr val="C0C0C0"/>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2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Механізм регулювання біржової діяльності</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5" name="AutoShape 14"/>
            <p:cNvSpPr>
              <a:spLocks noChangeAspect="1" noChangeArrowheads="1"/>
            </p:cNvSpPr>
            <p:nvPr/>
          </p:nvSpPr>
          <p:spPr bwMode="auto">
            <a:xfrm>
              <a:off x="1656" y="5350"/>
              <a:ext cx="2445" cy="2156"/>
            </a:xfrm>
            <a:prstGeom prst="foldedCorner">
              <a:avLst>
                <a:gd name="adj" fmla="val 12500"/>
              </a:avLst>
            </a:prstGeom>
            <a:noFill/>
            <a:ln w="9525">
              <a:solidFill>
                <a:srgbClr val="000000"/>
              </a:solidFill>
              <a:round/>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80975" algn="l"/>
                </a:tabLst>
                <a:defRPr>
                  <a:solidFill>
                    <a:schemeClr val="tx1"/>
                  </a:solidFill>
                  <a:latin typeface="Arial" panose="020B0604020202020204" pitchFamily="34" charset="0"/>
                </a:defRPr>
              </a:lvl1pPr>
              <a:lvl2pPr eaLnBrk="0" fontAlgn="base" hangingPunct="0">
                <a:spcBef>
                  <a:spcPct val="0"/>
                </a:spcBef>
                <a:spcAft>
                  <a:spcPct val="0"/>
                </a:spcAft>
                <a:tabLst>
                  <a:tab pos="180975" algn="l"/>
                </a:tabLst>
                <a:defRPr>
                  <a:solidFill>
                    <a:schemeClr val="tx1"/>
                  </a:solidFill>
                  <a:latin typeface="Arial" panose="020B0604020202020204" pitchFamily="34" charset="0"/>
                </a:defRPr>
              </a:lvl2pPr>
              <a:lvl3pPr eaLnBrk="0" fontAlgn="base" hangingPunct="0">
                <a:spcBef>
                  <a:spcPct val="0"/>
                </a:spcBef>
                <a:spcAft>
                  <a:spcPct val="0"/>
                </a:spcAft>
                <a:tabLst>
                  <a:tab pos="180975" algn="l"/>
                </a:tabLst>
                <a:defRPr>
                  <a:solidFill>
                    <a:schemeClr val="tx1"/>
                  </a:solidFill>
                  <a:latin typeface="Arial" panose="020B0604020202020204" pitchFamily="34" charset="0"/>
                </a:defRPr>
              </a:lvl3pPr>
              <a:lvl4pPr eaLnBrk="0" fontAlgn="base" hangingPunct="0">
                <a:spcBef>
                  <a:spcPct val="0"/>
                </a:spcBef>
                <a:spcAft>
                  <a:spcPct val="0"/>
                </a:spcAft>
                <a:tabLst>
                  <a:tab pos="180975" algn="l"/>
                </a:tabLst>
                <a:defRPr>
                  <a:solidFill>
                    <a:schemeClr val="tx1"/>
                  </a:solidFill>
                  <a:latin typeface="Arial" panose="020B0604020202020204" pitchFamily="34" charset="0"/>
                </a:defRPr>
              </a:lvl4pPr>
              <a:lvl5pPr eaLnBrk="0" fontAlgn="base" hangingPunct="0">
                <a:spcBef>
                  <a:spcPct val="0"/>
                </a:spcBef>
                <a:spcAft>
                  <a:spcPct val="0"/>
                </a:spcAft>
                <a:tabLst>
                  <a:tab pos="180975"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законодавчі акти;</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укази;</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постанови;</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інші правові документи органів державного регулювання</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6" name="AutoShape 15"/>
            <p:cNvSpPr>
              <a:spLocks noChangeAspect="1" noChangeArrowheads="1"/>
            </p:cNvSpPr>
            <p:nvPr/>
          </p:nvSpPr>
          <p:spPr bwMode="auto">
            <a:xfrm>
              <a:off x="4427" y="5350"/>
              <a:ext cx="3098" cy="2161"/>
            </a:xfrm>
            <a:prstGeom prst="foldedCorner">
              <a:avLst>
                <a:gd name="adj" fmla="val 12500"/>
              </a:avLst>
            </a:prstGeom>
            <a:noFill/>
            <a:ln w="9525">
              <a:solidFill>
                <a:srgbClr val="000000"/>
              </a:solidFill>
              <a:round/>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80975" algn="l"/>
                </a:tabLst>
                <a:defRPr>
                  <a:solidFill>
                    <a:schemeClr val="tx1"/>
                  </a:solidFill>
                  <a:latin typeface="Arial" panose="020B0604020202020204" pitchFamily="34" charset="0"/>
                </a:defRPr>
              </a:lvl1pPr>
              <a:lvl2pPr eaLnBrk="0" fontAlgn="base" hangingPunct="0">
                <a:spcBef>
                  <a:spcPct val="0"/>
                </a:spcBef>
                <a:spcAft>
                  <a:spcPct val="0"/>
                </a:spcAft>
                <a:tabLst>
                  <a:tab pos="180975" algn="l"/>
                </a:tabLst>
                <a:defRPr>
                  <a:solidFill>
                    <a:schemeClr val="tx1"/>
                  </a:solidFill>
                  <a:latin typeface="Arial" panose="020B0604020202020204" pitchFamily="34" charset="0"/>
                </a:defRPr>
              </a:lvl2pPr>
              <a:lvl3pPr eaLnBrk="0" fontAlgn="base" hangingPunct="0">
                <a:spcBef>
                  <a:spcPct val="0"/>
                </a:spcBef>
                <a:spcAft>
                  <a:spcPct val="0"/>
                </a:spcAft>
                <a:tabLst>
                  <a:tab pos="180975" algn="l"/>
                </a:tabLst>
                <a:defRPr>
                  <a:solidFill>
                    <a:schemeClr val="tx1"/>
                  </a:solidFill>
                  <a:latin typeface="Arial" panose="020B0604020202020204" pitchFamily="34" charset="0"/>
                </a:defRPr>
              </a:lvl3pPr>
              <a:lvl4pPr eaLnBrk="0" fontAlgn="base" hangingPunct="0">
                <a:spcBef>
                  <a:spcPct val="0"/>
                </a:spcBef>
                <a:spcAft>
                  <a:spcPct val="0"/>
                </a:spcAft>
                <a:tabLst>
                  <a:tab pos="180975" algn="l"/>
                </a:tabLst>
                <a:defRPr>
                  <a:solidFill>
                    <a:schemeClr val="tx1"/>
                  </a:solidFill>
                  <a:latin typeface="Arial" panose="020B0604020202020204" pitchFamily="34" charset="0"/>
                </a:defRPr>
              </a:lvl4pPr>
              <a:lvl5pPr eaLnBrk="0" fontAlgn="base" hangingPunct="0">
                <a:spcBef>
                  <a:spcPct val="0"/>
                </a:spcBef>
                <a:spcAft>
                  <a:spcPct val="0"/>
                </a:spcAft>
                <a:tabLst>
                  <a:tab pos="180975"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інструкції;</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нормативи;</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норми;</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методичні вказівки;</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пояснення;</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правила, затверджені організаціями професійних учасників біржової діяльності</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7" name="AutoShape 16"/>
            <p:cNvSpPr>
              <a:spLocks noChangeAspect="1" noChangeArrowheads="1"/>
            </p:cNvSpPr>
            <p:nvPr/>
          </p:nvSpPr>
          <p:spPr bwMode="auto">
            <a:xfrm>
              <a:off x="7819" y="5350"/>
              <a:ext cx="2477" cy="2081"/>
            </a:xfrm>
            <a:prstGeom prst="foldedCorner">
              <a:avLst>
                <a:gd name="adj" fmla="val 12500"/>
              </a:avLst>
            </a:prstGeom>
            <a:noFill/>
            <a:ln w="9525">
              <a:solidFill>
                <a:srgbClr val="000000"/>
              </a:solidFill>
              <a:round/>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80975" algn="l"/>
                </a:tabLst>
                <a:defRPr>
                  <a:solidFill>
                    <a:schemeClr val="tx1"/>
                  </a:solidFill>
                  <a:latin typeface="Arial" panose="020B0604020202020204" pitchFamily="34" charset="0"/>
                </a:defRPr>
              </a:lvl1pPr>
              <a:lvl2pPr eaLnBrk="0" fontAlgn="base" hangingPunct="0">
                <a:spcBef>
                  <a:spcPct val="0"/>
                </a:spcBef>
                <a:spcAft>
                  <a:spcPct val="0"/>
                </a:spcAft>
                <a:tabLst>
                  <a:tab pos="180975" algn="l"/>
                </a:tabLst>
                <a:defRPr>
                  <a:solidFill>
                    <a:schemeClr val="tx1"/>
                  </a:solidFill>
                  <a:latin typeface="Arial" panose="020B0604020202020204" pitchFamily="34" charset="0"/>
                </a:defRPr>
              </a:lvl2pPr>
              <a:lvl3pPr eaLnBrk="0" fontAlgn="base" hangingPunct="0">
                <a:spcBef>
                  <a:spcPct val="0"/>
                </a:spcBef>
                <a:spcAft>
                  <a:spcPct val="0"/>
                </a:spcAft>
                <a:tabLst>
                  <a:tab pos="180975" algn="l"/>
                </a:tabLst>
                <a:defRPr>
                  <a:solidFill>
                    <a:schemeClr val="tx1"/>
                  </a:solidFill>
                  <a:latin typeface="Arial" panose="020B0604020202020204" pitchFamily="34" charset="0"/>
                </a:defRPr>
              </a:lvl3pPr>
              <a:lvl4pPr eaLnBrk="0" fontAlgn="base" hangingPunct="0">
                <a:spcBef>
                  <a:spcPct val="0"/>
                </a:spcBef>
                <a:spcAft>
                  <a:spcPct val="0"/>
                </a:spcAft>
                <a:tabLst>
                  <a:tab pos="180975" algn="l"/>
                </a:tabLst>
                <a:defRPr>
                  <a:solidFill>
                    <a:schemeClr val="tx1"/>
                  </a:solidFill>
                  <a:latin typeface="Arial" panose="020B0604020202020204" pitchFamily="34" charset="0"/>
                </a:defRPr>
              </a:lvl4pPr>
              <a:lvl5pPr eaLnBrk="0" fontAlgn="base" hangingPunct="0">
                <a:spcBef>
                  <a:spcPct val="0"/>
                </a:spcBef>
                <a:spcAft>
                  <a:spcPct val="0"/>
                </a:spcAft>
                <a:tabLst>
                  <a:tab pos="180975"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економічна;</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комерційна;</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фінансова;</a:t>
              </a:r>
              <a:endParaRPr kumimoji="0" lang="uk-UA" altLang="uk-UA"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інші види інформації</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8" name="AutoShape 17"/>
            <p:cNvSpPr>
              <a:spLocks noChangeAspect="1" noChangeArrowheads="1"/>
            </p:cNvSpPr>
            <p:nvPr/>
          </p:nvSpPr>
          <p:spPr bwMode="auto">
            <a:xfrm>
              <a:off x="1819" y="4422"/>
              <a:ext cx="2282" cy="717"/>
            </a:xfrm>
            <a:prstGeom prst="flowChartMultidocumen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rgbClr val="808080">
                        <a:alpha val="50000"/>
                      </a:srgbClr>
                    </a:outerShdw>
                  </a:effectLst>
                </a14:hiddenEffects>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Правова база</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9" name="AutoShape 18"/>
            <p:cNvSpPr>
              <a:spLocks noChangeAspect="1" noChangeArrowheads="1"/>
            </p:cNvSpPr>
            <p:nvPr/>
          </p:nvSpPr>
          <p:spPr bwMode="auto">
            <a:xfrm>
              <a:off x="4753" y="4422"/>
              <a:ext cx="2283" cy="774"/>
            </a:xfrm>
            <a:prstGeom prst="flowChartMultidocumen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rgbClr val="808080">
                        <a:alpha val="50000"/>
                      </a:srgbClr>
                    </a:outerShdw>
                  </a:effectLst>
                </a14:hiddenEffects>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Нормативне забезпечення</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sp>
          <p:nvSpPr>
            <p:cNvPr id="10" name="AutoShape 19"/>
            <p:cNvSpPr>
              <a:spLocks noChangeAspect="1" noChangeArrowheads="1"/>
            </p:cNvSpPr>
            <p:nvPr/>
          </p:nvSpPr>
          <p:spPr bwMode="auto">
            <a:xfrm>
              <a:off x="8014" y="4422"/>
              <a:ext cx="2282" cy="849"/>
            </a:xfrm>
            <a:prstGeom prst="flowChartMultidocumen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rgbClr val="808080">
                        <a:alpha val="50000"/>
                      </a:srgbClr>
                    </a:outerShdw>
                  </a:effectLst>
                </a14:hiddenEffects>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Інформаційна база</a:t>
              </a: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grpSp>
      <p:sp>
        <p:nvSpPr>
          <p:cNvPr id="12" name="Прямокутник 11"/>
          <p:cNvSpPr/>
          <p:nvPr/>
        </p:nvSpPr>
        <p:spPr>
          <a:xfrm>
            <a:off x="2767905" y="4793424"/>
            <a:ext cx="6096000" cy="646331"/>
          </a:xfrm>
          <a:prstGeom prst="rect">
            <a:avLst/>
          </a:prstGeom>
        </p:spPr>
        <p:txBody>
          <a:bodyPr>
            <a:spAutoFit/>
          </a:bodyPr>
          <a:lstStyle/>
          <a:p>
            <a:pPr lvl="0" indent="539750" algn="ctr" eaLnBrk="0" fontAlgn="base" hangingPunct="0">
              <a:spcBef>
                <a:spcPct val="0"/>
              </a:spcBef>
              <a:spcAft>
                <a:spcPct val="0"/>
              </a:spcAft>
            </a:pPr>
            <a:r>
              <a:rPr lang="uk-UA" altLang="uk-UA" b="1" dirty="0">
                <a:latin typeface="Calibri" panose="020F0502020204030204" pitchFamily="34" charset="0"/>
                <a:ea typeface="Times New Roman" panose="02020603050405020304" pitchFamily="18" charset="0"/>
                <a:cs typeface="Times New Roman" panose="02020603050405020304" pitchFamily="18" charset="0"/>
              </a:rPr>
              <a:t>Рис. 5.1. Складові механізму регулювання біржової діяльності</a:t>
            </a:r>
            <a:endParaRPr lang="uk-UA" altLang="uk-UA" sz="2400" dirty="0">
              <a:latin typeface="Arial" panose="020B0604020202020204" pitchFamily="34" charset="0"/>
            </a:endParaRPr>
          </a:p>
        </p:txBody>
      </p:sp>
    </p:spTree>
    <p:extLst>
      <p:ext uri="{BB962C8B-B14F-4D97-AF65-F5344CB8AC3E}">
        <p14:creationId xmlns:p14="http://schemas.microsoft.com/office/powerpoint/2010/main" val="3293419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3262171" y="821036"/>
            <a:ext cx="5124450" cy="5143500"/>
          </a:xfrm>
          <a:prstGeom prst="rect">
            <a:avLst/>
          </a:prstGeom>
        </p:spPr>
      </p:pic>
    </p:spTree>
    <p:extLst>
      <p:ext uri="{BB962C8B-B14F-4D97-AF65-F5344CB8AC3E}">
        <p14:creationId xmlns:p14="http://schemas.microsoft.com/office/powerpoint/2010/main" val="2140407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982709" y="747043"/>
            <a:ext cx="7570287" cy="4992855"/>
          </a:xfrm>
          <a:prstGeom prst="rect">
            <a:avLst/>
          </a:prstGeom>
        </p:spPr>
      </p:pic>
    </p:spTree>
    <p:extLst>
      <p:ext uri="{BB962C8B-B14F-4D97-AF65-F5344CB8AC3E}">
        <p14:creationId xmlns:p14="http://schemas.microsoft.com/office/powerpoint/2010/main" val="3186021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13853" y="1325437"/>
            <a:ext cx="6096000" cy="5170646"/>
          </a:xfrm>
          <a:prstGeom prst="rect">
            <a:avLst/>
          </a:prstGeom>
          <a:solidFill>
            <a:schemeClr val="bg2">
              <a:lumMod val="20000"/>
              <a:lumOff val="80000"/>
            </a:schemeClr>
          </a:solidFill>
        </p:spPr>
        <p:txBody>
          <a:bodyPr>
            <a:spAutoFit/>
          </a:bodyPr>
          <a:lstStyle/>
          <a:p>
            <a:pPr algn="ctr"/>
            <a:r>
              <a:rPr lang="uk-UA" b="1" i="0" u="sng" dirty="0" smtClean="0">
                <a:solidFill>
                  <a:srgbClr val="333333"/>
                </a:solidFill>
                <a:effectLst/>
                <a:latin typeface="Roboto"/>
              </a:rPr>
              <a:t>Питання для самоконтролю</a:t>
            </a:r>
          </a:p>
          <a:p>
            <a:pPr algn="ctr"/>
            <a:endParaRPr lang="uk-UA" b="1" i="0" u="sng" dirty="0" smtClean="0">
              <a:solidFill>
                <a:srgbClr val="333333"/>
              </a:solidFill>
              <a:effectLst/>
              <a:latin typeface="Roboto"/>
            </a:endParaRPr>
          </a:p>
          <a:p>
            <a:r>
              <a:rPr lang="uk-UA" sz="2000" dirty="0">
                <a:solidFill>
                  <a:schemeClr val="bg1"/>
                </a:solidFill>
              </a:rPr>
              <a:t>1. </a:t>
            </a:r>
            <a:r>
              <a:rPr lang="uk-UA" sz="2000" dirty="0" smtClean="0">
                <a:solidFill>
                  <a:schemeClr val="bg1"/>
                </a:solidFill>
              </a:rPr>
              <a:t>Основні засади регулювання підприємництва</a:t>
            </a:r>
            <a:r>
              <a:rPr lang="uk-UA" sz="2000" dirty="0" smtClean="0">
                <a:solidFill>
                  <a:schemeClr val="bg1"/>
                </a:solidFill>
              </a:rPr>
              <a:t>.</a:t>
            </a:r>
            <a:endParaRPr lang="uk-UA" sz="2000" dirty="0">
              <a:solidFill>
                <a:schemeClr val="bg1"/>
              </a:solidFill>
            </a:endParaRPr>
          </a:p>
          <a:p>
            <a:r>
              <a:rPr lang="uk-UA" sz="2000" dirty="0">
                <a:solidFill>
                  <a:schemeClr val="bg1"/>
                </a:solidFill>
              </a:rPr>
              <a:t>2. Важливість </a:t>
            </a:r>
            <a:r>
              <a:rPr lang="uk-UA" sz="2000" dirty="0" smtClean="0">
                <a:solidFill>
                  <a:schemeClr val="bg1"/>
                </a:solidFill>
              </a:rPr>
              <a:t>регулятивних процесів у підприємництві.</a:t>
            </a:r>
            <a:endParaRPr lang="uk-UA" sz="2000" dirty="0">
              <a:solidFill>
                <a:schemeClr val="bg1"/>
              </a:solidFill>
            </a:endParaRPr>
          </a:p>
          <a:p>
            <a:r>
              <a:rPr lang="uk-UA" sz="2000" dirty="0">
                <a:solidFill>
                  <a:schemeClr val="bg1"/>
                </a:solidFill>
              </a:rPr>
              <a:t>3. </a:t>
            </a:r>
            <a:r>
              <a:rPr lang="uk-UA" sz="2000" dirty="0" smtClean="0">
                <a:solidFill>
                  <a:schemeClr val="bg1"/>
                </a:solidFill>
              </a:rPr>
              <a:t>Основні регулятивні акти в українському законодавчому регулюванні підприємництва.</a:t>
            </a:r>
            <a:endParaRPr lang="uk-UA" sz="2000" dirty="0">
              <a:solidFill>
                <a:schemeClr val="bg1"/>
              </a:solidFill>
            </a:endParaRPr>
          </a:p>
          <a:p>
            <a:r>
              <a:rPr lang="uk-UA" sz="2000" dirty="0">
                <a:solidFill>
                  <a:schemeClr val="bg1"/>
                </a:solidFill>
              </a:rPr>
              <a:t>4.  Ознаки </a:t>
            </a:r>
            <a:r>
              <a:rPr lang="uk-UA" sz="2000" dirty="0" smtClean="0">
                <a:solidFill>
                  <a:schemeClr val="bg1"/>
                </a:solidFill>
              </a:rPr>
              <a:t>конкуренції.</a:t>
            </a:r>
            <a:endParaRPr lang="uk-UA" sz="2000" dirty="0">
              <a:solidFill>
                <a:schemeClr val="bg1"/>
              </a:solidFill>
            </a:endParaRPr>
          </a:p>
          <a:p>
            <a:r>
              <a:rPr lang="uk-UA" sz="2000" dirty="0">
                <a:solidFill>
                  <a:schemeClr val="bg1"/>
                </a:solidFill>
              </a:rPr>
              <a:t>5. </a:t>
            </a:r>
            <a:r>
              <a:rPr lang="uk-UA" sz="2000" dirty="0" smtClean="0">
                <a:solidFill>
                  <a:schemeClr val="bg1"/>
                </a:solidFill>
              </a:rPr>
              <a:t>Поняття монополії і функції Антимонопольного комітету.</a:t>
            </a:r>
            <a:endParaRPr lang="uk-UA" sz="2000" dirty="0">
              <a:solidFill>
                <a:schemeClr val="bg1"/>
              </a:solidFill>
            </a:endParaRPr>
          </a:p>
          <a:p>
            <a:r>
              <a:rPr lang="uk-UA" sz="2000" dirty="0">
                <a:solidFill>
                  <a:schemeClr val="bg1"/>
                </a:solidFill>
              </a:rPr>
              <a:t>6. </a:t>
            </a:r>
            <a:r>
              <a:rPr lang="uk-UA" sz="2000" dirty="0" smtClean="0">
                <a:solidFill>
                  <a:schemeClr val="bg1"/>
                </a:solidFill>
              </a:rPr>
              <a:t>Засади регулювання біржової діяльності.</a:t>
            </a:r>
            <a:endParaRPr lang="uk-UA" sz="2000" dirty="0">
              <a:solidFill>
                <a:schemeClr val="bg1"/>
              </a:solidFill>
            </a:endParaRPr>
          </a:p>
          <a:p>
            <a:r>
              <a:rPr lang="uk-UA" sz="2000" dirty="0">
                <a:solidFill>
                  <a:schemeClr val="bg1"/>
                </a:solidFill>
              </a:rPr>
              <a:t>7. </a:t>
            </a:r>
            <a:r>
              <a:rPr lang="uk-UA" sz="2000" dirty="0" smtClean="0">
                <a:solidFill>
                  <a:schemeClr val="bg1"/>
                </a:solidFill>
              </a:rPr>
              <a:t>Державне регулювання біржової діяльності.</a:t>
            </a:r>
            <a:endParaRPr lang="uk-UA" sz="2000" dirty="0">
              <a:solidFill>
                <a:schemeClr val="bg1"/>
              </a:solidFill>
            </a:endParaRPr>
          </a:p>
          <a:p>
            <a:r>
              <a:rPr lang="uk-UA" sz="2000" dirty="0">
                <a:solidFill>
                  <a:schemeClr val="bg1"/>
                </a:solidFill>
              </a:rPr>
              <a:t>8. </a:t>
            </a:r>
            <a:r>
              <a:rPr lang="uk-UA" sz="2000" dirty="0" err="1" smtClean="0">
                <a:solidFill>
                  <a:schemeClr val="bg1"/>
                </a:solidFill>
              </a:rPr>
              <a:t>Саморегулівні</a:t>
            </a:r>
            <a:r>
              <a:rPr lang="uk-UA" sz="2000" dirty="0" smtClean="0">
                <a:solidFill>
                  <a:schemeClr val="bg1"/>
                </a:solidFill>
              </a:rPr>
              <a:t> асоціації і їх роль.</a:t>
            </a:r>
            <a:endParaRPr lang="uk-UA" sz="2000" dirty="0">
              <a:solidFill>
                <a:schemeClr val="bg1"/>
              </a:solidFill>
            </a:endParaRPr>
          </a:p>
          <a:p>
            <a:r>
              <a:rPr lang="uk-UA" dirty="0"/>
              <a:t/>
            </a:r>
            <a:br>
              <a:rPr lang="uk-UA" dirty="0"/>
            </a:br>
            <a:r>
              <a:rPr lang="uk-UA" dirty="0"/>
              <a:t/>
            </a:r>
            <a:br>
              <a:rPr lang="uk-UA" dirty="0"/>
            </a:br>
            <a:endParaRPr lang="uk-UA" b="0" i="0" dirty="0">
              <a:solidFill>
                <a:srgbClr val="333333"/>
              </a:solidFill>
              <a:effectLst/>
              <a:latin typeface="Open Sans"/>
            </a:endParaRPr>
          </a:p>
        </p:txBody>
      </p:sp>
      <p:pic>
        <p:nvPicPr>
          <p:cNvPr id="3" name="Рисунок 2"/>
          <p:cNvPicPr>
            <a:picLocks noChangeAspect="1"/>
          </p:cNvPicPr>
          <p:nvPr/>
        </p:nvPicPr>
        <p:blipFill>
          <a:blip r:embed="rId2"/>
          <a:stretch>
            <a:fillRect/>
          </a:stretch>
        </p:blipFill>
        <p:spPr>
          <a:xfrm>
            <a:off x="6973477" y="3670470"/>
            <a:ext cx="4210050" cy="1400175"/>
          </a:xfrm>
          <a:prstGeom prst="rect">
            <a:avLst/>
          </a:prstGeom>
        </p:spPr>
      </p:pic>
      <p:pic>
        <p:nvPicPr>
          <p:cNvPr id="4" name="Рисунок 3"/>
          <p:cNvPicPr>
            <a:picLocks noChangeAspect="1"/>
          </p:cNvPicPr>
          <p:nvPr/>
        </p:nvPicPr>
        <p:blipFill>
          <a:blip r:embed="rId3"/>
          <a:stretch>
            <a:fillRect/>
          </a:stretch>
        </p:blipFill>
        <p:spPr>
          <a:xfrm>
            <a:off x="6563716" y="1714736"/>
            <a:ext cx="5029572" cy="1508298"/>
          </a:xfrm>
          <a:prstGeom prst="rect">
            <a:avLst/>
          </a:prstGeom>
        </p:spPr>
      </p:pic>
    </p:spTree>
    <p:extLst>
      <p:ext uri="{BB962C8B-B14F-4D97-AF65-F5344CB8AC3E}">
        <p14:creationId xmlns:p14="http://schemas.microsoft.com/office/powerpoint/2010/main" val="20594251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561316" y="642796"/>
            <a:ext cx="10918478" cy="5974969"/>
          </a:xfrm>
          <a:prstGeom prst="rect">
            <a:avLst/>
          </a:prstGeom>
          <a:solidFill>
            <a:schemeClr val="tx1"/>
          </a:solidFill>
        </p:spPr>
        <p:txBody>
          <a:bodyPr wrap="square">
            <a:spAutoFit/>
          </a:bodyPr>
          <a:lstStyle/>
          <a:p>
            <a:pPr algn="ctr">
              <a:lnSpc>
                <a:spcPct val="115000"/>
              </a:lnSpc>
              <a:spcAft>
                <a:spcPts val="1000"/>
              </a:spcAft>
            </a:pPr>
            <a:r>
              <a:rPr lang="uk-UA" sz="1400" b="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Рекомендована література</a:t>
            </a:r>
          </a:p>
          <a:p>
            <a:pPr algn="ctr">
              <a:lnSpc>
                <a:spcPct val="115000"/>
              </a:lnSpc>
              <a:spcAft>
                <a:spcPts val="1000"/>
              </a:spcAft>
            </a:pPr>
            <a:r>
              <a:rPr lang="uk-UA" sz="14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основна</a:t>
            </a:r>
            <a:endParaRPr lang="uk-UA" sz="14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0"/>
            <a:r>
              <a:rPr lang="uk-UA" dirty="0">
                <a:solidFill>
                  <a:schemeClr val="bg1"/>
                </a:solidFill>
              </a:rPr>
              <a:t>1. Правове регулювання підприємницької діяльності: </a:t>
            </a:r>
            <a:r>
              <a:rPr lang="uk-UA" dirty="0" err="1">
                <a:solidFill>
                  <a:schemeClr val="bg1"/>
                </a:solidFill>
              </a:rPr>
              <a:t>нав</a:t>
            </a:r>
            <a:r>
              <a:rPr lang="uk-UA" dirty="0">
                <a:solidFill>
                  <a:schemeClr val="bg1"/>
                </a:solidFill>
              </a:rPr>
              <a:t> </a:t>
            </a:r>
            <a:r>
              <a:rPr lang="uk-UA" dirty="0" err="1">
                <a:solidFill>
                  <a:schemeClr val="bg1"/>
                </a:solidFill>
              </a:rPr>
              <a:t>чальний</a:t>
            </a:r>
            <a:r>
              <a:rPr lang="uk-UA" dirty="0">
                <a:solidFill>
                  <a:schemeClr val="bg1"/>
                </a:solidFill>
              </a:rPr>
              <a:t> посібник / Л. В. Хомко, Х. Ю. </a:t>
            </a:r>
            <a:r>
              <a:rPr lang="uk-UA" dirty="0" err="1">
                <a:solidFill>
                  <a:schemeClr val="bg1"/>
                </a:solidFill>
              </a:rPr>
              <a:t>Кульгавець</a:t>
            </a:r>
            <a:r>
              <a:rPr lang="uk-UA" dirty="0">
                <a:solidFill>
                  <a:schemeClr val="bg1"/>
                </a:solidFill>
              </a:rPr>
              <a:t>. – Львів: </a:t>
            </a:r>
            <a:r>
              <a:rPr lang="uk-UA" dirty="0" err="1">
                <a:solidFill>
                  <a:schemeClr val="bg1"/>
                </a:solidFill>
              </a:rPr>
              <a:t>ЛьвДУВС</a:t>
            </a:r>
            <a:r>
              <a:rPr lang="uk-UA" dirty="0">
                <a:solidFill>
                  <a:schemeClr val="bg1"/>
                </a:solidFill>
              </a:rPr>
              <a:t>, 2016. – 424 с. </a:t>
            </a:r>
            <a:r>
              <a:rPr lang="uk-UA" u="sng" dirty="0">
                <a:solidFill>
                  <a:schemeClr val="bg1"/>
                </a:solidFill>
                <a:hlinkClick r:id="rId2"/>
              </a:rPr>
              <a:t>http://dspace.lvduvs.edu.ua/bitstream/1234567890/189/1/xomko%20posib.pdf</a:t>
            </a:r>
            <a:endParaRPr lang="uk-UA" dirty="0">
              <a:solidFill>
                <a:schemeClr val="bg1"/>
              </a:solidFill>
            </a:endParaRPr>
          </a:p>
          <a:p>
            <a:pPr lvl="0"/>
            <a:r>
              <a:rPr lang="uk-UA" dirty="0">
                <a:solidFill>
                  <a:schemeClr val="bg1"/>
                </a:solidFill>
              </a:rPr>
              <a:t>2. Закон України «Про підприємництво» https://zakon.rada.gov.ua/laws/show/698-12#Text</a:t>
            </a:r>
          </a:p>
          <a:p>
            <a:pPr lvl="0"/>
            <a:r>
              <a:rPr lang="uk-UA" dirty="0">
                <a:solidFill>
                  <a:schemeClr val="bg1"/>
                </a:solidFill>
              </a:rPr>
              <a:t>3. Солодкий М.О., </a:t>
            </a:r>
            <a:r>
              <a:rPr lang="uk-UA" dirty="0" err="1">
                <a:solidFill>
                  <a:schemeClr val="bg1"/>
                </a:solidFill>
              </a:rPr>
              <a:t>Резнік</a:t>
            </a:r>
            <a:r>
              <a:rPr lang="uk-UA" dirty="0">
                <a:solidFill>
                  <a:schemeClr val="bg1"/>
                </a:solidFill>
              </a:rPr>
              <a:t> Н.П., Яворська В.О. Основи біржової діяльності: </a:t>
            </a:r>
            <a:r>
              <a:rPr lang="uk-UA" dirty="0" err="1">
                <a:solidFill>
                  <a:schemeClr val="bg1"/>
                </a:solidFill>
              </a:rPr>
              <a:t>навч</a:t>
            </a:r>
            <a:r>
              <a:rPr lang="uk-UA" dirty="0">
                <a:solidFill>
                  <a:schemeClr val="bg1"/>
                </a:solidFill>
              </a:rPr>
              <a:t>. посібник для студентів вищих навчальних закладів / за ред.</a:t>
            </a:r>
            <a:r>
              <a:rPr lang="uk-UA" dirty="0"/>
              <a:t> М.О. Солодкого Київ: </a:t>
            </a:r>
            <a:r>
              <a:rPr lang="uk-UA" dirty="0" err="1"/>
              <a:t>Компринт</a:t>
            </a:r>
            <a:r>
              <a:rPr lang="uk-UA" dirty="0"/>
              <a:t>, 2017. 450 с.</a:t>
            </a:r>
          </a:p>
          <a:p>
            <a:pPr lvl="0" algn="ctr">
              <a:lnSpc>
                <a:spcPct val="115000"/>
              </a:lnSpc>
              <a:spcAft>
                <a:spcPts val="0"/>
              </a:spcAft>
            </a:pPr>
            <a:r>
              <a:rPr lang="uk-UA" sz="14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Додаткова</a:t>
            </a:r>
            <a:endParaRPr lang="uk-UA" sz="14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15000"/>
              </a:lnSpc>
              <a:buFont typeface="+mj-lt"/>
              <a:buAutoNum type="arabicPeriod"/>
            </a:pP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Биржа</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и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ценные</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бумаги</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под</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ред.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Лозовского</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Л.Ш. – М. :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Экономика</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2001. – 327 с.</a:t>
            </a:r>
          </a:p>
          <a:p>
            <a:pPr marL="342900" indent="-342900" algn="just">
              <a:lnSpc>
                <a:spcPct val="115000"/>
              </a:lnSpc>
              <a:buFont typeface="+mj-lt"/>
              <a:buAutoNum type="arabicPeriod"/>
            </a:pP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Биржевое</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дело</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учеб</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под</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ред. В.А.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Галанова</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А.И. Басова. – М. :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Финансы</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и статистика, 1999. – 304 с. </a:t>
            </a:r>
          </a:p>
          <a:p>
            <a:pPr marL="342900" indent="-342900" algn="just">
              <a:lnSpc>
                <a:spcPct val="115000"/>
              </a:lnSpc>
              <a:buFont typeface="+mj-lt"/>
              <a:buAutoNum type="arabicPeriod"/>
            </a:pP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Блэк</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Дж</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Толковый</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англо-</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русский</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Дж</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Блек. – М. : ИНФРА – М. : Весь Мир, 2000. – 840 с.</a:t>
            </a:r>
          </a:p>
          <a:p>
            <a:pPr marL="342900" indent="-342900" algn="just">
              <a:lnSpc>
                <a:spcPct val="115000"/>
              </a:lnSpc>
              <a:buFont typeface="+mj-lt"/>
              <a:buAutoNum type="arabicPeriod"/>
            </a:pP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Богачев</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 И.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Экономическая</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теория</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рыночных</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отношений</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В.И.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Богачев</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К.В. Кравченко. – К. :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Аристей</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2003. – 448 с.</a:t>
            </a:r>
          </a:p>
          <a:p>
            <a:pPr marL="342900" indent="-342900" algn="just">
              <a:lnSpc>
                <a:spcPct val="115000"/>
              </a:lnSpc>
              <a:buFont typeface="+mj-lt"/>
              <a:buAutoNum type="arabicPeriod"/>
            </a:pP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Дегтярьова О.И.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Биржевое</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дело</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учеб</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для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вузов</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О.И. Дегтярьова, О.А.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Кандинская</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М.: Банки и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биржи</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ЮНИТИ, 1997. – 504 с.</a:t>
            </a:r>
          </a:p>
          <a:p>
            <a:pPr marL="342900" indent="-342900" algn="just">
              <a:lnSpc>
                <a:spcPct val="115000"/>
              </a:lnSpc>
              <a:buFont typeface="+mj-lt"/>
              <a:buAutoNum type="arabicPeriod"/>
            </a:pP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Дегтярева</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О.И.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Биржевое</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дело</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учеб</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О.И.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Дегтярева</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М.: ЮНИТИ-ДАНА, 2007. – 679 с.</a:t>
            </a:r>
          </a:p>
          <a:p>
            <a:pPr marL="342900" indent="-342900" algn="just">
              <a:lnSpc>
                <a:spcPct val="115000"/>
              </a:lnSpc>
              <a:buFont typeface="+mj-lt"/>
              <a:buAutoNum type="arabicPeriod"/>
            </a:pP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Основи економічної теорії :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навч</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посіб</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за ред.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В.О.Білика</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П.Т.Саблука</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К.: Інститут аграрної економіки, 1999. – 468 с.</a:t>
            </a:r>
          </a:p>
          <a:p>
            <a:pPr marL="342900" indent="-342900" algn="just">
              <a:lnSpc>
                <a:spcPct val="115000"/>
              </a:lnSpc>
              <a:buFont typeface="+mj-lt"/>
              <a:buAutoNum type="arabicPeriod"/>
            </a:pP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Кролли</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О.А.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Биржевой</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механизм</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рыночной</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экономике</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Создание</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и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перспективы</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развития</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 А.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Кролли</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Л. :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-во ЛФЭИ, 1990. – 58 с.</a:t>
            </a:r>
          </a:p>
          <a:p>
            <a:pPr marL="342900" indent="-342900" algn="just">
              <a:lnSpc>
                <a:spcPct val="115000"/>
              </a:lnSpc>
              <a:buFont typeface="+mj-lt"/>
              <a:buAutoNum type="arabicPeriod"/>
            </a:pP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Примостка Л.О. Фінансові деривативи: аналітичні та облікові аспекти / Л.О. Примостка – К. : КНЕУ, 2001. – 263 c.</a:t>
            </a:r>
          </a:p>
          <a:p>
            <a:pPr marL="342900" indent="-342900" algn="just">
              <a:lnSpc>
                <a:spcPct val="115000"/>
              </a:lnSpc>
              <a:buFont typeface="+mj-lt"/>
              <a:buAutoNum type="arabicPeriod"/>
            </a:pP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Резго</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Г.Я.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Биржевое</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дело</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учеб</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Г.Я.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Резго</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И.А. Кетова. – М. : </a:t>
            </a:r>
            <a:r>
              <a:rPr 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Финансы</a:t>
            </a: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и статистика, 2003. – 272 с.</a:t>
            </a:r>
          </a:p>
          <a:p>
            <a:pPr marL="342900" indent="-342900" algn="just">
              <a:lnSpc>
                <a:spcPct val="115000"/>
              </a:lnSpc>
              <a:buFont typeface="+mj-lt"/>
              <a:buAutoNum type="arabicPeriod"/>
            </a:pPr>
            <a:endPar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6179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2652666" y="2254311"/>
            <a:ext cx="7224665" cy="2031325"/>
          </a:xfrm>
          <a:prstGeom prst="rect">
            <a:avLst/>
          </a:prstGeom>
          <a:solidFill>
            <a:schemeClr val="tx1"/>
          </a:solidFill>
        </p:spPr>
        <p:txBody>
          <a:bodyPr wrap="square">
            <a:spAutoFit/>
          </a:bodyPr>
          <a:lstStyle/>
          <a:p>
            <a:r>
              <a:rPr lang="uk-UA" dirty="0">
                <a:solidFill>
                  <a:srgbClr val="495057"/>
                </a:solidFill>
                <a:latin typeface="Open Sans"/>
              </a:rPr>
              <a:t>Правове регулювання підприємництва є формою регулювання суспільних відносин з метою регламентації поведінки учасників цих відносин відповідно до норм права. Ефективне правове регулювання підприємництва є одним із пріоритетних завдань держави, яка, застосовуючи всебічні заходи регулюючого впливу, впливає на створення сприятливих умов для розвитку бізнесу в інтересах суспільства і держави загалом.</a:t>
            </a:r>
            <a:endParaRPr lang="uk-UA" dirty="0"/>
          </a:p>
        </p:txBody>
      </p:sp>
    </p:spTree>
    <p:extLst>
      <p:ext uri="{BB962C8B-B14F-4D97-AF65-F5344CB8AC3E}">
        <p14:creationId xmlns:p14="http://schemas.microsoft.com/office/powerpoint/2010/main" val="2457736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3330326" y="1053395"/>
            <a:ext cx="5053541" cy="830997"/>
          </a:xfrm>
          <a:prstGeom prst="rect">
            <a:avLst/>
          </a:prstGeom>
          <a:solidFill>
            <a:schemeClr val="bg2">
              <a:lumMod val="20000"/>
              <a:lumOff val="80000"/>
            </a:schemeClr>
          </a:solidFill>
        </p:spPr>
        <p:txBody>
          <a:bodyPr wrap="square">
            <a:spAutoFit/>
          </a:bodyPr>
          <a:lstStyle/>
          <a:p>
            <a:pPr algn="ctr"/>
            <a:r>
              <a:rPr lang="uk-UA" sz="4800" b="0" i="0" dirty="0" smtClean="0">
                <a:solidFill>
                  <a:srgbClr val="333333"/>
                </a:solidFill>
                <a:effectLst/>
                <a:latin typeface="Open Sans"/>
              </a:rPr>
              <a:t>Дякую за увагу!</a:t>
            </a:r>
            <a:endParaRPr lang="uk-UA" sz="4800" dirty="0"/>
          </a:p>
        </p:txBody>
      </p:sp>
      <p:pic>
        <p:nvPicPr>
          <p:cNvPr id="4" name="Рисунок 3"/>
          <p:cNvPicPr>
            <a:picLocks noChangeAspect="1"/>
          </p:cNvPicPr>
          <p:nvPr/>
        </p:nvPicPr>
        <p:blipFill>
          <a:blip r:embed="rId2"/>
          <a:stretch>
            <a:fillRect/>
          </a:stretch>
        </p:blipFill>
        <p:spPr>
          <a:xfrm>
            <a:off x="2532706" y="2193617"/>
            <a:ext cx="6648780" cy="3297215"/>
          </a:xfrm>
          <a:prstGeom prst="rect">
            <a:avLst/>
          </a:prstGeom>
        </p:spPr>
      </p:pic>
    </p:spTree>
    <p:extLst>
      <p:ext uri="{BB962C8B-B14F-4D97-AF65-F5344CB8AC3E}">
        <p14:creationId xmlns:p14="http://schemas.microsoft.com/office/powerpoint/2010/main" val="2321650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2513844" y="1187461"/>
            <a:ext cx="7426859" cy="4247317"/>
          </a:xfrm>
          <a:prstGeom prst="rect">
            <a:avLst/>
          </a:prstGeom>
          <a:solidFill>
            <a:schemeClr val="tx1"/>
          </a:solidFill>
        </p:spPr>
        <p:txBody>
          <a:bodyPr wrap="square">
            <a:spAutoFit/>
          </a:bodyPr>
          <a:lstStyle/>
          <a:p>
            <a:pPr marL="342900" indent="-342900">
              <a:buAutoNum type="arabicParenR"/>
            </a:pPr>
            <a:r>
              <a:rPr lang="uk-UA" dirty="0" smtClean="0">
                <a:solidFill>
                  <a:schemeClr val="bg1"/>
                </a:solidFill>
              </a:rPr>
              <a:t>Конституція </a:t>
            </a:r>
            <a:r>
              <a:rPr lang="uk-UA" dirty="0">
                <a:solidFill>
                  <a:schemeClr val="bg1"/>
                </a:solidFill>
              </a:rPr>
              <a:t>України у тих нормах, які стосуються економічної системи країни. Наприклад, ст.12: "Держава забезпечує захист прав усіх суб'єктів права власності і господарювання, соціальну спрямованість економіки. </a:t>
            </a:r>
            <a:endParaRPr lang="uk-UA" dirty="0" smtClean="0">
              <a:solidFill>
                <a:schemeClr val="bg1"/>
              </a:solidFill>
            </a:endParaRPr>
          </a:p>
          <a:p>
            <a:pPr marL="342900" indent="-342900">
              <a:buAutoNum type="arabicParenR"/>
            </a:pPr>
            <a:r>
              <a:rPr lang="uk-UA" dirty="0" smtClean="0">
                <a:solidFill>
                  <a:schemeClr val="bg1"/>
                </a:solidFill>
              </a:rPr>
              <a:t>блок </a:t>
            </a:r>
            <a:r>
              <a:rPr lang="uk-UA" dirty="0">
                <a:solidFill>
                  <a:schemeClr val="bg1"/>
                </a:solidFill>
              </a:rPr>
              <a:t>із 313 законів, що регулюють підприємницьку діяльність. Серед них визначальними є домінуючі закони "Про підприємництво", закони "Про захист економічної конкуренції", "Про ліцензування певних видів господарської діяльності", "Про патентування деяких видів підприємницької діяльності", "Про державну підтримку малого підприємництва", "Про Національну програму сприяння розвитку малого підприємництва в Україні” та ін. У цей же блок входять кодифіковані законодавчі акти, які містять норми про підприємництво, крім Цивільного кодексу України;</a:t>
            </a:r>
          </a:p>
        </p:txBody>
      </p:sp>
    </p:spTree>
    <p:extLst>
      <p:ext uri="{BB962C8B-B14F-4D97-AF65-F5344CB8AC3E}">
        <p14:creationId xmlns:p14="http://schemas.microsoft.com/office/powerpoint/2010/main" val="2905261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403286" y="1639359"/>
            <a:ext cx="9741529" cy="2031325"/>
          </a:xfrm>
          <a:prstGeom prst="rect">
            <a:avLst/>
          </a:prstGeom>
          <a:solidFill>
            <a:schemeClr val="tx1"/>
          </a:solidFill>
        </p:spPr>
        <p:txBody>
          <a:bodyPr wrap="square">
            <a:spAutoFit/>
          </a:bodyPr>
          <a:lstStyle/>
          <a:p>
            <a:r>
              <a:rPr lang="uk-UA" dirty="0">
                <a:solidFill>
                  <a:schemeClr val="bg1"/>
                </a:solidFill>
              </a:rPr>
              <a:t>3) Цивільний кодекс України у тих нормах, які стосуються підприємницької діяльності, наприклад гл,3, ст.41—61 — "Угоди"; гл.4, ст.62—70 — "Представництво і довіреність", розд.2 — "Право власності"; ст. 151—471 — "Зобов'язальне право" тощо. Норми Цивільного кодексу України виділяються в окремий блок, оскільки регулювання приватних інтересів підприємців є важливим для отримання підприємницького доходу; 4) підзаконні нормативно-правові акти, які видає Президент України, Кабінет Міністрів України, центральні органи виконавчої влади. </a:t>
            </a:r>
          </a:p>
        </p:txBody>
      </p:sp>
    </p:spTree>
    <p:extLst>
      <p:ext uri="{BB962C8B-B14F-4D97-AF65-F5344CB8AC3E}">
        <p14:creationId xmlns:p14="http://schemas.microsoft.com/office/powerpoint/2010/main" val="2386137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3165694" y="3268021"/>
            <a:ext cx="6096000" cy="923330"/>
          </a:xfrm>
          <a:prstGeom prst="rect">
            <a:avLst/>
          </a:prstGeom>
          <a:solidFill>
            <a:schemeClr val="tx1"/>
          </a:solidFill>
        </p:spPr>
        <p:txBody>
          <a:bodyPr>
            <a:spAutoFit/>
          </a:bodyPr>
          <a:lstStyle/>
          <a:p>
            <a:pPr marL="342900" indent="-342900">
              <a:buAutoNum type="arabicPeriod"/>
            </a:pPr>
            <a:r>
              <a:rPr lang="uk-UA" dirty="0" smtClean="0">
                <a:solidFill>
                  <a:schemeClr val="bg1"/>
                </a:solidFill>
              </a:rPr>
              <a:t>Господарський кодекс.</a:t>
            </a:r>
          </a:p>
          <a:p>
            <a:pPr marL="342900" indent="-342900">
              <a:buAutoNum type="arabicPeriod"/>
            </a:pPr>
            <a:r>
              <a:rPr lang="uk-UA" dirty="0" smtClean="0">
                <a:solidFill>
                  <a:schemeClr val="bg1"/>
                </a:solidFill>
              </a:rPr>
              <a:t>Закон України «Про підприємництво».</a:t>
            </a:r>
          </a:p>
          <a:p>
            <a:pPr marL="342900" indent="-342900">
              <a:buAutoNum type="arabicPeriod"/>
            </a:pPr>
            <a:endParaRPr lang="uk-UA" dirty="0">
              <a:solidFill>
                <a:schemeClr val="bg1"/>
              </a:solidFill>
            </a:endParaRPr>
          </a:p>
        </p:txBody>
      </p:sp>
      <p:pic>
        <p:nvPicPr>
          <p:cNvPr id="5" name="Рисунок 4"/>
          <p:cNvPicPr>
            <a:picLocks noChangeAspect="1"/>
          </p:cNvPicPr>
          <p:nvPr/>
        </p:nvPicPr>
        <p:blipFill>
          <a:blip r:embed="rId2"/>
          <a:stretch>
            <a:fillRect/>
          </a:stretch>
        </p:blipFill>
        <p:spPr>
          <a:xfrm>
            <a:off x="1655982" y="422024"/>
            <a:ext cx="9115425" cy="2609850"/>
          </a:xfrm>
          <a:prstGeom prst="rect">
            <a:avLst/>
          </a:prstGeom>
        </p:spPr>
      </p:pic>
      <p:sp>
        <p:nvSpPr>
          <p:cNvPr id="6" name="Прямокутник 5"/>
          <p:cNvSpPr/>
          <p:nvPr/>
        </p:nvSpPr>
        <p:spPr>
          <a:xfrm>
            <a:off x="1791784" y="4663991"/>
            <a:ext cx="9515994" cy="923330"/>
          </a:xfrm>
          <a:prstGeom prst="rect">
            <a:avLst/>
          </a:prstGeom>
          <a:solidFill>
            <a:schemeClr val="tx1"/>
          </a:solidFill>
        </p:spPr>
        <p:txBody>
          <a:bodyPr wrap="square">
            <a:spAutoFit/>
          </a:bodyPr>
          <a:lstStyle/>
          <a:p>
            <a:r>
              <a:rPr lang="uk-UA" dirty="0">
                <a:solidFill>
                  <a:srgbClr val="333333"/>
                </a:solidFill>
                <a:latin typeface="Times New Roman" panose="02020603050405020304" pitchFamily="18" charset="0"/>
              </a:rPr>
              <a:t>Цей Закон визначає загальні правові, економічні та соціальні засади здійснення підприємницької діяльності (підприємництва) громадянами та юридичними особами на території України, встановлює гарантії свободи підприємництва та його державної підтримки.</a:t>
            </a:r>
            <a:endParaRPr lang="uk-UA" dirty="0"/>
          </a:p>
        </p:txBody>
      </p:sp>
    </p:spTree>
    <p:extLst>
      <p:ext uri="{BB962C8B-B14F-4D97-AF65-F5344CB8AC3E}">
        <p14:creationId xmlns:p14="http://schemas.microsoft.com/office/powerpoint/2010/main" val="3601502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997839"/>
            <a:ext cx="6096000" cy="2862322"/>
          </a:xfrm>
          <a:prstGeom prst="rect">
            <a:avLst/>
          </a:prstGeom>
          <a:solidFill>
            <a:schemeClr val="tx1"/>
          </a:solidFill>
        </p:spPr>
        <p:txBody>
          <a:bodyPr>
            <a:spAutoFit/>
          </a:bodyPr>
          <a:lstStyle/>
          <a:p>
            <a:r>
              <a:rPr lang="uk-UA" dirty="0">
                <a:solidFill>
                  <a:srgbClr val="495057"/>
                </a:solidFill>
                <a:latin typeface="Open Sans"/>
              </a:rPr>
              <a:t>Суб'єктами підприємницької діяльності (підприємцями) можуть бути [2]:</a:t>
            </a:r>
          </a:p>
          <a:p>
            <a:r>
              <a:rPr lang="uk-UA" dirty="0">
                <a:solidFill>
                  <a:srgbClr val="495057"/>
                </a:solidFill>
                <a:latin typeface="Open Sans"/>
              </a:rPr>
              <a:t>громадяни України, інших держав, особи без громадянства, не обмежені законом у правоздатності або дієздатності;</a:t>
            </a:r>
          </a:p>
          <a:p>
            <a:r>
              <a:rPr lang="uk-UA" i="1" dirty="0">
                <a:solidFill>
                  <a:srgbClr val="495057"/>
                </a:solidFill>
                <a:latin typeface="Open Sans"/>
              </a:rPr>
              <a:t>юридичні особи всіх форм власності, встановлених </a:t>
            </a:r>
            <a:r>
              <a:rPr lang="uk-UA" i="1" dirty="0">
                <a:solidFill>
                  <a:srgbClr val="083062"/>
                </a:solidFill>
                <a:latin typeface="Open Sans"/>
                <a:hlinkClick r:id="rId2"/>
              </a:rPr>
              <a:t>Законом України</a:t>
            </a:r>
            <a:r>
              <a:rPr lang="uk-UA" i="1" dirty="0">
                <a:solidFill>
                  <a:srgbClr val="495057"/>
                </a:solidFill>
                <a:latin typeface="Open Sans"/>
              </a:rPr>
              <a:t> "Про власність";</a:t>
            </a:r>
            <a:br>
              <a:rPr lang="uk-UA" i="1" dirty="0">
                <a:solidFill>
                  <a:srgbClr val="495057"/>
                </a:solidFill>
                <a:latin typeface="Open Sans"/>
              </a:rPr>
            </a:br>
            <a:endParaRPr lang="uk-UA" i="1" dirty="0">
              <a:solidFill>
                <a:srgbClr val="495057"/>
              </a:solidFill>
              <a:latin typeface="Open Sans"/>
            </a:endParaRPr>
          </a:p>
          <a:p>
            <a:r>
              <a:rPr lang="uk-UA" dirty="0">
                <a:solidFill>
                  <a:srgbClr val="495057"/>
                </a:solidFill>
                <a:latin typeface="Open Sans"/>
              </a:rPr>
              <a:t>об'єднання юридичних осіб, що здійснюють діяльність в Україні на умовах угоди про розподіл продукції.</a:t>
            </a:r>
            <a:endParaRPr lang="uk-UA" b="0" i="0" dirty="0">
              <a:solidFill>
                <a:srgbClr val="495057"/>
              </a:solidFill>
              <a:effectLst/>
              <a:latin typeface="Open Sans"/>
            </a:endParaRPr>
          </a:p>
        </p:txBody>
      </p:sp>
    </p:spTree>
    <p:extLst>
      <p:ext uri="{BB962C8B-B14F-4D97-AF65-F5344CB8AC3E}">
        <p14:creationId xmlns:p14="http://schemas.microsoft.com/office/powerpoint/2010/main" val="243024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46495" y="857289"/>
            <a:ext cx="8048531" cy="4985980"/>
          </a:xfrm>
          <a:prstGeom prst="rect">
            <a:avLst/>
          </a:prstGeom>
          <a:solidFill>
            <a:schemeClr val="tx1"/>
          </a:solidFill>
        </p:spPr>
        <p:txBody>
          <a:bodyPr wrap="square">
            <a:spAutoFit/>
          </a:bodyPr>
          <a:lstStyle/>
          <a:p>
            <a:pPr algn="just"/>
            <a:r>
              <a:rPr lang="uk-UA" sz="1200" b="1" dirty="0">
                <a:solidFill>
                  <a:srgbClr val="333333"/>
                </a:solidFill>
                <a:latin typeface="Times New Roman" panose="02020603050405020304" pitchFamily="18" charset="0"/>
              </a:rPr>
              <a:t>Стаття 5. </a:t>
            </a:r>
            <a:endParaRPr lang="uk-UA" sz="1200" b="1" dirty="0" smtClean="0">
              <a:solidFill>
                <a:srgbClr val="333333"/>
              </a:solidFill>
              <a:latin typeface="Times New Roman" panose="02020603050405020304" pitchFamily="18" charset="0"/>
            </a:endParaRPr>
          </a:p>
          <a:p>
            <a:pPr algn="just"/>
            <a:r>
              <a:rPr lang="uk-UA" dirty="0" smtClean="0">
                <a:solidFill>
                  <a:srgbClr val="333333"/>
                </a:solidFill>
                <a:latin typeface="Times New Roman" panose="02020603050405020304" pitchFamily="18" charset="0"/>
              </a:rPr>
              <a:t>Принципи </a:t>
            </a:r>
            <a:r>
              <a:rPr lang="uk-UA" dirty="0">
                <a:solidFill>
                  <a:srgbClr val="333333"/>
                </a:solidFill>
                <a:latin typeface="Times New Roman" panose="02020603050405020304" pitchFamily="18" charset="0"/>
              </a:rPr>
              <a:t>підприємницької діяльності</a:t>
            </a:r>
          </a:p>
          <a:p>
            <a:pPr algn="just"/>
            <a:r>
              <a:rPr lang="uk-UA" dirty="0">
                <a:solidFill>
                  <a:srgbClr val="333333"/>
                </a:solidFill>
                <a:latin typeface="Times New Roman" panose="02020603050405020304" pitchFamily="18" charset="0"/>
              </a:rPr>
              <a:t>Підприємництво здійснюється на основі таких принципів:</a:t>
            </a:r>
          </a:p>
          <a:p>
            <a:pPr algn="just"/>
            <a:r>
              <a:rPr lang="uk-UA" dirty="0">
                <a:solidFill>
                  <a:srgbClr val="333333"/>
                </a:solidFill>
                <a:latin typeface="Times New Roman" panose="02020603050405020304" pitchFamily="18" charset="0"/>
              </a:rPr>
              <a:t>вільний вибір видів діяльності;</a:t>
            </a:r>
          </a:p>
          <a:p>
            <a:pPr algn="just"/>
            <a:r>
              <a:rPr lang="uk-UA" dirty="0">
                <a:solidFill>
                  <a:srgbClr val="333333"/>
                </a:solidFill>
                <a:latin typeface="Times New Roman" panose="02020603050405020304" pitchFamily="18" charset="0"/>
              </a:rPr>
              <a:t>залучення на добровільних засадах до здійснення підприємницької діяльності майна та коштів юридичних осіб і громадян;</a:t>
            </a:r>
          </a:p>
          <a:p>
            <a:pPr algn="just"/>
            <a:r>
              <a:rPr lang="uk-UA" dirty="0">
                <a:solidFill>
                  <a:srgbClr val="333333"/>
                </a:solidFill>
                <a:latin typeface="Times New Roman" panose="02020603050405020304" pitchFamily="18" charset="0"/>
              </a:rPr>
              <a:t>самостійне формування програми діяльності та вибір постачальників і споживачів вироблюваної продукції, встановлення цін відповідно до законодавства;</a:t>
            </a:r>
          </a:p>
          <a:p>
            <a:pPr algn="just"/>
            <a:r>
              <a:rPr lang="uk-UA" dirty="0">
                <a:solidFill>
                  <a:srgbClr val="333333"/>
                </a:solidFill>
                <a:latin typeface="Times New Roman" panose="02020603050405020304" pitchFamily="18" charset="0"/>
              </a:rPr>
              <a:t>вільний </a:t>
            </a:r>
            <a:r>
              <a:rPr lang="uk-UA" dirty="0" err="1">
                <a:solidFill>
                  <a:srgbClr val="333333"/>
                </a:solidFill>
                <a:latin typeface="Times New Roman" panose="02020603050405020304" pitchFamily="18" charset="0"/>
              </a:rPr>
              <a:t>найм</a:t>
            </a:r>
            <a:r>
              <a:rPr lang="uk-UA" dirty="0">
                <a:solidFill>
                  <a:srgbClr val="333333"/>
                </a:solidFill>
                <a:latin typeface="Times New Roman" panose="02020603050405020304" pitchFamily="18" charset="0"/>
              </a:rPr>
              <a:t> працівників;</a:t>
            </a:r>
          </a:p>
          <a:p>
            <a:pPr algn="just"/>
            <a:r>
              <a:rPr lang="uk-UA" dirty="0">
                <a:solidFill>
                  <a:srgbClr val="333333"/>
                </a:solidFill>
                <a:latin typeface="Times New Roman" panose="02020603050405020304" pitchFamily="18" charset="0"/>
              </a:rPr>
              <a:t>залучення і використання матеріально-технічних, фінансових, трудових, природних та інших видів ресурсів, використання яких не заборонено або не обмежено законодавством;</a:t>
            </a:r>
          </a:p>
          <a:p>
            <a:pPr algn="just"/>
            <a:r>
              <a:rPr lang="uk-UA" dirty="0">
                <a:solidFill>
                  <a:srgbClr val="333333"/>
                </a:solidFill>
                <a:latin typeface="Times New Roman" panose="02020603050405020304" pitchFamily="18" charset="0"/>
              </a:rPr>
              <a:t>вільне розпорядження прибутком, що залишається після внесення платежів, установлених законодавством;</a:t>
            </a:r>
          </a:p>
          <a:p>
            <a:pPr algn="just"/>
            <a:r>
              <a:rPr lang="uk-UA" dirty="0">
                <a:solidFill>
                  <a:srgbClr val="333333"/>
                </a:solidFill>
                <a:latin typeface="Times New Roman" panose="02020603050405020304" pitchFamily="18" charset="0"/>
              </a:rPr>
              <a:t>самостійне здійснення підприємцем - юридичною особою зовнішньоекономічної діяльності, використання будь-яким підприємцем належної йому частки валютної виручки на свій розсуд.</a:t>
            </a:r>
            <a:endParaRPr lang="uk-UA"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2705720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720840"/>
            <a:ext cx="6096000" cy="3416320"/>
          </a:xfrm>
          <a:prstGeom prst="rect">
            <a:avLst/>
          </a:prstGeom>
          <a:solidFill>
            <a:schemeClr val="tx1"/>
          </a:solidFill>
        </p:spPr>
        <p:txBody>
          <a:bodyPr>
            <a:spAutoFit/>
          </a:bodyPr>
          <a:lstStyle/>
          <a:p>
            <a:pPr algn="just"/>
            <a:r>
              <a:rPr lang="uk-UA" sz="1200" b="1" dirty="0">
                <a:solidFill>
                  <a:srgbClr val="333333"/>
                </a:solidFill>
                <a:latin typeface="Times New Roman" panose="02020603050405020304" pitchFamily="18" charset="0"/>
              </a:rPr>
              <a:t>Стаття 9. </a:t>
            </a:r>
            <a:r>
              <a:rPr lang="uk-UA" dirty="0">
                <a:solidFill>
                  <a:srgbClr val="333333"/>
                </a:solidFill>
                <a:latin typeface="Times New Roman" panose="02020603050405020304" pitchFamily="18" charset="0"/>
              </a:rPr>
              <a:t>Право найму працівників і соціальні гарантії при використанні їх праці</a:t>
            </a:r>
          </a:p>
          <a:p>
            <a:pPr algn="just"/>
            <a:r>
              <a:rPr lang="uk-UA" dirty="0">
                <a:solidFill>
                  <a:srgbClr val="333333"/>
                </a:solidFill>
                <a:latin typeface="Times New Roman" panose="02020603050405020304" pitchFamily="18" charset="0"/>
              </a:rPr>
              <a:t>Для здійснення підприємницької діяльності підприємець має право укладати з громадянами договори про використання їх праці. При укладанні трудового договору в тому числі у випадках, передбачених законами України, - контракту підприємець зобов'язаний забезпечити умови та охорону праці, її оплату не нижче встановленого в республіці мінімального рівня, а також інші соціальні гарантії, включаючи соціальне й медичне страхування та соціальне забезпечення відповідно до чинного законодавства.</a:t>
            </a:r>
            <a:endParaRPr lang="uk-UA"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410970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720840"/>
            <a:ext cx="6096000" cy="3416320"/>
          </a:xfrm>
          <a:prstGeom prst="rect">
            <a:avLst/>
          </a:prstGeom>
          <a:solidFill>
            <a:schemeClr val="tx1"/>
          </a:solidFill>
        </p:spPr>
        <p:txBody>
          <a:bodyPr>
            <a:spAutoFit/>
          </a:bodyPr>
          <a:lstStyle/>
          <a:p>
            <a:pPr algn="just"/>
            <a:r>
              <a:rPr lang="uk-UA" sz="1200" b="1" dirty="0">
                <a:solidFill>
                  <a:srgbClr val="333333"/>
                </a:solidFill>
                <a:latin typeface="Times New Roman" panose="02020603050405020304" pitchFamily="18" charset="0"/>
              </a:rPr>
              <a:t>Стаття 10. </a:t>
            </a:r>
            <a:r>
              <a:rPr lang="uk-UA" dirty="0">
                <a:solidFill>
                  <a:srgbClr val="333333"/>
                </a:solidFill>
                <a:latin typeface="Times New Roman" panose="02020603050405020304" pitchFamily="18" charset="0"/>
              </a:rPr>
              <a:t>Відповідальність суб'єктів підприємницької діяльності</a:t>
            </a:r>
          </a:p>
          <a:p>
            <a:pPr algn="just"/>
            <a:r>
              <a:rPr lang="uk-UA" dirty="0">
                <a:solidFill>
                  <a:srgbClr val="333333"/>
                </a:solidFill>
                <a:latin typeface="Times New Roman" panose="02020603050405020304" pitchFamily="18" charset="0"/>
              </a:rPr>
              <a:t>Підприємець зобов'язаний не завдавати шкоди навколишньому середовищу, не порушувати прав та інтересів громадян, підприємств, установ, організацій і держави, що охороняються законом.</a:t>
            </a:r>
          </a:p>
          <a:p>
            <a:pPr algn="just"/>
            <a:r>
              <a:rPr lang="uk-UA" dirty="0">
                <a:solidFill>
                  <a:srgbClr val="333333"/>
                </a:solidFill>
                <a:latin typeface="Times New Roman" panose="02020603050405020304" pitchFamily="18" charset="0"/>
              </a:rPr>
              <a:t>За завдані шкоду і збитки підприємець несе майнову та іншу встановлену законом відповідальність.</a:t>
            </a:r>
          </a:p>
          <a:p>
            <a:pPr algn="just"/>
            <a:r>
              <a:rPr lang="uk-UA" dirty="0">
                <a:solidFill>
                  <a:srgbClr val="333333"/>
                </a:solidFill>
                <a:latin typeface="Times New Roman" panose="02020603050405020304" pitchFamily="18" charset="0"/>
              </a:rPr>
              <a:t>Суб'єкт підприємницької діяльності може бути визнаний господарським судом банкрутом у порядку, передбаченому Законом України "Про відновлення платоспроможності боржника або визнання його банкрутом".</a:t>
            </a:r>
            <a:endParaRPr lang="uk-UA"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3245779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І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279</TotalTime>
  <Words>971</Words>
  <Application>Microsoft Office PowerPoint</Application>
  <PresentationFormat>Широкий екран</PresentationFormat>
  <Paragraphs>89</Paragraphs>
  <Slides>20</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20</vt:i4>
      </vt:variant>
    </vt:vector>
  </HeadingPairs>
  <TitlesOfParts>
    <vt:vector size="28" baseType="lpstr">
      <vt:lpstr>Arial</vt:lpstr>
      <vt:lpstr>Calibri</vt:lpstr>
      <vt:lpstr>Century Gothic</vt:lpstr>
      <vt:lpstr>Open Sans</vt:lpstr>
      <vt:lpstr>Roboto</vt:lpstr>
      <vt:lpstr>Times New Roman</vt:lpstr>
      <vt:lpstr>Wingdings 3</vt:lpstr>
      <vt:lpstr>Іон</vt:lpstr>
      <vt:lpstr>Тема 5. Основи законодавчо-правового регулювання підприємництва, торгівлі та біржової діяльності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Підприємство та підприємництво як сфера професійної діяльності</dc:title>
  <dc:creator>Користувач Windows</dc:creator>
  <cp:lastModifiedBy>Користувач Windows</cp:lastModifiedBy>
  <cp:revision>26</cp:revision>
  <dcterms:created xsi:type="dcterms:W3CDTF">2021-09-18T05:40:09Z</dcterms:created>
  <dcterms:modified xsi:type="dcterms:W3CDTF">2021-10-02T18:18:27Z</dcterms:modified>
</cp:coreProperties>
</file>