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6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61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35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1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13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94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63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40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2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13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01CE4-87E3-4C89-A2A8-5AD9260C11A8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442A-0BCC-4FC9-B01A-0BA9CA496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13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301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920291"/>
              </p:ext>
            </p:extLst>
          </p:nvPr>
        </p:nvGraphicFramePr>
        <p:xfrm>
          <a:off x="1343893" y="914401"/>
          <a:ext cx="9961417" cy="6505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162">
                  <a:extLst>
                    <a:ext uri="{9D8B030D-6E8A-4147-A177-3AD203B41FA5}">
                      <a16:colId xmlns:a16="http://schemas.microsoft.com/office/drawing/2014/main" val="4234012799"/>
                    </a:ext>
                  </a:extLst>
                </a:gridCol>
                <a:gridCol w="1801090">
                  <a:extLst>
                    <a:ext uri="{9D8B030D-6E8A-4147-A177-3AD203B41FA5}">
                      <a16:colId xmlns:a16="http://schemas.microsoft.com/office/drawing/2014/main" val="2305884495"/>
                    </a:ext>
                  </a:extLst>
                </a:gridCol>
                <a:gridCol w="1782415">
                  <a:extLst>
                    <a:ext uri="{9D8B030D-6E8A-4147-A177-3AD203B41FA5}">
                      <a16:colId xmlns:a16="http://schemas.microsoft.com/office/drawing/2014/main" val="776199797"/>
                    </a:ext>
                  </a:extLst>
                </a:gridCol>
                <a:gridCol w="2003652">
                  <a:extLst>
                    <a:ext uri="{9D8B030D-6E8A-4147-A177-3AD203B41FA5}">
                      <a16:colId xmlns:a16="http://schemas.microsoft.com/office/drawing/2014/main" val="1494247535"/>
                    </a:ext>
                  </a:extLst>
                </a:gridCol>
                <a:gridCol w="1762077">
                  <a:extLst>
                    <a:ext uri="{9D8B030D-6E8A-4147-A177-3AD203B41FA5}">
                      <a16:colId xmlns:a16="http://schemas.microsoft.com/office/drawing/2014/main" val="3893484995"/>
                    </a:ext>
                  </a:extLst>
                </a:gridCol>
                <a:gridCol w="1961021">
                  <a:extLst>
                    <a:ext uri="{9D8B030D-6E8A-4147-A177-3AD203B41FA5}">
                      <a16:colId xmlns:a16="http://schemas.microsoft.com/office/drawing/2014/main" val="1445084256"/>
                    </a:ext>
                  </a:extLst>
                </a:gridCol>
              </a:tblGrid>
              <a:tr h="6505246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ОФІЦІЙНО-ДІЛОВИЙ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Офіційне спілкування в державно-політичному, громадському й економічному житті,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законодавство, адміністративно-господарська діяльність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Регулювання ділових відносин мовців у державно-правовій і суспільно-виробничій сферах,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обслуговування громадянських потреб людини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Регулювально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-імпе­ра­тивний характер,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документальність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(кожний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офіційний папір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повинен мати характер документа),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стабільність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(трива­лий час зберігає традиційні форми),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стислість, чіткість, сувора регламентація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Широке вико­рис­та­н­­ня суспільно-по­лі­­тичної й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адмі­ні­ст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­­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ра­тивно-канце­ляр­­сь­кої терміно­ло­гії, відсутність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емоцій­но-експре­сивної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лек­сики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будь-якої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мовної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індивідуа­ль­ності автора, обмежена синонімія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Законодавчий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закони, укази, статути, постанови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дипломатичний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(міжнародні угоди – конвенції; повідомлення – комюніке; звернення – ноти, протоколи; </a:t>
                      </a: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адміністративно-канцелярський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(накази, інструкції, розпорядження, довідки, заяви, звіти)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654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398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260333"/>
              </p:ext>
            </p:extLst>
          </p:nvPr>
        </p:nvGraphicFramePr>
        <p:xfrm>
          <a:off x="1233056" y="692727"/>
          <a:ext cx="9557499" cy="59851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559">
                  <a:extLst>
                    <a:ext uri="{9D8B030D-6E8A-4147-A177-3AD203B41FA5}">
                      <a16:colId xmlns:a16="http://schemas.microsoft.com/office/drawing/2014/main" val="578933095"/>
                    </a:ext>
                  </a:extLst>
                </a:gridCol>
                <a:gridCol w="1288076">
                  <a:extLst>
                    <a:ext uri="{9D8B030D-6E8A-4147-A177-3AD203B41FA5}">
                      <a16:colId xmlns:a16="http://schemas.microsoft.com/office/drawing/2014/main" val="1002849148"/>
                    </a:ext>
                  </a:extLst>
                </a:gridCol>
                <a:gridCol w="1731818">
                  <a:extLst>
                    <a:ext uri="{9D8B030D-6E8A-4147-A177-3AD203B41FA5}">
                      <a16:colId xmlns:a16="http://schemas.microsoft.com/office/drawing/2014/main" val="753278862"/>
                    </a:ext>
                  </a:extLst>
                </a:gridCol>
                <a:gridCol w="1924977">
                  <a:extLst>
                    <a:ext uri="{9D8B030D-6E8A-4147-A177-3AD203B41FA5}">
                      <a16:colId xmlns:a16="http://schemas.microsoft.com/office/drawing/2014/main" val="2441583680"/>
                    </a:ext>
                  </a:extLst>
                </a:gridCol>
                <a:gridCol w="1745249">
                  <a:extLst>
                    <a:ext uri="{9D8B030D-6E8A-4147-A177-3AD203B41FA5}">
                      <a16:colId xmlns:a16="http://schemas.microsoft.com/office/drawing/2014/main" val="3547730041"/>
                    </a:ext>
                  </a:extLst>
                </a:gridCol>
                <a:gridCol w="2215820">
                  <a:extLst>
                    <a:ext uri="{9D8B030D-6E8A-4147-A177-3AD203B41FA5}">
                      <a16:colId xmlns:a16="http://schemas.microsoft.com/office/drawing/2014/main" val="2077450090"/>
                    </a:ext>
                  </a:extLst>
                </a:gridCol>
              </a:tblGrid>
              <a:tr h="598516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ПУБЛІЦИСТИЧНИЙ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Громадсько-політична, суспільно-культурна, виробнича діяльність, навчання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Служити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розв’язанню суспільно-політичних питань,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 впливати на читачів, переконувати у справедливості певної ідеї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Спрямованість на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новизну; політична, суспільна, морально-етична оцінка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того, що пишеться або мовиться; динамічність; актуалізація сучасності;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інформаційність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декларативність;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закличність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переконливість;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авторська пристрасть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Суспільно-політична лексика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політичні заклики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гасла, точні найменування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(подій, дат, учасників, місця); багатозначна образна лексика, що здатна привернути увагу читача і вплинути на нього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Власне публіцистичний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(газети, часописи, радіо, телебачення, реклама);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художньо-публіцистичний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(памфлети, фейлетони, нариси, есе);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науково-публіцистичний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(критичні статті, аналітичні огляди, соціальні портрети тощо)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9417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549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590869"/>
              </p:ext>
            </p:extLst>
          </p:nvPr>
        </p:nvGraphicFramePr>
        <p:xfrm>
          <a:off x="1233055" y="1122218"/>
          <a:ext cx="9712036" cy="4691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374">
                  <a:extLst>
                    <a:ext uri="{9D8B030D-6E8A-4147-A177-3AD203B41FA5}">
                      <a16:colId xmlns:a16="http://schemas.microsoft.com/office/drawing/2014/main" val="890441717"/>
                    </a:ext>
                  </a:extLst>
                </a:gridCol>
                <a:gridCol w="1570276">
                  <a:extLst>
                    <a:ext uri="{9D8B030D-6E8A-4147-A177-3AD203B41FA5}">
                      <a16:colId xmlns:a16="http://schemas.microsoft.com/office/drawing/2014/main" val="945327733"/>
                    </a:ext>
                  </a:extLst>
                </a:gridCol>
                <a:gridCol w="1628434">
                  <a:extLst>
                    <a:ext uri="{9D8B030D-6E8A-4147-A177-3AD203B41FA5}">
                      <a16:colId xmlns:a16="http://schemas.microsoft.com/office/drawing/2014/main" val="3923735882"/>
                    </a:ext>
                  </a:extLst>
                </a:gridCol>
                <a:gridCol w="1744751">
                  <a:extLst>
                    <a:ext uri="{9D8B030D-6E8A-4147-A177-3AD203B41FA5}">
                      <a16:colId xmlns:a16="http://schemas.microsoft.com/office/drawing/2014/main" val="2560437364"/>
                    </a:ext>
                  </a:extLst>
                </a:gridCol>
                <a:gridCol w="1744751">
                  <a:extLst>
                    <a:ext uri="{9D8B030D-6E8A-4147-A177-3AD203B41FA5}">
                      <a16:colId xmlns:a16="http://schemas.microsoft.com/office/drawing/2014/main" val="2813129631"/>
                    </a:ext>
                  </a:extLst>
                </a:gridCol>
                <a:gridCol w="2372450">
                  <a:extLst>
                    <a:ext uri="{9D8B030D-6E8A-4147-A177-3AD203B41FA5}">
                      <a16:colId xmlns:a16="http://schemas.microsoft.com/office/drawing/2014/main" val="892676944"/>
                    </a:ext>
                  </a:extLst>
                </a:gridCol>
              </a:tblGrid>
              <a:tr h="399553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ХУДОЖНІЙ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Індивідуальна і колективна творча діяльність,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література, різні види мистецтва, культура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освіта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Впливати засобами художнього слова через систему образів на розум, почуття і волю читачів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формувати ідейні переконання,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моральні якості та естетичні смаки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Образність, поетичність,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естетика спілкування,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експресія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 інтенсивність вираження,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зображуваність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Багатство найрізноманітнішої лексики з переважанням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слів конкретно-чуттєвого сприймання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(назви осіб, речей, дій, явищ, ознак)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Епічний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(прозові: епопея, роман, повість, оповідання, нарис);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ліричний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(поема, балада, пісня, поезія);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драматичний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(драма, трагедія, комедія, мелодрама, водевіль);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комбіновані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(ліро-епічний твір, усмішка тощо)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399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652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181759"/>
              </p:ext>
            </p:extLst>
          </p:nvPr>
        </p:nvGraphicFramePr>
        <p:xfrm>
          <a:off x="1357742" y="1163782"/>
          <a:ext cx="9822875" cy="5003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9651">
                  <a:extLst>
                    <a:ext uri="{9D8B030D-6E8A-4147-A177-3AD203B41FA5}">
                      <a16:colId xmlns:a16="http://schemas.microsoft.com/office/drawing/2014/main" val="761129035"/>
                    </a:ext>
                  </a:extLst>
                </a:gridCol>
                <a:gridCol w="1614337">
                  <a:extLst>
                    <a:ext uri="{9D8B030D-6E8A-4147-A177-3AD203B41FA5}">
                      <a16:colId xmlns:a16="http://schemas.microsoft.com/office/drawing/2014/main" val="432032960"/>
                    </a:ext>
                  </a:extLst>
                </a:gridCol>
                <a:gridCol w="1674127">
                  <a:extLst>
                    <a:ext uri="{9D8B030D-6E8A-4147-A177-3AD203B41FA5}">
                      <a16:colId xmlns:a16="http://schemas.microsoft.com/office/drawing/2014/main" val="169084887"/>
                    </a:ext>
                  </a:extLst>
                </a:gridCol>
                <a:gridCol w="1793708">
                  <a:extLst>
                    <a:ext uri="{9D8B030D-6E8A-4147-A177-3AD203B41FA5}">
                      <a16:colId xmlns:a16="http://schemas.microsoft.com/office/drawing/2014/main" val="1644384106"/>
                    </a:ext>
                  </a:extLst>
                </a:gridCol>
                <a:gridCol w="1793708">
                  <a:extLst>
                    <a:ext uri="{9D8B030D-6E8A-4147-A177-3AD203B41FA5}">
                      <a16:colId xmlns:a16="http://schemas.microsoft.com/office/drawing/2014/main" val="1053043898"/>
                    </a:ext>
                  </a:extLst>
                </a:gridCol>
                <a:gridCol w="2277344">
                  <a:extLst>
                    <a:ext uri="{9D8B030D-6E8A-4147-A177-3AD203B41FA5}">
                      <a16:colId xmlns:a16="http://schemas.microsoft.com/office/drawing/2014/main" val="2845532167"/>
                    </a:ext>
                  </a:extLst>
                </a:gridCol>
              </a:tblGrid>
              <a:tr h="40669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КОНФЕСІЙНИЙ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Культові установи: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церкви, монастирі, скити,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теологічні навчальні заклади,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молитовні будинки, релігійні громади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віруючі родини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Допомагати віру­ю­чим у спілкування їхніх душ з Богом,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зберігати і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продов­жувати культові ритуали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об’єдну­вати віруючих одним почуттям щиросердної віри в Бога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Урочистість і піднесеність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стилістичні домінанти,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благозвуччя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символізм та стійкість (стандартність) стильової норми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Маркована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(конфесійна) лексика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 якої можна від­нести такі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стилістеми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Ісус, Різдво, причастя, святий, священник, Водохреще, церква, ікона, лжепророк, небеса, воздати, Богородиця, чудотворець та ін.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Підстиль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проповіді;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підстиль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богослужбових книг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відправи; 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підстиль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богословської літератури 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9021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772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397404"/>
              </p:ext>
            </p:extLst>
          </p:nvPr>
        </p:nvGraphicFramePr>
        <p:xfrm>
          <a:off x="1399309" y="831273"/>
          <a:ext cx="9391246" cy="5316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0226">
                  <a:extLst>
                    <a:ext uri="{9D8B030D-6E8A-4147-A177-3AD203B41FA5}">
                      <a16:colId xmlns:a16="http://schemas.microsoft.com/office/drawing/2014/main" val="3830351652"/>
                    </a:ext>
                  </a:extLst>
                </a:gridCol>
                <a:gridCol w="1543401">
                  <a:extLst>
                    <a:ext uri="{9D8B030D-6E8A-4147-A177-3AD203B41FA5}">
                      <a16:colId xmlns:a16="http://schemas.microsoft.com/office/drawing/2014/main" val="1914107880"/>
                    </a:ext>
                  </a:extLst>
                </a:gridCol>
                <a:gridCol w="1600564">
                  <a:extLst>
                    <a:ext uri="{9D8B030D-6E8A-4147-A177-3AD203B41FA5}">
                      <a16:colId xmlns:a16="http://schemas.microsoft.com/office/drawing/2014/main" val="443327168"/>
                    </a:ext>
                  </a:extLst>
                </a:gridCol>
                <a:gridCol w="1714890">
                  <a:extLst>
                    <a:ext uri="{9D8B030D-6E8A-4147-A177-3AD203B41FA5}">
                      <a16:colId xmlns:a16="http://schemas.microsoft.com/office/drawing/2014/main" val="3964834350"/>
                    </a:ext>
                  </a:extLst>
                </a:gridCol>
                <a:gridCol w="2023937">
                  <a:extLst>
                    <a:ext uri="{9D8B030D-6E8A-4147-A177-3AD203B41FA5}">
                      <a16:colId xmlns:a16="http://schemas.microsoft.com/office/drawing/2014/main" val="2599270587"/>
                    </a:ext>
                  </a:extLst>
                </a:gridCol>
                <a:gridCol w="1868228">
                  <a:extLst>
                    <a:ext uri="{9D8B030D-6E8A-4147-A177-3AD203B41FA5}">
                      <a16:colId xmlns:a16="http://schemas.microsoft.com/office/drawing/2014/main" val="1198108718"/>
                    </a:ext>
                  </a:extLst>
                </a:gridCol>
              </a:tblGrid>
              <a:tr h="4738217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РОЗМОВНО-ПОБУТОВИЙ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Побутові стосунки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родичами, друзями, знайомими, усне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повсякденне спілкування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побуті, на виробництві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Обмін інформацією, думками,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враженнями, прохання чи надання допомоги, виховний вплив; засіб невимушеного спілкування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Усна форма спілкування, неофіційність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стосунків між мовцями і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невимушеність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спілкування,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непідготовленість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спілкування, безпосередня участь у ньому, використання позамовних чинників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Побутова лексика,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фразеологізми,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емо­ційно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забарвлені та просторічні слова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звертання, вставні слова, вигуки, непов­ні речення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тощо; багатство інтонацій, суфіксів суб’єктивної оцінки, різних типів простих речень, можливі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діалектизми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фольклоризми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скорочені слова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Розмовно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-побутовий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підстиль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світський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підстиль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ораторський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підстиль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підстиль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усної народної творчості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5732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171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951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3673" y="942109"/>
            <a:ext cx="104324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науки), почав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формуватися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давній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книжній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зразками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грецької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латинської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латина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той час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усієї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формувався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вжитку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термінологізації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05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255" y="651164"/>
            <a:ext cx="102385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пізнавально-інформативною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метою в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підготовленість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ґрунтовна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обізнаність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проблемами і темами,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монологічність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унормованість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38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05093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характеристика </a:t>
            </a:r>
            <a:r>
              <a:rPr lang="ru-RU" sz="6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496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697051"/>
              </p:ext>
            </p:extLst>
          </p:nvPr>
        </p:nvGraphicFramePr>
        <p:xfrm>
          <a:off x="1094509" y="1039091"/>
          <a:ext cx="10377055" cy="4211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4673">
                  <a:extLst>
                    <a:ext uri="{9D8B030D-6E8A-4147-A177-3AD203B41FA5}">
                      <a16:colId xmlns:a16="http://schemas.microsoft.com/office/drawing/2014/main" val="103741137"/>
                    </a:ext>
                  </a:extLst>
                </a:gridCol>
                <a:gridCol w="8012382">
                  <a:extLst>
                    <a:ext uri="{9D8B030D-6E8A-4147-A177-3AD203B41FA5}">
                      <a16:colId xmlns:a16="http://schemas.microsoft.com/office/drawing/2014/main" val="277854141"/>
                    </a:ext>
                  </a:extLst>
                </a:gridCol>
              </a:tblGrid>
              <a:tr h="651040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Сфера використання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Наука, техніка, виробничі відносини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68483922"/>
                  </a:ext>
                </a:extLst>
              </a:tr>
              <a:tr h="1399433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Офіційний характер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стосунків учасників мовлення,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підго­товленість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мовлення, переважно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писемна форма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мовлення у вигляді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монологу, логічна послідовність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викладу, однозначність, точність,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стислість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інформативної насиченості змісту, конкретність, об'єктивність викладу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2784413"/>
                  </a:ext>
                </a:extLst>
              </a:tr>
              <a:tr h="1059406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Насиченість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термінами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наукова фразеологія, превалювання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абстрактної лексики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застосування форми однини у значенні множини, вживання переважно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іменників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багатокомпонентних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складних речень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81452174"/>
                  </a:ext>
                </a:extLst>
              </a:tr>
              <a:tr h="450568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02235"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Наукове спілкування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36187386"/>
                  </a:ext>
                </a:extLst>
              </a:tr>
              <a:tr h="651040"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мови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Міркування;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опису і розповіді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спосіб аргументації в міркуванні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61301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04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4" y="512619"/>
            <a:ext cx="1026622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одним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найдавніших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вживалося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давньоіндійських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поетиках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риториках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поетиках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Давніх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Риму.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греки стилем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дерев’яну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загострену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паличку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письма,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«стиль»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 і 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сфер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сполучуваність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письменника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газети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стиль,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одягу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stylos</a:t>
            </a:r>
            <a:r>
              <a:rPr lang="de-DE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паличка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письма) (у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лінгвістиці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підсистема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обслуговує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сферу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мовців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добору й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(лексики,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фразеології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граматичних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«стиль»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936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81" y="612845"/>
            <a:ext cx="989214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інформативну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епістемічну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обґрун-тування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перформативну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зв'язків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гносеологічну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роз¬ширення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читача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читачів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аргументованого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доказу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думки);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діалогічну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до думки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читача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автором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106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274" y="803565"/>
            <a:ext cx="107372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стильові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позамовними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стилетвірними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	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віднайдення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роз’яснення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	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людство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природу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	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стилю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дійсність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(мета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коригується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кожному конкретному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тексту);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г)	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комунікативне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адресату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переконливій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710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914400"/>
            <a:ext cx="10515600" cy="3648075"/>
          </a:xfrm>
        </p:spPr>
        <p:txBody>
          <a:bodyPr>
            <a:noAutofit/>
          </a:bodyPr>
          <a:lstStyle/>
          <a:p>
            <a:pPr algn="just"/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стильовими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є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абстрагованість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узагальненість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підкреслена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логічність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однозначність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ясність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об’єктивність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628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9927" y="1582341"/>
            <a:ext cx="98782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Абстрагованість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широкого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абстрактного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лексики,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Абстрагованості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стилю.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узагальнено-відстороненому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гравітація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сюжет,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діалектика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вічність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фактор,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семантики (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проявлятися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05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9309" y="1028343"/>
            <a:ext cx="991985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Підкреслена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логічність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несуперечливості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доказовості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аргументованості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зв’язків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Підкреслена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узагальнювальним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словом,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родове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вужчих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понять. Широко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текстах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увиразнюють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тісно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абзаців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тому,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насамкінець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Підкресленій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0574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8982" y="1028343"/>
            <a:ext cx="1000298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Об’єктивність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зваженості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монологічний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 і будь-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адресата.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спростувати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якоїсь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діалог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то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полілог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попередниками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читачами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Діалогічність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чужої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цитат, часто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вставлених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спростування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опонентів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459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39091" y="612845"/>
            <a:ext cx="10626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однозначність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дійсністю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дикція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наголошування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інтонування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уповільнений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ритм,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спокійний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ввічливий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тон.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розгортання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членуванням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абзаци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тем,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думки, повтором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домінантних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мовця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зіставляти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слово, предмет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річ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слововживання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багатозначного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слів-синонімів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омонімів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паронімів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577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9091" y="1025236"/>
            <a:ext cx="99891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дикція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наголошування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інтонування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уповільнений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ритм,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спокійний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ввічливий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тон.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розгортання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членуванням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абзаци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тем,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думки, повтором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домінантних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676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7635" y="1028343"/>
            <a:ext cx="98228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підстилях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жанрах.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стилю: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науково-навчальний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дидактич-ний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виробничо-технічний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науково-популярний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науково-інформативний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науково-реферативний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науково-довідковий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довідково-енциклопедичний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науково-діловий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вчених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зараховує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науково-інформативний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науково-довідковий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 межах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виокремлюють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науково-публіцистичний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науково-фантастичний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вчених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внутрішньостильова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стилю, яка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науково-навчальний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науково-популярний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883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3490" y="609600"/>
            <a:ext cx="888076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Мовний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стиль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зумовлюється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метою та характером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висловлювання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чимало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Дж.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Свіфта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«стиль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потрібному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Так,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слово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будь-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застаріле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урочисте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балакати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урочисте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гомоніти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розмовно-голубливе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просторікувати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зневажливе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патякати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просторічно-зневажливе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мовний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сферу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уживання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(коло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послуговуються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под.); 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форму й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діалог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монолог,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полілог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(слова,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вирази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граматичні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т.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07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0036" y="903606"/>
            <a:ext cx="103909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фразеологічних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орфоепічних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акцентуаційних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взаємин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мовців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стилістично-мовленнєвих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позамовних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макростилю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публіцистичного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конфесійного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епістолярного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конкретного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підстилю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конкретна форма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стилю,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 і структур,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сформувалися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закріпилися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25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1443841"/>
            <a:ext cx="108481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кожного стилю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марковані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експресивні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інтенсивності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колорит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урочистості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піднесеності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іронічний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зневажливий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твориться добором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фразеологічних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словотвірних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семантику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композицією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0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2327" y="1028343"/>
            <a:ext cx="99614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експресивні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суб’єктивні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ідіостилі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ідіолекти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Ідіостиль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стиль)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системність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виражальних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мовця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вирізняє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характеристик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Ідіолект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характеристик)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носія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експресивних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маркованих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стилістичну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Стилістика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 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виразові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приєднуються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33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199" y="540327"/>
            <a:ext cx="100722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сучасній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літературній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функціональні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офіційно-діловий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публіцистичний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художній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конфесійний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сакральний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церковний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розмовно-побутовий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010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ХАРАКТЕРИСТИКА СТИЛІВ, ПІДСТИЛІВ ТА ЇХ ЖАНРІВ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7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086415"/>
              </p:ext>
            </p:extLst>
          </p:nvPr>
        </p:nvGraphicFramePr>
        <p:xfrm>
          <a:off x="1177635" y="706582"/>
          <a:ext cx="10169238" cy="5408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1764">
                  <a:extLst>
                    <a:ext uri="{9D8B030D-6E8A-4147-A177-3AD203B41FA5}">
                      <a16:colId xmlns:a16="http://schemas.microsoft.com/office/drawing/2014/main" val="829399732"/>
                    </a:ext>
                  </a:extLst>
                </a:gridCol>
                <a:gridCol w="1602783">
                  <a:extLst>
                    <a:ext uri="{9D8B030D-6E8A-4147-A177-3AD203B41FA5}">
                      <a16:colId xmlns:a16="http://schemas.microsoft.com/office/drawing/2014/main" val="2982465501"/>
                    </a:ext>
                  </a:extLst>
                </a:gridCol>
                <a:gridCol w="1787236">
                  <a:extLst>
                    <a:ext uri="{9D8B030D-6E8A-4147-A177-3AD203B41FA5}">
                      <a16:colId xmlns:a16="http://schemas.microsoft.com/office/drawing/2014/main" val="2868603284"/>
                    </a:ext>
                  </a:extLst>
                </a:gridCol>
                <a:gridCol w="2022764">
                  <a:extLst>
                    <a:ext uri="{9D8B030D-6E8A-4147-A177-3AD203B41FA5}">
                      <a16:colId xmlns:a16="http://schemas.microsoft.com/office/drawing/2014/main" val="2038997259"/>
                    </a:ext>
                  </a:extLst>
                </a:gridCol>
                <a:gridCol w="1482436">
                  <a:extLst>
                    <a:ext uri="{9D8B030D-6E8A-4147-A177-3AD203B41FA5}">
                      <a16:colId xmlns:a16="http://schemas.microsoft.com/office/drawing/2014/main" val="1008756158"/>
                    </a:ext>
                  </a:extLst>
                </a:gridCol>
                <a:gridCol w="2452255">
                  <a:extLst>
                    <a:ext uri="{9D8B030D-6E8A-4147-A177-3AD203B41FA5}">
                      <a16:colId xmlns:a16="http://schemas.microsoft.com/office/drawing/2014/main" val="2523489249"/>
                    </a:ext>
                  </a:extLst>
                </a:gridCol>
              </a:tblGrid>
              <a:tr h="717302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стилю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Основне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призначення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Головні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788670" algn="ctr"/>
                          <a:tab pos="1577340" algn="r"/>
                        </a:tabLs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мовні засоби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Підстилі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(їх жанри)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7983778"/>
                  </a:ext>
                </a:extLst>
              </a:tr>
              <a:tr h="226207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4187391"/>
                  </a:ext>
                </a:extLst>
              </a:tr>
              <a:tr h="415496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НАУКОВИЙ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Наукова діяльність,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науково-технічний прогрес суспільства,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освіта, навчання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Систематизування, пізнання світу, служити для пові­дом­лення про результати дослі­джень, доведення теорій,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представ­лення наукових даних суспільству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Інформативність, </a:t>
                      </a:r>
                      <a:r>
                        <a:rPr lang="uk-UA" sz="18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понятійність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пред­мет­ність, об’єк­тив­ність, логічна послі­довність, узагаль­неність, точність, ла­конічність, пере­кон­ливість, аргу­ментація, висновки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Абстрактна лексика,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символи, велика кількість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термінів, схем, таблиць, посилань, цитат,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безсуб’єктність, безособовість синтаксису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2969895" algn="ctr"/>
                          <a:tab pos="5940425" algn="r"/>
                        </a:tabLs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Власне науковий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(мо­нографія, стаття, наукова доповідь, повідомлення, те­зи); </a:t>
                      </a: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науково-популяр­ний 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(виклад наукових даних для </a:t>
                      </a:r>
                      <a:r>
                        <a:rPr lang="uk-UA" sz="18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нефахівців – книги, статті у неспеціаль­них журналах); </a:t>
                      </a:r>
                      <a:r>
                        <a:rPr lang="uk-UA" sz="1800" spc="-2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науково-навчальний</a:t>
                      </a:r>
                      <a:r>
                        <a:rPr lang="uk-UA" sz="18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(під­руч­ники, лекції, бесіди тощо)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0275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487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2397</Words>
  <Application>Microsoft Office PowerPoint</Application>
  <PresentationFormat>Широкоэкранный</PresentationFormat>
  <Paragraphs>119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Тема Office</vt:lpstr>
      <vt:lpstr>Загальні поняття та категорії стилістики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ЗАГАЛЬНА ХАРАКТЕРИСТИКА СТИЛІВ, ПІДСТИЛІВ ТА ЇХ ЖАНРІВ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 історії становлення і розвитку наукового стилю української мови</vt:lpstr>
      <vt:lpstr>Презентация PowerPoint</vt:lpstr>
      <vt:lpstr>Презентация PowerPoint</vt:lpstr>
      <vt:lpstr>Загальна характеристика наукового стилю</vt:lpstr>
      <vt:lpstr>Презентация PowerPoint</vt:lpstr>
      <vt:lpstr>Презентация PowerPoint</vt:lpstr>
      <vt:lpstr>Презентация PowerPoint</vt:lpstr>
      <vt:lpstr>Основними стильовими ознаками наукового стилю є абстрагованість, узагальненість, підкреслена логічність, однозначність і точність, ясність і об’єктивність викладу та ін.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Загальні поняття та категорії стилістики. </dc:title>
  <dc:creator>Пользователь Windows</dc:creator>
  <cp:lastModifiedBy>Пользователь Windows</cp:lastModifiedBy>
  <cp:revision>21</cp:revision>
  <dcterms:created xsi:type="dcterms:W3CDTF">2021-10-07T11:35:16Z</dcterms:created>
  <dcterms:modified xsi:type="dcterms:W3CDTF">2021-10-12T06:47:37Z</dcterms:modified>
</cp:coreProperties>
</file>