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9144000" cy="6858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42" y="-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9/18/2021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9/18/2021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9/18/2021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29898" y="210992"/>
            <a:ext cx="5684202" cy="7575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9050" y="1650284"/>
            <a:ext cx="8985899" cy="44151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2365" y="3233803"/>
            <a:ext cx="7534275" cy="1912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2800" b="1" spc="-35" dirty="0">
                <a:latin typeface="Times New Roman"/>
                <a:cs typeface="Times New Roman"/>
              </a:rPr>
              <a:t>Устаткування</a:t>
            </a:r>
            <a:r>
              <a:rPr sz="2800" b="1" spc="-1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закладів</a:t>
            </a:r>
            <a:r>
              <a:rPr sz="2800" b="1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Times New Roman"/>
                <a:cs typeface="Times New Roman"/>
              </a:rPr>
              <a:t>готельно-ресторанного </a:t>
            </a:r>
            <a:r>
              <a:rPr sz="2800" b="1" spc="-685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Times New Roman"/>
                <a:cs typeface="Times New Roman"/>
              </a:rPr>
              <a:t>господарства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4550">
              <a:latin typeface="Times New Roman"/>
              <a:cs typeface="Times New Roman"/>
            </a:endParaRPr>
          </a:p>
          <a:p>
            <a:pPr marL="635" algn="ctr">
              <a:lnSpc>
                <a:spcPct val="100000"/>
              </a:lnSpc>
            </a:pPr>
            <a:r>
              <a:rPr sz="2400" b="1" spc="-5" dirty="0">
                <a:latin typeface="Times New Roman"/>
                <a:cs typeface="Times New Roman"/>
              </a:rPr>
              <a:t>Лекція</a:t>
            </a:r>
            <a:r>
              <a:rPr sz="2400" b="1" dirty="0">
                <a:latin typeface="Times New Roman"/>
                <a:cs typeface="Times New Roman"/>
              </a:rPr>
              <a:t> №</a:t>
            </a:r>
            <a:r>
              <a:rPr sz="2400" b="1" spc="-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4.</a:t>
            </a:r>
            <a:r>
              <a:rPr sz="2400" b="1" spc="-5" dirty="0">
                <a:latin typeface="Times New Roman"/>
                <a:cs typeface="Times New Roman"/>
              </a:rPr>
              <a:t> Мийне</a:t>
            </a:r>
            <a:r>
              <a:rPr sz="2400" b="1" spc="10" dirty="0">
                <a:latin typeface="Times New Roman"/>
                <a:cs typeface="Times New Roman"/>
              </a:rPr>
              <a:t> та</a:t>
            </a:r>
            <a:r>
              <a:rPr sz="2400" b="1" spc="-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очищувальне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Times New Roman"/>
                <a:cs typeface="Times New Roman"/>
              </a:rPr>
              <a:t>устаткування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-92614"/>
            <a:ext cx="6389240" cy="3449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16" y="457200"/>
            <a:ext cx="196215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10817" y="137459"/>
            <a:ext cx="572135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20" dirty="0"/>
              <a:t>Схема</a:t>
            </a:r>
            <a:r>
              <a:rPr sz="2800" spc="-25" dirty="0"/>
              <a:t> роликового </a:t>
            </a:r>
            <a:r>
              <a:rPr sz="2800" spc="-10" dirty="0"/>
              <a:t>миття</a:t>
            </a:r>
            <a:r>
              <a:rPr sz="2800" spc="-15" dirty="0"/>
              <a:t> продуктів</a:t>
            </a:r>
            <a:endParaRPr sz="28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09049" y="1057499"/>
            <a:ext cx="7077900" cy="501847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99564" y="137459"/>
            <a:ext cx="594296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20" dirty="0"/>
              <a:t>Схема </a:t>
            </a:r>
            <a:r>
              <a:rPr sz="2800" spc="-10" dirty="0"/>
              <a:t>вібраційного</a:t>
            </a:r>
            <a:r>
              <a:rPr sz="2800" spc="-30" dirty="0"/>
              <a:t> </a:t>
            </a:r>
            <a:r>
              <a:rPr sz="2800" spc="-10" dirty="0"/>
              <a:t>миття</a:t>
            </a:r>
            <a:r>
              <a:rPr sz="2800" spc="-15" dirty="0"/>
              <a:t> продуктів</a:t>
            </a:r>
            <a:endParaRPr sz="28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7240" y="1709376"/>
            <a:ext cx="8184161" cy="356109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24661" y="137459"/>
            <a:ext cx="669226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20" dirty="0"/>
              <a:t>Схема</a:t>
            </a:r>
            <a:r>
              <a:rPr sz="2800" spc="-10" dirty="0"/>
              <a:t> відцентрової</a:t>
            </a:r>
            <a:r>
              <a:rPr sz="2800" spc="-25" dirty="0"/>
              <a:t> </a:t>
            </a:r>
            <a:r>
              <a:rPr sz="2800" spc="-20" dirty="0"/>
              <a:t>овочемийної</a:t>
            </a:r>
            <a:r>
              <a:rPr sz="2800" spc="-30" dirty="0"/>
              <a:t> </a:t>
            </a:r>
            <a:r>
              <a:rPr sz="2800" spc="-10" dirty="0"/>
              <a:t>машини</a:t>
            </a:r>
            <a:endParaRPr sz="28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49083" y="846040"/>
            <a:ext cx="4311422" cy="460850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495538" y="5666280"/>
            <a:ext cx="615378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i="1" dirty="0">
                <a:latin typeface="Times New Roman"/>
                <a:cs typeface="Times New Roman"/>
              </a:rPr>
              <a:t>1</a:t>
            </a:r>
            <a:r>
              <a:rPr sz="2400" dirty="0">
                <a:latin typeface="Times New Roman"/>
                <a:cs typeface="Times New Roman"/>
              </a:rPr>
              <a:t>– </a:t>
            </a:r>
            <a:r>
              <a:rPr sz="2400" spc="-15" dirty="0">
                <a:latin typeface="Times New Roman"/>
                <a:cs typeface="Times New Roman"/>
              </a:rPr>
              <a:t>корзина;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2 </a:t>
            </a:r>
            <a:r>
              <a:rPr sz="2400" dirty="0">
                <a:latin typeface="Times New Roman"/>
                <a:cs typeface="Times New Roman"/>
              </a:rPr>
              <a:t>– </a:t>
            </a:r>
            <a:r>
              <a:rPr sz="2400" spc="-20" dirty="0">
                <a:latin typeface="Times New Roman"/>
                <a:cs typeface="Times New Roman"/>
              </a:rPr>
              <a:t>посудина;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3</a:t>
            </a:r>
            <a:r>
              <a:rPr sz="2400" i="1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– </a:t>
            </a:r>
            <a:r>
              <a:rPr sz="2400" spc="-15" dirty="0">
                <a:latin typeface="Times New Roman"/>
                <a:cs typeface="Times New Roman"/>
              </a:rPr>
              <a:t>фільтр;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4 </a:t>
            </a:r>
            <a:r>
              <a:rPr sz="2400" dirty="0">
                <a:latin typeface="Times New Roman"/>
                <a:cs typeface="Times New Roman"/>
              </a:rPr>
              <a:t>– </a:t>
            </a:r>
            <a:r>
              <a:rPr sz="2400" spc="5" dirty="0">
                <a:latin typeface="Times New Roman"/>
                <a:cs typeface="Times New Roman"/>
              </a:rPr>
              <a:t>насос;</a:t>
            </a:r>
            <a:endParaRPr sz="24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400" i="1" dirty="0">
                <a:latin typeface="Times New Roman"/>
                <a:cs typeface="Times New Roman"/>
              </a:rPr>
              <a:t>5</a:t>
            </a:r>
            <a:r>
              <a:rPr sz="2400" i="1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–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корпус;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6</a:t>
            </a:r>
            <a:r>
              <a:rPr sz="2400" i="1" spc="-5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–</a:t>
            </a:r>
            <a:r>
              <a:rPr sz="2400" i="1" spc="-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трубки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для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Times New Roman"/>
                <a:cs typeface="Times New Roman"/>
              </a:rPr>
              <a:t>подачі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води;</a:t>
            </a:r>
            <a:endParaRPr sz="24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  <a:tabLst>
                <a:tab pos="532765" algn="l"/>
              </a:tabLst>
            </a:pPr>
            <a:r>
              <a:rPr sz="2400" i="1" dirty="0">
                <a:latin typeface="Times New Roman"/>
                <a:cs typeface="Times New Roman"/>
              </a:rPr>
              <a:t>7 </a:t>
            </a:r>
            <a:r>
              <a:rPr sz="2400" dirty="0">
                <a:latin typeface="Times New Roman"/>
                <a:cs typeface="Times New Roman"/>
              </a:rPr>
              <a:t>–	</a:t>
            </a:r>
            <a:r>
              <a:rPr sz="2400" spc="-10" dirty="0">
                <a:latin typeface="Times New Roman"/>
                <a:cs typeface="Times New Roman"/>
              </a:rPr>
              <a:t>кришка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9340" y="8877"/>
            <a:ext cx="7457746" cy="416460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88050" y="4202695"/>
            <a:ext cx="8761730" cy="2586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1295" marR="193040" algn="ctr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Times New Roman"/>
                <a:cs typeface="Times New Roman"/>
              </a:rPr>
              <a:t>Принципова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схема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вібраційної</a:t>
            </a:r>
            <a:r>
              <a:rPr sz="2400" spc="-10" dirty="0">
                <a:latin typeface="Times New Roman"/>
                <a:cs typeface="Times New Roman"/>
              </a:rPr>
              <a:t> овочемийної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машини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ММВ2000: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1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– </a:t>
            </a:r>
            <a:r>
              <a:rPr sz="2400" spc="-5" dirty="0">
                <a:latin typeface="Times New Roman"/>
                <a:cs typeface="Times New Roman"/>
              </a:rPr>
              <a:t>рама;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2, 3 – </a:t>
            </a:r>
            <a:r>
              <a:rPr sz="2400" spc="-10" dirty="0">
                <a:latin typeface="Times New Roman"/>
                <a:cs typeface="Times New Roman"/>
              </a:rPr>
              <a:t>вертикальні </a:t>
            </a:r>
            <a:r>
              <a:rPr sz="2400" spc="15" dirty="0">
                <a:latin typeface="Times New Roman"/>
                <a:cs typeface="Times New Roman"/>
              </a:rPr>
              <a:t>та</a:t>
            </a:r>
            <a:r>
              <a:rPr sz="2400" spc="-5" dirty="0">
                <a:latin typeface="Times New Roman"/>
                <a:cs typeface="Times New Roman"/>
              </a:rPr>
              <a:t> горизонтальні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пружини;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4 –</a:t>
            </a:r>
            <a:endParaRPr sz="2400">
              <a:latin typeface="Times New Roman"/>
              <a:cs typeface="Times New Roman"/>
            </a:endParaRPr>
          </a:p>
          <a:p>
            <a:pPr marL="12065" marR="5080" algn="ctr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внутрішній</a:t>
            </a:r>
            <a:r>
              <a:rPr sz="2400" spc="-5" dirty="0">
                <a:latin typeface="Times New Roman"/>
                <a:cs typeface="Times New Roman"/>
              </a:rPr>
              <a:t> циліндр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(ротор); </a:t>
            </a:r>
            <a:r>
              <a:rPr sz="2400" dirty="0">
                <a:latin typeface="Times New Roman"/>
                <a:cs typeface="Times New Roman"/>
              </a:rPr>
              <a:t>5 –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робочий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вал;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6 –</a:t>
            </a:r>
            <a:r>
              <a:rPr sz="2400" spc="-5" dirty="0">
                <a:latin typeface="Times New Roman"/>
                <a:cs typeface="Times New Roman"/>
              </a:rPr>
              <a:t> вантаж;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7 – </a:t>
            </a:r>
            <a:r>
              <a:rPr sz="2400" spc="-5" dirty="0">
                <a:latin typeface="Times New Roman"/>
                <a:cs typeface="Times New Roman"/>
              </a:rPr>
              <a:t>шнек;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8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– </a:t>
            </a:r>
            <a:r>
              <a:rPr sz="2400" spc="-10" dirty="0">
                <a:latin typeface="Times New Roman"/>
                <a:cs typeface="Times New Roman"/>
              </a:rPr>
              <a:t>лотік </a:t>
            </a:r>
            <a:r>
              <a:rPr sz="2400" spc="-5" dirty="0">
                <a:latin typeface="Times New Roman"/>
                <a:cs typeface="Times New Roman"/>
              </a:rPr>
              <a:t>завантажувальний;</a:t>
            </a:r>
            <a:r>
              <a:rPr sz="2400" dirty="0">
                <a:latin typeface="Times New Roman"/>
                <a:cs typeface="Times New Roman"/>
              </a:rPr>
              <a:t> 9 – </a:t>
            </a:r>
            <a:r>
              <a:rPr sz="2400" spc="-15" dirty="0">
                <a:latin typeface="Times New Roman"/>
                <a:cs typeface="Times New Roman"/>
              </a:rPr>
              <a:t>розбризкувач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води;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10 – </a:t>
            </a:r>
            <a:r>
              <a:rPr sz="2400" spc="-5" dirty="0">
                <a:latin typeface="Times New Roman"/>
                <a:cs typeface="Times New Roman"/>
              </a:rPr>
              <a:t>циліндр 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зовнішній; </a:t>
            </a:r>
            <a:r>
              <a:rPr sz="2400" spc="-50" dirty="0">
                <a:latin typeface="Times New Roman"/>
                <a:cs typeface="Times New Roman"/>
              </a:rPr>
              <a:t>11</a:t>
            </a:r>
            <a:r>
              <a:rPr sz="2400" dirty="0">
                <a:latin typeface="Times New Roman"/>
                <a:cs typeface="Times New Roman"/>
              </a:rPr>
              <a:t> – </a:t>
            </a:r>
            <a:r>
              <a:rPr sz="2400" spc="-5" dirty="0">
                <a:latin typeface="Times New Roman"/>
                <a:cs typeface="Times New Roman"/>
              </a:rPr>
              <a:t>підшипник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сферичний;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12 – </a:t>
            </a:r>
            <a:r>
              <a:rPr sz="2400" spc="-10" dirty="0">
                <a:latin typeface="Times New Roman"/>
                <a:cs typeface="Times New Roman"/>
              </a:rPr>
              <a:t>муфта; </a:t>
            </a:r>
            <a:r>
              <a:rPr sz="2400" dirty="0">
                <a:latin typeface="Times New Roman"/>
                <a:cs typeface="Times New Roman"/>
              </a:rPr>
              <a:t>13 –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електродвигун; </a:t>
            </a:r>
            <a:r>
              <a:rPr sz="2400" dirty="0">
                <a:latin typeface="Times New Roman"/>
                <a:cs typeface="Times New Roman"/>
              </a:rPr>
              <a:t>14 – </a:t>
            </a:r>
            <a:r>
              <a:rPr sz="2400" spc="-10" dirty="0">
                <a:latin typeface="Times New Roman"/>
                <a:cs typeface="Times New Roman"/>
              </a:rPr>
              <a:t>решітка; </a:t>
            </a:r>
            <a:r>
              <a:rPr sz="2400" dirty="0">
                <a:latin typeface="Times New Roman"/>
                <a:cs typeface="Times New Roman"/>
              </a:rPr>
              <a:t>15 – </a:t>
            </a:r>
            <a:r>
              <a:rPr sz="2400" spc="-15" dirty="0">
                <a:latin typeface="Times New Roman"/>
                <a:cs typeface="Times New Roman"/>
              </a:rPr>
              <a:t>патрубок; </a:t>
            </a:r>
            <a:r>
              <a:rPr sz="2400" dirty="0">
                <a:latin typeface="Times New Roman"/>
                <a:cs typeface="Times New Roman"/>
              </a:rPr>
              <a:t>16 – </a:t>
            </a:r>
            <a:r>
              <a:rPr sz="2400" spc="-10" dirty="0">
                <a:latin typeface="Times New Roman"/>
                <a:cs typeface="Times New Roman"/>
              </a:rPr>
              <a:t>лотік </a:t>
            </a:r>
            <a:r>
              <a:rPr sz="2400" spc="-5" dirty="0">
                <a:latin typeface="Times New Roman"/>
                <a:cs typeface="Times New Roman"/>
              </a:rPr>
              <a:t> розвантажувальний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784451" y="1465388"/>
            <a:ext cx="76200" cy="342265"/>
            <a:chOff x="4784451" y="1465388"/>
            <a:chExt cx="76200" cy="342265"/>
          </a:xfrm>
        </p:grpSpPr>
        <p:sp>
          <p:nvSpPr>
            <p:cNvPr id="3" name="object 3"/>
            <p:cNvSpPr/>
            <p:nvPr/>
          </p:nvSpPr>
          <p:spPr>
            <a:xfrm>
              <a:off x="4822549" y="1465388"/>
              <a:ext cx="0" cy="291465"/>
            </a:xfrm>
            <a:custGeom>
              <a:avLst/>
              <a:gdLst/>
              <a:ahLst/>
              <a:cxnLst/>
              <a:rect l="l" t="t" r="r" b="b"/>
              <a:pathLst>
                <a:path h="291464">
                  <a:moveTo>
                    <a:pt x="0" y="0"/>
                  </a:moveTo>
                  <a:lnTo>
                    <a:pt x="0" y="291287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784451" y="1731274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6200" y="0"/>
                  </a:moveTo>
                  <a:lnTo>
                    <a:pt x="38100" y="25400"/>
                  </a:lnTo>
                  <a:lnTo>
                    <a:pt x="0" y="0"/>
                  </a:lnTo>
                  <a:lnTo>
                    <a:pt x="38100" y="762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4783561" y="2479640"/>
            <a:ext cx="76200" cy="342265"/>
            <a:chOff x="4783561" y="2479640"/>
            <a:chExt cx="76200" cy="342265"/>
          </a:xfrm>
        </p:grpSpPr>
        <p:sp>
          <p:nvSpPr>
            <p:cNvPr id="6" name="object 6"/>
            <p:cNvSpPr/>
            <p:nvPr/>
          </p:nvSpPr>
          <p:spPr>
            <a:xfrm>
              <a:off x="4821658" y="2479640"/>
              <a:ext cx="0" cy="291465"/>
            </a:xfrm>
            <a:custGeom>
              <a:avLst/>
              <a:gdLst/>
              <a:ahLst/>
              <a:cxnLst/>
              <a:rect l="l" t="t" r="r" b="b"/>
              <a:pathLst>
                <a:path h="291464">
                  <a:moveTo>
                    <a:pt x="0" y="0"/>
                  </a:moveTo>
                  <a:lnTo>
                    <a:pt x="0" y="291287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783561" y="2745525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6200" y="0"/>
                  </a:moveTo>
                  <a:lnTo>
                    <a:pt x="38100" y="25400"/>
                  </a:lnTo>
                  <a:lnTo>
                    <a:pt x="0" y="0"/>
                  </a:lnTo>
                  <a:lnTo>
                    <a:pt x="38100" y="762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4783561" y="3349855"/>
            <a:ext cx="76200" cy="342265"/>
            <a:chOff x="4783561" y="3349855"/>
            <a:chExt cx="76200" cy="342265"/>
          </a:xfrm>
        </p:grpSpPr>
        <p:sp>
          <p:nvSpPr>
            <p:cNvPr id="9" name="object 9"/>
            <p:cNvSpPr/>
            <p:nvPr/>
          </p:nvSpPr>
          <p:spPr>
            <a:xfrm>
              <a:off x="4821658" y="3349855"/>
              <a:ext cx="0" cy="291465"/>
            </a:xfrm>
            <a:custGeom>
              <a:avLst/>
              <a:gdLst/>
              <a:ahLst/>
              <a:cxnLst/>
              <a:rect l="l" t="t" r="r" b="b"/>
              <a:pathLst>
                <a:path h="291464">
                  <a:moveTo>
                    <a:pt x="0" y="0"/>
                  </a:moveTo>
                  <a:lnTo>
                    <a:pt x="0" y="291287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783561" y="3615741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6200" y="0"/>
                  </a:moveTo>
                  <a:lnTo>
                    <a:pt x="38100" y="25399"/>
                  </a:lnTo>
                  <a:lnTo>
                    <a:pt x="0" y="0"/>
                  </a:lnTo>
                  <a:lnTo>
                    <a:pt x="38100" y="76199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4783561" y="4076038"/>
            <a:ext cx="76200" cy="342265"/>
            <a:chOff x="4783561" y="4076038"/>
            <a:chExt cx="76200" cy="342265"/>
          </a:xfrm>
        </p:grpSpPr>
        <p:sp>
          <p:nvSpPr>
            <p:cNvPr id="12" name="object 12"/>
            <p:cNvSpPr/>
            <p:nvPr/>
          </p:nvSpPr>
          <p:spPr>
            <a:xfrm>
              <a:off x="4821658" y="4076038"/>
              <a:ext cx="0" cy="291465"/>
            </a:xfrm>
            <a:custGeom>
              <a:avLst/>
              <a:gdLst/>
              <a:ahLst/>
              <a:cxnLst/>
              <a:rect l="l" t="t" r="r" b="b"/>
              <a:pathLst>
                <a:path h="291464">
                  <a:moveTo>
                    <a:pt x="0" y="0"/>
                  </a:moveTo>
                  <a:lnTo>
                    <a:pt x="0" y="291287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783561" y="4341923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6200" y="0"/>
                  </a:moveTo>
                  <a:lnTo>
                    <a:pt x="38100" y="25400"/>
                  </a:lnTo>
                  <a:lnTo>
                    <a:pt x="0" y="0"/>
                  </a:lnTo>
                  <a:lnTo>
                    <a:pt x="38100" y="762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4783561" y="5090289"/>
            <a:ext cx="76200" cy="342265"/>
            <a:chOff x="4783561" y="5090289"/>
            <a:chExt cx="76200" cy="342265"/>
          </a:xfrm>
        </p:grpSpPr>
        <p:sp>
          <p:nvSpPr>
            <p:cNvPr id="15" name="object 15"/>
            <p:cNvSpPr/>
            <p:nvPr/>
          </p:nvSpPr>
          <p:spPr>
            <a:xfrm>
              <a:off x="4821658" y="5090289"/>
              <a:ext cx="0" cy="291465"/>
            </a:xfrm>
            <a:custGeom>
              <a:avLst/>
              <a:gdLst/>
              <a:ahLst/>
              <a:cxnLst/>
              <a:rect l="l" t="t" r="r" b="b"/>
              <a:pathLst>
                <a:path h="291464">
                  <a:moveTo>
                    <a:pt x="0" y="0"/>
                  </a:moveTo>
                  <a:lnTo>
                    <a:pt x="0" y="291287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783561" y="5356174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6200" y="0"/>
                  </a:moveTo>
                  <a:lnTo>
                    <a:pt x="38100" y="25400"/>
                  </a:lnTo>
                  <a:lnTo>
                    <a:pt x="0" y="0"/>
                  </a:lnTo>
                  <a:lnTo>
                    <a:pt x="38100" y="762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2211969" y="952505"/>
            <a:ext cx="5035550" cy="579755"/>
            <a:chOff x="2211969" y="952505"/>
            <a:chExt cx="5035550" cy="579755"/>
          </a:xfrm>
        </p:grpSpPr>
        <p:sp>
          <p:nvSpPr>
            <p:cNvPr id="18" name="object 18"/>
            <p:cNvSpPr/>
            <p:nvPr/>
          </p:nvSpPr>
          <p:spPr>
            <a:xfrm>
              <a:off x="2216731" y="957267"/>
              <a:ext cx="5026025" cy="570230"/>
            </a:xfrm>
            <a:custGeom>
              <a:avLst/>
              <a:gdLst/>
              <a:ahLst/>
              <a:cxnLst/>
              <a:rect l="l" t="t" r="r" b="b"/>
              <a:pathLst>
                <a:path w="5026025" h="570230">
                  <a:moveTo>
                    <a:pt x="4930482" y="0"/>
                  </a:moveTo>
                  <a:lnTo>
                    <a:pt x="95021" y="0"/>
                  </a:lnTo>
                  <a:lnTo>
                    <a:pt x="58035" y="7467"/>
                  </a:lnTo>
                  <a:lnTo>
                    <a:pt x="27832" y="27832"/>
                  </a:lnTo>
                  <a:lnTo>
                    <a:pt x="7467" y="58035"/>
                  </a:lnTo>
                  <a:lnTo>
                    <a:pt x="0" y="95021"/>
                  </a:lnTo>
                  <a:lnTo>
                    <a:pt x="0" y="475107"/>
                  </a:lnTo>
                  <a:lnTo>
                    <a:pt x="7467" y="512099"/>
                  </a:lnTo>
                  <a:lnTo>
                    <a:pt x="27832" y="542307"/>
                  </a:lnTo>
                  <a:lnTo>
                    <a:pt x="58035" y="562673"/>
                  </a:lnTo>
                  <a:lnTo>
                    <a:pt x="95021" y="570141"/>
                  </a:lnTo>
                  <a:lnTo>
                    <a:pt x="4930482" y="570141"/>
                  </a:lnTo>
                  <a:lnTo>
                    <a:pt x="4967468" y="562673"/>
                  </a:lnTo>
                  <a:lnTo>
                    <a:pt x="4997672" y="542307"/>
                  </a:lnTo>
                  <a:lnTo>
                    <a:pt x="5018036" y="512099"/>
                  </a:lnTo>
                  <a:lnTo>
                    <a:pt x="5025504" y="475107"/>
                  </a:lnTo>
                  <a:lnTo>
                    <a:pt x="5025504" y="95021"/>
                  </a:lnTo>
                  <a:lnTo>
                    <a:pt x="5018036" y="58035"/>
                  </a:lnTo>
                  <a:lnTo>
                    <a:pt x="4997672" y="27832"/>
                  </a:lnTo>
                  <a:lnTo>
                    <a:pt x="4967468" y="7467"/>
                  </a:lnTo>
                  <a:lnTo>
                    <a:pt x="493048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216731" y="957267"/>
              <a:ext cx="5026025" cy="570230"/>
            </a:xfrm>
            <a:custGeom>
              <a:avLst/>
              <a:gdLst/>
              <a:ahLst/>
              <a:cxnLst/>
              <a:rect l="l" t="t" r="r" b="b"/>
              <a:pathLst>
                <a:path w="5026025" h="570230">
                  <a:moveTo>
                    <a:pt x="0" y="95021"/>
                  </a:moveTo>
                  <a:lnTo>
                    <a:pt x="7467" y="58035"/>
                  </a:lnTo>
                  <a:lnTo>
                    <a:pt x="27832" y="27832"/>
                  </a:lnTo>
                  <a:lnTo>
                    <a:pt x="58035" y="7467"/>
                  </a:lnTo>
                  <a:lnTo>
                    <a:pt x="95021" y="0"/>
                  </a:lnTo>
                  <a:lnTo>
                    <a:pt x="4930482" y="0"/>
                  </a:lnTo>
                  <a:lnTo>
                    <a:pt x="4967468" y="7467"/>
                  </a:lnTo>
                  <a:lnTo>
                    <a:pt x="4997672" y="27832"/>
                  </a:lnTo>
                  <a:lnTo>
                    <a:pt x="5018036" y="58035"/>
                  </a:lnTo>
                  <a:lnTo>
                    <a:pt x="5025504" y="95021"/>
                  </a:lnTo>
                  <a:lnTo>
                    <a:pt x="5025504" y="475107"/>
                  </a:lnTo>
                  <a:lnTo>
                    <a:pt x="5018036" y="512099"/>
                  </a:lnTo>
                  <a:lnTo>
                    <a:pt x="4997672" y="542307"/>
                  </a:lnTo>
                  <a:lnTo>
                    <a:pt x="4967468" y="562673"/>
                  </a:lnTo>
                  <a:lnTo>
                    <a:pt x="4930482" y="570141"/>
                  </a:lnTo>
                  <a:lnTo>
                    <a:pt x="95021" y="570141"/>
                  </a:lnTo>
                  <a:lnTo>
                    <a:pt x="58035" y="562673"/>
                  </a:lnTo>
                  <a:lnTo>
                    <a:pt x="27832" y="542307"/>
                  </a:lnTo>
                  <a:lnTo>
                    <a:pt x="7467" y="512099"/>
                  </a:lnTo>
                  <a:lnTo>
                    <a:pt x="0" y="475107"/>
                  </a:lnTo>
                  <a:lnTo>
                    <a:pt x="0" y="9502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1902941" y="1817719"/>
            <a:ext cx="5652770" cy="730250"/>
            <a:chOff x="1902941" y="1817719"/>
            <a:chExt cx="5652770" cy="730250"/>
          </a:xfrm>
        </p:grpSpPr>
        <p:sp>
          <p:nvSpPr>
            <p:cNvPr id="21" name="object 21"/>
            <p:cNvSpPr/>
            <p:nvPr/>
          </p:nvSpPr>
          <p:spPr>
            <a:xfrm>
              <a:off x="1907703" y="1822481"/>
              <a:ext cx="5643245" cy="720725"/>
            </a:xfrm>
            <a:custGeom>
              <a:avLst/>
              <a:gdLst/>
              <a:ahLst/>
              <a:cxnLst/>
              <a:rect l="l" t="t" r="r" b="b"/>
              <a:pathLst>
                <a:path w="5643245" h="720725">
                  <a:moveTo>
                    <a:pt x="5522645" y="0"/>
                  </a:moveTo>
                  <a:lnTo>
                    <a:pt x="120027" y="0"/>
                  </a:lnTo>
                  <a:lnTo>
                    <a:pt x="73310" y="9431"/>
                  </a:lnTo>
                  <a:lnTo>
                    <a:pt x="35158" y="35153"/>
                  </a:lnTo>
                  <a:lnTo>
                    <a:pt x="9433" y="73305"/>
                  </a:lnTo>
                  <a:lnTo>
                    <a:pt x="0" y="120027"/>
                  </a:lnTo>
                  <a:lnTo>
                    <a:pt x="0" y="600138"/>
                  </a:lnTo>
                  <a:lnTo>
                    <a:pt x="9433" y="646862"/>
                  </a:lnTo>
                  <a:lnTo>
                    <a:pt x="35158" y="685018"/>
                  </a:lnTo>
                  <a:lnTo>
                    <a:pt x="73310" y="710745"/>
                  </a:lnTo>
                  <a:lnTo>
                    <a:pt x="120027" y="720178"/>
                  </a:lnTo>
                  <a:lnTo>
                    <a:pt x="5522645" y="720178"/>
                  </a:lnTo>
                  <a:lnTo>
                    <a:pt x="5569362" y="710745"/>
                  </a:lnTo>
                  <a:lnTo>
                    <a:pt x="5607515" y="685018"/>
                  </a:lnTo>
                  <a:lnTo>
                    <a:pt x="5633239" y="646862"/>
                  </a:lnTo>
                  <a:lnTo>
                    <a:pt x="5642673" y="600138"/>
                  </a:lnTo>
                  <a:lnTo>
                    <a:pt x="5642673" y="120027"/>
                  </a:lnTo>
                  <a:lnTo>
                    <a:pt x="5633239" y="73305"/>
                  </a:lnTo>
                  <a:lnTo>
                    <a:pt x="5607515" y="35153"/>
                  </a:lnTo>
                  <a:lnTo>
                    <a:pt x="5569362" y="9431"/>
                  </a:lnTo>
                  <a:lnTo>
                    <a:pt x="55226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907703" y="1822481"/>
              <a:ext cx="5643245" cy="720725"/>
            </a:xfrm>
            <a:custGeom>
              <a:avLst/>
              <a:gdLst/>
              <a:ahLst/>
              <a:cxnLst/>
              <a:rect l="l" t="t" r="r" b="b"/>
              <a:pathLst>
                <a:path w="5643245" h="720725">
                  <a:moveTo>
                    <a:pt x="0" y="120027"/>
                  </a:moveTo>
                  <a:lnTo>
                    <a:pt x="9433" y="73305"/>
                  </a:lnTo>
                  <a:lnTo>
                    <a:pt x="35158" y="35153"/>
                  </a:lnTo>
                  <a:lnTo>
                    <a:pt x="73310" y="9431"/>
                  </a:lnTo>
                  <a:lnTo>
                    <a:pt x="120027" y="0"/>
                  </a:lnTo>
                  <a:lnTo>
                    <a:pt x="5522645" y="0"/>
                  </a:lnTo>
                  <a:lnTo>
                    <a:pt x="5569362" y="9431"/>
                  </a:lnTo>
                  <a:lnTo>
                    <a:pt x="5607515" y="35153"/>
                  </a:lnTo>
                  <a:lnTo>
                    <a:pt x="5633239" y="73305"/>
                  </a:lnTo>
                  <a:lnTo>
                    <a:pt x="5642673" y="120027"/>
                  </a:lnTo>
                  <a:lnTo>
                    <a:pt x="5642673" y="600138"/>
                  </a:lnTo>
                  <a:lnTo>
                    <a:pt x="5633239" y="646862"/>
                  </a:lnTo>
                  <a:lnTo>
                    <a:pt x="5607515" y="685018"/>
                  </a:lnTo>
                  <a:lnTo>
                    <a:pt x="5569362" y="710745"/>
                  </a:lnTo>
                  <a:lnTo>
                    <a:pt x="5522645" y="720178"/>
                  </a:lnTo>
                  <a:lnTo>
                    <a:pt x="120027" y="720178"/>
                  </a:lnTo>
                  <a:lnTo>
                    <a:pt x="73310" y="710745"/>
                  </a:lnTo>
                  <a:lnTo>
                    <a:pt x="35158" y="685018"/>
                  </a:lnTo>
                  <a:lnTo>
                    <a:pt x="9433" y="646862"/>
                  </a:lnTo>
                  <a:lnTo>
                    <a:pt x="0" y="600138"/>
                  </a:lnTo>
                  <a:lnTo>
                    <a:pt x="0" y="12002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1902941" y="2831969"/>
            <a:ext cx="5652770" cy="586105"/>
            <a:chOff x="1902941" y="2831969"/>
            <a:chExt cx="5652770" cy="586105"/>
          </a:xfrm>
        </p:grpSpPr>
        <p:sp>
          <p:nvSpPr>
            <p:cNvPr id="24" name="object 24"/>
            <p:cNvSpPr/>
            <p:nvPr/>
          </p:nvSpPr>
          <p:spPr>
            <a:xfrm>
              <a:off x="1907703" y="2836731"/>
              <a:ext cx="5643245" cy="576580"/>
            </a:xfrm>
            <a:custGeom>
              <a:avLst/>
              <a:gdLst/>
              <a:ahLst/>
              <a:cxnLst/>
              <a:rect l="l" t="t" r="r" b="b"/>
              <a:pathLst>
                <a:path w="5643245" h="576579">
                  <a:moveTo>
                    <a:pt x="5546648" y="0"/>
                  </a:moveTo>
                  <a:lnTo>
                    <a:pt x="96024" y="0"/>
                  </a:lnTo>
                  <a:lnTo>
                    <a:pt x="58646" y="7545"/>
                  </a:lnTo>
                  <a:lnTo>
                    <a:pt x="28124" y="28124"/>
                  </a:lnTo>
                  <a:lnTo>
                    <a:pt x="7545" y="58646"/>
                  </a:lnTo>
                  <a:lnTo>
                    <a:pt x="0" y="96024"/>
                  </a:lnTo>
                  <a:lnTo>
                    <a:pt x="0" y="480110"/>
                  </a:lnTo>
                  <a:lnTo>
                    <a:pt x="7545" y="517490"/>
                  </a:lnTo>
                  <a:lnTo>
                    <a:pt x="28124" y="548017"/>
                  </a:lnTo>
                  <a:lnTo>
                    <a:pt x="58646" y="568600"/>
                  </a:lnTo>
                  <a:lnTo>
                    <a:pt x="96024" y="576148"/>
                  </a:lnTo>
                  <a:lnTo>
                    <a:pt x="5546648" y="576148"/>
                  </a:lnTo>
                  <a:lnTo>
                    <a:pt x="5584026" y="568600"/>
                  </a:lnTo>
                  <a:lnTo>
                    <a:pt x="5614549" y="548017"/>
                  </a:lnTo>
                  <a:lnTo>
                    <a:pt x="5635127" y="517490"/>
                  </a:lnTo>
                  <a:lnTo>
                    <a:pt x="5642673" y="480110"/>
                  </a:lnTo>
                  <a:lnTo>
                    <a:pt x="5642673" y="96024"/>
                  </a:lnTo>
                  <a:lnTo>
                    <a:pt x="5635127" y="58646"/>
                  </a:lnTo>
                  <a:lnTo>
                    <a:pt x="5614549" y="28124"/>
                  </a:lnTo>
                  <a:lnTo>
                    <a:pt x="5584026" y="7545"/>
                  </a:lnTo>
                  <a:lnTo>
                    <a:pt x="55466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907703" y="2836731"/>
              <a:ext cx="5643245" cy="576580"/>
            </a:xfrm>
            <a:custGeom>
              <a:avLst/>
              <a:gdLst/>
              <a:ahLst/>
              <a:cxnLst/>
              <a:rect l="l" t="t" r="r" b="b"/>
              <a:pathLst>
                <a:path w="5643245" h="576579">
                  <a:moveTo>
                    <a:pt x="0" y="96024"/>
                  </a:moveTo>
                  <a:lnTo>
                    <a:pt x="7545" y="58646"/>
                  </a:lnTo>
                  <a:lnTo>
                    <a:pt x="28124" y="28124"/>
                  </a:lnTo>
                  <a:lnTo>
                    <a:pt x="58646" y="7545"/>
                  </a:lnTo>
                  <a:lnTo>
                    <a:pt x="96024" y="0"/>
                  </a:lnTo>
                  <a:lnTo>
                    <a:pt x="5546648" y="0"/>
                  </a:lnTo>
                  <a:lnTo>
                    <a:pt x="5584026" y="7545"/>
                  </a:lnTo>
                  <a:lnTo>
                    <a:pt x="5614549" y="28124"/>
                  </a:lnTo>
                  <a:lnTo>
                    <a:pt x="5635127" y="58646"/>
                  </a:lnTo>
                  <a:lnTo>
                    <a:pt x="5642673" y="96024"/>
                  </a:lnTo>
                  <a:lnTo>
                    <a:pt x="5642673" y="480110"/>
                  </a:lnTo>
                  <a:lnTo>
                    <a:pt x="5635127" y="517490"/>
                  </a:lnTo>
                  <a:lnTo>
                    <a:pt x="5614549" y="548017"/>
                  </a:lnTo>
                  <a:lnTo>
                    <a:pt x="5584026" y="568600"/>
                  </a:lnTo>
                  <a:lnTo>
                    <a:pt x="5546648" y="576148"/>
                  </a:lnTo>
                  <a:lnTo>
                    <a:pt x="96024" y="576148"/>
                  </a:lnTo>
                  <a:lnTo>
                    <a:pt x="58646" y="568600"/>
                  </a:lnTo>
                  <a:lnTo>
                    <a:pt x="28124" y="548017"/>
                  </a:lnTo>
                  <a:lnTo>
                    <a:pt x="7545" y="517490"/>
                  </a:lnTo>
                  <a:lnTo>
                    <a:pt x="0" y="480110"/>
                  </a:lnTo>
                  <a:lnTo>
                    <a:pt x="0" y="96024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1902941" y="3702186"/>
            <a:ext cx="5652770" cy="617855"/>
            <a:chOff x="1902941" y="3702186"/>
            <a:chExt cx="5652770" cy="617855"/>
          </a:xfrm>
        </p:grpSpPr>
        <p:sp>
          <p:nvSpPr>
            <p:cNvPr id="27" name="object 27"/>
            <p:cNvSpPr/>
            <p:nvPr/>
          </p:nvSpPr>
          <p:spPr>
            <a:xfrm>
              <a:off x="1907703" y="3706948"/>
              <a:ext cx="5643245" cy="608330"/>
            </a:xfrm>
            <a:custGeom>
              <a:avLst/>
              <a:gdLst/>
              <a:ahLst/>
              <a:cxnLst/>
              <a:rect l="l" t="t" r="r" b="b"/>
              <a:pathLst>
                <a:path w="5643245" h="608329">
                  <a:moveTo>
                    <a:pt x="5541314" y="0"/>
                  </a:moveTo>
                  <a:lnTo>
                    <a:pt x="101358" y="0"/>
                  </a:lnTo>
                  <a:lnTo>
                    <a:pt x="61904" y="7964"/>
                  </a:lnTo>
                  <a:lnTo>
                    <a:pt x="29686" y="29686"/>
                  </a:lnTo>
                  <a:lnTo>
                    <a:pt x="7964" y="61904"/>
                  </a:lnTo>
                  <a:lnTo>
                    <a:pt x="0" y="101358"/>
                  </a:lnTo>
                  <a:lnTo>
                    <a:pt x="0" y="506793"/>
                  </a:lnTo>
                  <a:lnTo>
                    <a:pt x="7964" y="546242"/>
                  </a:lnTo>
                  <a:lnTo>
                    <a:pt x="29686" y="578461"/>
                  </a:lnTo>
                  <a:lnTo>
                    <a:pt x="61904" y="600185"/>
                  </a:lnTo>
                  <a:lnTo>
                    <a:pt x="101358" y="608152"/>
                  </a:lnTo>
                  <a:lnTo>
                    <a:pt x="5541314" y="608152"/>
                  </a:lnTo>
                  <a:lnTo>
                    <a:pt x="5580769" y="600185"/>
                  </a:lnTo>
                  <a:lnTo>
                    <a:pt x="5612987" y="578461"/>
                  </a:lnTo>
                  <a:lnTo>
                    <a:pt x="5634708" y="546242"/>
                  </a:lnTo>
                  <a:lnTo>
                    <a:pt x="5642673" y="506793"/>
                  </a:lnTo>
                  <a:lnTo>
                    <a:pt x="5642673" y="101358"/>
                  </a:lnTo>
                  <a:lnTo>
                    <a:pt x="5634708" y="61904"/>
                  </a:lnTo>
                  <a:lnTo>
                    <a:pt x="5612987" y="29686"/>
                  </a:lnTo>
                  <a:lnTo>
                    <a:pt x="5580769" y="7964"/>
                  </a:lnTo>
                  <a:lnTo>
                    <a:pt x="554131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907703" y="3706948"/>
              <a:ext cx="5643245" cy="608330"/>
            </a:xfrm>
            <a:custGeom>
              <a:avLst/>
              <a:gdLst/>
              <a:ahLst/>
              <a:cxnLst/>
              <a:rect l="l" t="t" r="r" b="b"/>
              <a:pathLst>
                <a:path w="5643245" h="608329">
                  <a:moveTo>
                    <a:pt x="0" y="101358"/>
                  </a:moveTo>
                  <a:lnTo>
                    <a:pt x="7964" y="61904"/>
                  </a:lnTo>
                  <a:lnTo>
                    <a:pt x="29686" y="29686"/>
                  </a:lnTo>
                  <a:lnTo>
                    <a:pt x="61904" y="7964"/>
                  </a:lnTo>
                  <a:lnTo>
                    <a:pt x="101358" y="0"/>
                  </a:lnTo>
                  <a:lnTo>
                    <a:pt x="5541314" y="0"/>
                  </a:lnTo>
                  <a:lnTo>
                    <a:pt x="5580769" y="7964"/>
                  </a:lnTo>
                  <a:lnTo>
                    <a:pt x="5612987" y="29686"/>
                  </a:lnTo>
                  <a:lnTo>
                    <a:pt x="5634708" y="61904"/>
                  </a:lnTo>
                  <a:lnTo>
                    <a:pt x="5642673" y="101358"/>
                  </a:lnTo>
                  <a:lnTo>
                    <a:pt x="5642673" y="506793"/>
                  </a:lnTo>
                  <a:lnTo>
                    <a:pt x="5634708" y="546242"/>
                  </a:lnTo>
                  <a:lnTo>
                    <a:pt x="5612987" y="578461"/>
                  </a:lnTo>
                  <a:lnTo>
                    <a:pt x="5580769" y="600185"/>
                  </a:lnTo>
                  <a:lnTo>
                    <a:pt x="5541314" y="608152"/>
                  </a:lnTo>
                  <a:lnTo>
                    <a:pt x="101358" y="608152"/>
                  </a:lnTo>
                  <a:lnTo>
                    <a:pt x="61904" y="600185"/>
                  </a:lnTo>
                  <a:lnTo>
                    <a:pt x="29686" y="578461"/>
                  </a:lnTo>
                  <a:lnTo>
                    <a:pt x="7964" y="546242"/>
                  </a:lnTo>
                  <a:lnTo>
                    <a:pt x="0" y="506793"/>
                  </a:lnTo>
                  <a:lnTo>
                    <a:pt x="0" y="10135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" name="object 29"/>
          <p:cNvGrpSpPr/>
          <p:nvPr/>
        </p:nvGrpSpPr>
        <p:grpSpPr>
          <a:xfrm>
            <a:off x="1902941" y="4428368"/>
            <a:ext cx="5652770" cy="730250"/>
            <a:chOff x="1902941" y="4428368"/>
            <a:chExt cx="5652770" cy="730250"/>
          </a:xfrm>
        </p:grpSpPr>
        <p:sp>
          <p:nvSpPr>
            <p:cNvPr id="30" name="object 30"/>
            <p:cNvSpPr/>
            <p:nvPr/>
          </p:nvSpPr>
          <p:spPr>
            <a:xfrm>
              <a:off x="1907703" y="4433130"/>
              <a:ext cx="5643245" cy="720725"/>
            </a:xfrm>
            <a:custGeom>
              <a:avLst/>
              <a:gdLst/>
              <a:ahLst/>
              <a:cxnLst/>
              <a:rect l="l" t="t" r="r" b="b"/>
              <a:pathLst>
                <a:path w="5643245" h="720725">
                  <a:moveTo>
                    <a:pt x="5522645" y="0"/>
                  </a:moveTo>
                  <a:lnTo>
                    <a:pt x="120027" y="0"/>
                  </a:lnTo>
                  <a:lnTo>
                    <a:pt x="73310" y="9431"/>
                  </a:lnTo>
                  <a:lnTo>
                    <a:pt x="35158" y="35153"/>
                  </a:lnTo>
                  <a:lnTo>
                    <a:pt x="9433" y="73305"/>
                  </a:lnTo>
                  <a:lnTo>
                    <a:pt x="0" y="120027"/>
                  </a:lnTo>
                  <a:lnTo>
                    <a:pt x="0" y="600138"/>
                  </a:lnTo>
                  <a:lnTo>
                    <a:pt x="9433" y="646862"/>
                  </a:lnTo>
                  <a:lnTo>
                    <a:pt x="35158" y="685018"/>
                  </a:lnTo>
                  <a:lnTo>
                    <a:pt x="73310" y="710745"/>
                  </a:lnTo>
                  <a:lnTo>
                    <a:pt x="120027" y="720178"/>
                  </a:lnTo>
                  <a:lnTo>
                    <a:pt x="5522645" y="720178"/>
                  </a:lnTo>
                  <a:lnTo>
                    <a:pt x="5569362" y="710745"/>
                  </a:lnTo>
                  <a:lnTo>
                    <a:pt x="5607515" y="685018"/>
                  </a:lnTo>
                  <a:lnTo>
                    <a:pt x="5633239" y="646862"/>
                  </a:lnTo>
                  <a:lnTo>
                    <a:pt x="5642673" y="600138"/>
                  </a:lnTo>
                  <a:lnTo>
                    <a:pt x="5642673" y="120027"/>
                  </a:lnTo>
                  <a:lnTo>
                    <a:pt x="5633239" y="73305"/>
                  </a:lnTo>
                  <a:lnTo>
                    <a:pt x="5607515" y="35153"/>
                  </a:lnTo>
                  <a:lnTo>
                    <a:pt x="5569362" y="9431"/>
                  </a:lnTo>
                  <a:lnTo>
                    <a:pt x="55226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907703" y="4433130"/>
              <a:ext cx="5643245" cy="720725"/>
            </a:xfrm>
            <a:custGeom>
              <a:avLst/>
              <a:gdLst/>
              <a:ahLst/>
              <a:cxnLst/>
              <a:rect l="l" t="t" r="r" b="b"/>
              <a:pathLst>
                <a:path w="5643245" h="720725">
                  <a:moveTo>
                    <a:pt x="0" y="120027"/>
                  </a:moveTo>
                  <a:lnTo>
                    <a:pt x="9433" y="73305"/>
                  </a:lnTo>
                  <a:lnTo>
                    <a:pt x="35158" y="35153"/>
                  </a:lnTo>
                  <a:lnTo>
                    <a:pt x="73310" y="9431"/>
                  </a:lnTo>
                  <a:lnTo>
                    <a:pt x="120027" y="0"/>
                  </a:lnTo>
                  <a:lnTo>
                    <a:pt x="5522645" y="0"/>
                  </a:lnTo>
                  <a:lnTo>
                    <a:pt x="5569362" y="9431"/>
                  </a:lnTo>
                  <a:lnTo>
                    <a:pt x="5607515" y="35153"/>
                  </a:lnTo>
                  <a:lnTo>
                    <a:pt x="5633239" y="73305"/>
                  </a:lnTo>
                  <a:lnTo>
                    <a:pt x="5642673" y="120027"/>
                  </a:lnTo>
                  <a:lnTo>
                    <a:pt x="5642673" y="600138"/>
                  </a:lnTo>
                  <a:lnTo>
                    <a:pt x="5633239" y="646862"/>
                  </a:lnTo>
                  <a:lnTo>
                    <a:pt x="5607515" y="685018"/>
                  </a:lnTo>
                  <a:lnTo>
                    <a:pt x="5569362" y="710745"/>
                  </a:lnTo>
                  <a:lnTo>
                    <a:pt x="5522645" y="720178"/>
                  </a:lnTo>
                  <a:lnTo>
                    <a:pt x="120027" y="720178"/>
                  </a:lnTo>
                  <a:lnTo>
                    <a:pt x="73310" y="710745"/>
                  </a:lnTo>
                  <a:lnTo>
                    <a:pt x="35158" y="685018"/>
                  </a:lnTo>
                  <a:lnTo>
                    <a:pt x="9433" y="646862"/>
                  </a:lnTo>
                  <a:lnTo>
                    <a:pt x="0" y="600138"/>
                  </a:lnTo>
                  <a:lnTo>
                    <a:pt x="0" y="12002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/>
          <p:nvPr/>
        </p:nvSpPr>
        <p:spPr>
          <a:xfrm>
            <a:off x="1908595" y="5447383"/>
            <a:ext cx="5643245" cy="1296670"/>
          </a:xfrm>
          <a:custGeom>
            <a:avLst/>
            <a:gdLst/>
            <a:ahLst/>
            <a:cxnLst/>
            <a:rect l="l" t="t" r="r" b="b"/>
            <a:pathLst>
              <a:path w="5643245" h="1296670">
                <a:moveTo>
                  <a:pt x="0" y="216052"/>
                </a:moveTo>
                <a:lnTo>
                  <a:pt x="5706" y="166511"/>
                </a:lnTo>
                <a:lnTo>
                  <a:pt x="21960" y="121035"/>
                </a:lnTo>
                <a:lnTo>
                  <a:pt x="47466" y="80919"/>
                </a:lnTo>
                <a:lnTo>
                  <a:pt x="80925" y="47462"/>
                </a:lnTo>
                <a:lnTo>
                  <a:pt x="121040" y="21958"/>
                </a:lnTo>
                <a:lnTo>
                  <a:pt x="166515" y="5705"/>
                </a:lnTo>
                <a:lnTo>
                  <a:pt x="216052" y="0"/>
                </a:lnTo>
                <a:lnTo>
                  <a:pt x="5426608" y="0"/>
                </a:lnTo>
                <a:lnTo>
                  <a:pt x="5476150" y="5705"/>
                </a:lnTo>
                <a:lnTo>
                  <a:pt x="5521628" y="21958"/>
                </a:lnTo>
                <a:lnTo>
                  <a:pt x="5561745" y="47462"/>
                </a:lnTo>
                <a:lnTo>
                  <a:pt x="5595206" y="80919"/>
                </a:lnTo>
                <a:lnTo>
                  <a:pt x="5620712" y="121035"/>
                </a:lnTo>
                <a:lnTo>
                  <a:pt x="5636967" y="166511"/>
                </a:lnTo>
                <a:lnTo>
                  <a:pt x="5642673" y="216052"/>
                </a:lnTo>
                <a:lnTo>
                  <a:pt x="5642673" y="1080262"/>
                </a:lnTo>
                <a:lnTo>
                  <a:pt x="5636967" y="1129798"/>
                </a:lnTo>
                <a:lnTo>
                  <a:pt x="5620712" y="1175273"/>
                </a:lnTo>
                <a:lnTo>
                  <a:pt x="5595206" y="1215389"/>
                </a:lnTo>
                <a:lnTo>
                  <a:pt x="5561745" y="1248848"/>
                </a:lnTo>
                <a:lnTo>
                  <a:pt x="5521628" y="1274353"/>
                </a:lnTo>
                <a:lnTo>
                  <a:pt x="5476150" y="1290607"/>
                </a:lnTo>
                <a:lnTo>
                  <a:pt x="5426608" y="1296314"/>
                </a:lnTo>
                <a:lnTo>
                  <a:pt x="216052" y="1296314"/>
                </a:lnTo>
                <a:lnTo>
                  <a:pt x="166515" y="1290607"/>
                </a:lnTo>
                <a:lnTo>
                  <a:pt x="121040" y="1274353"/>
                </a:lnTo>
                <a:lnTo>
                  <a:pt x="80925" y="1248848"/>
                </a:lnTo>
                <a:lnTo>
                  <a:pt x="47466" y="1215389"/>
                </a:lnTo>
                <a:lnTo>
                  <a:pt x="21960" y="1175273"/>
                </a:lnTo>
                <a:lnTo>
                  <a:pt x="5706" y="1129798"/>
                </a:lnTo>
                <a:lnTo>
                  <a:pt x="0" y="1080262"/>
                </a:lnTo>
                <a:lnTo>
                  <a:pt x="0" y="216052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2050421" y="964012"/>
            <a:ext cx="5359400" cy="56495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000" b="1" spc="-15" dirty="0">
                <a:latin typeface="Times New Roman"/>
                <a:cs typeface="Times New Roman"/>
              </a:rPr>
              <a:t>Технологічний</a:t>
            </a:r>
            <a:r>
              <a:rPr sz="2000" b="1" spc="-2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процес</a:t>
            </a:r>
            <a:r>
              <a:rPr sz="2000" b="1" spc="-2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миття </a:t>
            </a:r>
            <a:r>
              <a:rPr sz="2000" b="1" spc="-30" dirty="0">
                <a:latin typeface="Times New Roman"/>
                <a:cs typeface="Times New Roman"/>
              </a:rPr>
              <a:t>посуду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 dirty="0">
              <a:latin typeface="Times New Roman"/>
              <a:cs typeface="Times New Roman"/>
            </a:endParaRPr>
          </a:p>
          <a:p>
            <a:pPr marL="217804" marR="213360" algn="ctr">
              <a:lnSpc>
                <a:spcPct val="100000"/>
              </a:lnSpc>
              <a:spcBef>
                <a:spcPts val="1939"/>
              </a:spcBef>
            </a:pPr>
            <a:r>
              <a:rPr sz="2000" i="1" dirty="0">
                <a:latin typeface="Times New Roman"/>
                <a:cs typeface="Times New Roman"/>
              </a:rPr>
              <a:t>Видалення</a:t>
            </a:r>
            <a:r>
              <a:rPr sz="2000" i="1" spc="-10" dirty="0">
                <a:latin typeface="Times New Roman"/>
                <a:cs typeface="Times New Roman"/>
              </a:rPr>
              <a:t> </a:t>
            </a:r>
            <a:r>
              <a:rPr sz="2000" i="1" spc="-5" dirty="0">
                <a:latin typeface="Times New Roman"/>
                <a:cs typeface="Times New Roman"/>
              </a:rPr>
              <a:t>залишків</a:t>
            </a:r>
            <a:r>
              <a:rPr sz="2000" i="1" spc="-15" dirty="0">
                <a:latin typeface="Times New Roman"/>
                <a:cs typeface="Times New Roman"/>
              </a:rPr>
              <a:t> </a:t>
            </a:r>
            <a:r>
              <a:rPr sz="2000" i="1" spc="-5" dirty="0">
                <a:latin typeface="Times New Roman"/>
                <a:cs typeface="Times New Roman"/>
              </a:rPr>
              <a:t>їжі </a:t>
            </a:r>
            <a:r>
              <a:rPr sz="2000" spc="-25" dirty="0">
                <a:latin typeface="Times New Roman"/>
                <a:cs typeface="Times New Roman"/>
              </a:rPr>
              <a:t>холодною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чи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теплою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водою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(до </a:t>
            </a:r>
            <a:r>
              <a:rPr sz="2000" b="1" i="1" spc="-5" dirty="0">
                <a:latin typeface="Times New Roman"/>
                <a:cs typeface="Times New Roman"/>
              </a:rPr>
              <a:t>40° С</a:t>
            </a:r>
            <a:r>
              <a:rPr sz="2000" spc="-5" dirty="0">
                <a:latin typeface="Times New Roman"/>
                <a:cs typeface="Times New Roman"/>
              </a:rPr>
              <a:t>)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700" dirty="0">
              <a:latin typeface="Times New Roman"/>
              <a:cs typeface="Times New Roman"/>
            </a:endParaRPr>
          </a:p>
          <a:p>
            <a:pPr marL="655955" marR="650875" algn="ctr">
              <a:lnSpc>
                <a:spcPct val="100000"/>
              </a:lnSpc>
            </a:pPr>
            <a:r>
              <a:rPr sz="1800" i="1" spc="5" dirty="0">
                <a:latin typeface="Times New Roman"/>
                <a:cs typeface="Times New Roman"/>
              </a:rPr>
              <a:t>Миття </a:t>
            </a:r>
            <a:r>
              <a:rPr sz="1800" spc="-5" dirty="0">
                <a:latin typeface="Times New Roman"/>
                <a:cs typeface="Times New Roman"/>
              </a:rPr>
              <a:t>мийно-дезінфекційним </a:t>
            </a:r>
            <a:r>
              <a:rPr sz="1800" spc="-10" dirty="0">
                <a:latin typeface="Times New Roman"/>
                <a:cs typeface="Times New Roman"/>
              </a:rPr>
              <a:t>розчином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</a:t>
            </a:r>
            <a:r>
              <a:rPr sz="1800" b="1" i="1" dirty="0">
                <a:latin typeface="Times New Roman"/>
                <a:cs typeface="Times New Roman"/>
              </a:rPr>
              <a:t>45…55° С</a:t>
            </a:r>
            <a:r>
              <a:rPr sz="1800" dirty="0">
                <a:latin typeface="Times New Roman"/>
                <a:cs typeface="Times New Roman"/>
              </a:rPr>
              <a:t>)</a:t>
            </a: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200" dirty="0">
              <a:latin typeface="Times New Roman"/>
              <a:cs typeface="Times New Roman"/>
            </a:endParaRPr>
          </a:p>
          <a:p>
            <a:pPr marL="1175385" marR="1169035" algn="ctr">
              <a:lnSpc>
                <a:spcPct val="100000"/>
              </a:lnSpc>
            </a:pPr>
            <a:r>
              <a:rPr sz="1800" i="1" spc="-5" dirty="0">
                <a:latin typeface="Times New Roman"/>
                <a:cs typeface="Times New Roman"/>
              </a:rPr>
              <a:t>Первинне </a:t>
            </a:r>
            <a:r>
              <a:rPr sz="1800" i="1" spc="-10" dirty="0">
                <a:latin typeface="Times New Roman"/>
                <a:cs typeface="Times New Roman"/>
              </a:rPr>
              <a:t>ополіскування </a:t>
            </a:r>
            <a:r>
              <a:rPr sz="1800" spc="-15" dirty="0">
                <a:latin typeface="Times New Roman"/>
                <a:cs typeface="Times New Roman"/>
              </a:rPr>
              <a:t>водою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</a:t>
            </a:r>
            <a:r>
              <a:rPr sz="1800" b="1" i="1" dirty="0">
                <a:latin typeface="Times New Roman"/>
                <a:cs typeface="Times New Roman"/>
              </a:rPr>
              <a:t>56…65° С</a:t>
            </a:r>
            <a:r>
              <a:rPr sz="1800" dirty="0">
                <a:latin typeface="Times New Roman"/>
                <a:cs typeface="Times New Roman"/>
              </a:rPr>
              <a:t>)</a:t>
            </a:r>
          </a:p>
          <a:p>
            <a:pPr marL="419100" marR="412750" algn="ctr">
              <a:lnSpc>
                <a:spcPct val="100000"/>
              </a:lnSpc>
              <a:spcBef>
                <a:spcPts val="1440"/>
              </a:spcBef>
            </a:pPr>
            <a:r>
              <a:rPr sz="1800" i="1" dirty="0">
                <a:latin typeface="Times New Roman"/>
                <a:cs typeface="Times New Roman"/>
              </a:rPr>
              <a:t>Вторинне</a:t>
            </a:r>
            <a:r>
              <a:rPr sz="1800" i="1" spc="-15" dirty="0">
                <a:latin typeface="Times New Roman"/>
                <a:cs typeface="Times New Roman"/>
              </a:rPr>
              <a:t> </a:t>
            </a:r>
            <a:r>
              <a:rPr sz="1800" i="1" spc="-10" dirty="0">
                <a:latin typeface="Times New Roman"/>
                <a:cs typeface="Times New Roman"/>
              </a:rPr>
              <a:t>ополіскування</a:t>
            </a:r>
            <a:r>
              <a:rPr sz="1800" i="1" dirty="0">
                <a:latin typeface="Times New Roman"/>
                <a:cs typeface="Times New Roman"/>
              </a:rPr>
              <a:t> </a:t>
            </a:r>
            <a:r>
              <a:rPr sz="1800" i="1" spc="-5" dirty="0">
                <a:latin typeface="Times New Roman"/>
                <a:cs typeface="Times New Roman"/>
              </a:rPr>
              <a:t>(стерилізація)</a:t>
            </a:r>
            <a:r>
              <a:rPr sz="1800" i="1" spc="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водою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</a:t>
            </a:r>
            <a:r>
              <a:rPr sz="1800" b="1" i="1" dirty="0">
                <a:latin typeface="Times New Roman"/>
                <a:cs typeface="Times New Roman"/>
              </a:rPr>
              <a:t>85…98° С</a:t>
            </a:r>
            <a:r>
              <a:rPr sz="1800" dirty="0">
                <a:latin typeface="Times New Roman"/>
                <a:cs typeface="Times New Roman"/>
              </a:rPr>
              <a:t>)</a:t>
            </a:r>
          </a:p>
          <a:p>
            <a:pPr>
              <a:lnSpc>
                <a:spcPct val="100000"/>
              </a:lnSpc>
            </a:pPr>
            <a:endParaRPr sz="2000" dirty="0">
              <a:latin typeface="Times New Roman"/>
              <a:cs typeface="Times New Roman"/>
            </a:endParaRPr>
          </a:p>
          <a:p>
            <a:pPr marL="12700" marR="5080" algn="ctr">
              <a:lnSpc>
                <a:spcPct val="100000"/>
              </a:lnSpc>
              <a:spcBef>
                <a:spcPts val="1590"/>
              </a:spcBef>
            </a:pPr>
            <a:r>
              <a:rPr sz="1800" i="1" spc="-5" dirty="0">
                <a:latin typeface="Times New Roman"/>
                <a:cs typeface="Times New Roman"/>
              </a:rPr>
              <a:t>Сушіння</a:t>
            </a:r>
            <a:r>
              <a:rPr sz="1800" i="1" spc="-10" dirty="0">
                <a:latin typeface="Times New Roman"/>
                <a:cs typeface="Times New Roman"/>
              </a:rPr>
              <a:t> </a:t>
            </a:r>
            <a:r>
              <a:rPr sz="1800" i="1" spc="-5" dirty="0">
                <a:latin typeface="Times New Roman"/>
                <a:cs typeface="Times New Roman"/>
              </a:rPr>
              <a:t>за</a:t>
            </a:r>
            <a:r>
              <a:rPr sz="1800" i="1" spc="-10" dirty="0">
                <a:latin typeface="Times New Roman"/>
                <a:cs typeface="Times New Roman"/>
              </a:rPr>
              <a:t> допомогою</a:t>
            </a:r>
            <a:r>
              <a:rPr sz="1800" i="1" spc="-5" dirty="0">
                <a:latin typeface="Times New Roman"/>
                <a:cs typeface="Times New Roman"/>
              </a:rPr>
              <a:t> природної</a:t>
            </a:r>
            <a:r>
              <a:rPr sz="1800" i="1" spc="-10" dirty="0">
                <a:latin typeface="Times New Roman"/>
                <a:cs typeface="Times New Roman"/>
              </a:rPr>
              <a:t> конвекції,</a:t>
            </a:r>
            <a:r>
              <a:rPr sz="1800" i="1" dirty="0">
                <a:latin typeface="Times New Roman"/>
                <a:cs typeface="Times New Roman"/>
              </a:rPr>
              <a:t> </a:t>
            </a:r>
            <a:r>
              <a:rPr sz="1800" i="1" spc="-5" dirty="0">
                <a:latin typeface="Times New Roman"/>
                <a:cs typeface="Times New Roman"/>
              </a:rPr>
              <a:t>зумовленої </a:t>
            </a:r>
            <a:r>
              <a:rPr sz="1800" i="1" spc="-434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різницею</a:t>
            </a:r>
            <a:r>
              <a:rPr sz="1800" i="1" spc="-10" dirty="0">
                <a:latin typeface="Times New Roman"/>
                <a:cs typeface="Times New Roman"/>
              </a:rPr>
              <a:t> </a:t>
            </a:r>
            <a:r>
              <a:rPr sz="1800" i="1" spc="-15" dirty="0">
                <a:latin typeface="Times New Roman"/>
                <a:cs typeface="Times New Roman"/>
              </a:rPr>
              <a:t>температур</a:t>
            </a:r>
            <a:r>
              <a:rPr sz="1800" i="1" spc="10" dirty="0">
                <a:latin typeface="Times New Roman"/>
                <a:cs typeface="Times New Roman"/>
              </a:rPr>
              <a:t> </a:t>
            </a:r>
            <a:r>
              <a:rPr sz="1800" i="1" spc="-10" dirty="0">
                <a:latin typeface="Times New Roman"/>
                <a:cs typeface="Times New Roman"/>
              </a:rPr>
              <a:t>гарячого</a:t>
            </a:r>
            <a:r>
              <a:rPr sz="1800" i="1" spc="5" dirty="0">
                <a:latin typeface="Times New Roman"/>
                <a:cs typeface="Times New Roman"/>
              </a:rPr>
              <a:t> </a:t>
            </a:r>
            <a:r>
              <a:rPr sz="1800" i="1" spc="-10" dirty="0">
                <a:latin typeface="Times New Roman"/>
                <a:cs typeface="Times New Roman"/>
              </a:rPr>
              <a:t>посуду</a:t>
            </a:r>
            <a:r>
              <a:rPr sz="1800" i="1" dirty="0">
                <a:latin typeface="Times New Roman"/>
                <a:cs typeface="Times New Roman"/>
              </a:rPr>
              <a:t> і </a:t>
            </a:r>
            <a:r>
              <a:rPr sz="1800" i="1" spc="-5" dirty="0">
                <a:latin typeface="Times New Roman"/>
                <a:cs typeface="Times New Roman"/>
              </a:rPr>
              <a:t>повітря </a:t>
            </a:r>
            <a:r>
              <a:rPr sz="1800" i="1" dirty="0">
                <a:latin typeface="Times New Roman"/>
                <a:cs typeface="Times New Roman"/>
              </a:rPr>
              <a:t> </a:t>
            </a:r>
            <a:r>
              <a:rPr sz="1800" i="1" spc="-10" dirty="0">
                <a:latin typeface="Times New Roman"/>
                <a:cs typeface="Times New Roman"/>
              </a:rPr>
              <a:t>навколишнього </a:t>
            </a:r>
            <a:r>
              <a:rPr sz="1800" i="1" spc="-5" dirty="0">
                <a:latin typeface="Times New Roman"/>
                <a:cs typeface="Times New Roman"/>
              </a:rPr>
              <a:t>середовища,</a:t>
            </a:r>
            <a:r>
              <a:rPr sz="1800" i="1" spc="15" dirty="0">
                <a:latin typeface="Times New Roman"/>
                <a:cs typeface="Times New Roman"/>
              </a:rPr>
              <a:t> </a:t>
            </a:r>
            <a:r>
              <a:rPr sz="1800" i="1" spc="-5" dirty="0">
                <a:latin typeface="Times New Roman"/>
                <a:cs typeface="Times New Roman"/>
              </a:rPr>
              <a:t>чи</a:t>
            </a:r>
            <a:r>
              <a:rPr sz="1800" i="1" dirty="0">
                <a:latin typeface="Times New Roman"/>
                <a:cs typeface="Times New Roman"/>
              </a:rPr>
              <a:t> </a:t>
            </a:r>
            <a:r>
              <a:rPr sz="1800" i="1" spc="-10" dirty="0">
                <a:latin typeface="Times New Roman"/>
                <a:cs typeface="Times New Roman"/>
              </a:rPr>
              <a:t>гарячого</a:t>
            </a:r>
            <a:r>
              <a:rPr sz="1800" i="1" spc="-15" dirty="0">
                <a:latin typeface="Times New Roman"/>
                <a:cs typeface="Times New Roman"/>
              </a:rPr>
              <a:t> </a:t>
            </a:r>
            <a:r>
              <a:rPr sz="1800" i="1" spc="-5" dirty="0">
                <a:latin typeface="Times New Roman"/>
                <a:cs typeface="Times New Roman"/>
              </a:rPr>
              <a:t>повітря,</a:t>
            </a:r>
            <a:r>
              <a:rPr sz="1800" i="1" spc="5" dirty="0">
                <a:latin typeface="Times New Roman"/>
                <a:cs typeface="Times New Roman"/>
              </a:rPr>
              <a:t> </a:t>
            </a:r>
            <a:r>
              <a:rPr sz="1800" i="1" spc="10" dirty="0">
                <a:latin typeface="Times New Roman"/>
                <a:cs typeface="Times New Roman"/>
              </a:rPr>
              <a:t>що </a:t>
            </a:r>
            <a:r>
              <a:rPr sz="1800" i="1" spc="15" dirty="0">
                <a:latin typeface="Times New Roman"/>
                <a:cs typeface="Times New Roman"/>
              </a:rPr>
              <a:t> </a:t>
            </a:r>
            <a:r>
              <a:rPr sz="1800" i="1" spc="-5" dirty="0">
                <a:latin typeface="Times New Roman"/>
                <a:cs typeface="Times New Roman"/>
              </a:rPr>
              <a:t>подається</a:t>
            </a:r>
            <a:r>
              <a:rPr sz="1800" i="1" dirty="0">
                <a:latin typeface="Times New Roman"/>
                <a:cs typeface="Times New Roman"/>
              </a:rPr>
              <a:t> </a:t>
            </a:r>
            <a:r>
              <a:rPr sz="1800" i="1" spc="-10" dirty="0">
                <a:latin typeface="Times New Roman"/>
                <a:cs typeface="Times New Roman"/>
              </a:rPr>
              <a:t>примусово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>
            <a:spLocks noGrp="1"/>
          </p:cNvSpPr>
          <p:nvPr>
            <p:ph type="title"/>
          </p:nvPr>
        </p:nvSpPr>
        <p:spPr>
          <a:xfrm>
            <a:off x="334549" y="44857"/>
            <a:ext cx="840359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  <a:tabLst>
                <a:tab pos="6273165" algn="l"/>
              </a:tabLst>
            </a:pPr>
            <a:r>
              <a:rPr sz="1800" b="0" spc="-10" dirty="0">
                <a:latin typeface="Microsoft Sans Serif"/>
                <a:cs typeface="Microsoft Sans Serif"/>
              </a:rPr>
              <a:t>У</a:t>
            </a:r>
            <a:r>
              <a:rPr sz="1800" b="0" spc="20" dirty="0">
                <a:latin typeface="Microsoft Sans Serif"/>
                <a:cs typeface="Microsoft Sans Serif"/>
              </a:rPr>
              <a:t> </a:t>
            </a:r>
            <a:r>
              <a:rPr sz="1800" b="0" spc="-20" dirty="0">
                <a:latin typeface="Microsoft Sans Serif"/>
                <a:cs typeface="Microsoft Sans Serif"/>
              </a:rPr>
              <a:t>закладах</a:t>
            </a:r>
            <a:r>
              <a:rPr sz="1800" b="0" spc="20" dirty="0">
                <a:latin typeface="Microsoft Sans Serif"/>
                <a:cs typeface="Microsoft Sans Serif"/>
              </a:rPr>
              <a:t> </a:t>
            </a:r>
            <a:r>
              <a:rPr sz="1800" b="0" spc="-15" dirty="0">
                <a:latin typeface="Microsoft Sans Serif"/>
                <a:cs typeface="Microsoft Sans Serif"/>
              </a:rPr>
              <a:t>ресторанного</a:t>
            </a:r>
            <a:r>
              <a:rPr sz="1800" b="0" spc="40" dirty="0">
                <a:latin typeface="Microsoft Sans Serif"/>
                <a:cs typeface="Microsoft Sans Serif"/>
              </a:rPr>
              <a:t> </a:t>
            </a:r>
            <a:r>
              <a:rPr sz="1800" b="0" spc="-20" dirty="0">
                <a:latin typeface="Microsoft Sans Serif"/>
                <a:cs typeface="Microsoft Sans Serif"/>
              </a:rPr>
              <a:t>господарства</a:t>
            </a:r>
            <a:r>
              <a:rPr sz="1800" b="0" spc="45" dirty="0">
                <a:latin typeface="Microsoft Sans Serif"/>
                <a:cs typeface="Microsoft Sans Serif"/>
              </a:rPr>
              <a:t> </a:t>
            </a:r>
            <a:r>
              <a:rPr sz="1800" b="0" spc="-15" dirty="0">
                <a:latin typeface="Microsoft Sans Serif"/>
                <a:cs typeface="Microsoft Sans Serif"/>
              </a:rPr>
              <a:t>миття</a:t>
            </a:r>
            <a:r>
              <a:rPr sz="1800" b="0" spc="25" dirty="0">
                <a:latin typeface="Microsoft Sans Serif"/>
                <a:cs typeface="Microsoft Sans Serif"/>
              </a:rPr>
              <a:t> </a:t>
            </a:r>
            <a:r>
              <a:rPr sz="1800" b="0" spc="-15" dirty="0">
                <a:latin typeface="Microsoft Sans Serif"/>
                <a:cs typeface="Microsoft Sans Serif"/>
              </a:rPr>
              <a:t>столового</a:t>
            </a:r>
            <a:r>
              <a:rPr sz="1800" b="0" spc="45" dirty="0">
                <a:latin typeface="Microsoft Sans Serif"/>
                <a:cs typeface="Microsoft Sans Serif"/>
              </a:rPr>
              <a:t> </a:t>
            </a:r>
            <a:r>
              <a:rPr sz="1800" b="0" spc="-20" dirty="0">
                <a:latin typeface="Microsoft Sans Serif"/>
                <a:cs typeface="Microsoft Sans Serif"/>
              </a:rPr>
              <a:t>посуду</a:t>
            </a:r>
            <a:r>
              <a:rPr sz="1800" b="0" spc="35" dirty="0">
                <a:latin typeface="Microsoft Sans Serif"/>
                <a:cs typeface="Microsoft Sans Serif"/>
              </a:rPr>
              <a:t> </a:t>
            </a:r>
            <a:r>
              <a:rPr sz="1800" b="0" spc="-15" dirty="0">
                <a:latin typeface="Microsoft Sans Serif"/>
                <a:cs typeface="Microsoft Sans Serif"/>
              </a:rPr>
              <a:t>здійснюється</a:t>
            </a:r>
            <a:r>
              <a:rPr sz="1800" b="0" spc="15" dirty="0">
                <a:latin typeface="Microsoft Sans Serif"/>
                <a:cs typeface="Microsoft Sans Serif"/>
              </a:rPr>
              <a:t> </a:t>
            </a:r>
            <a:r>
              <a:rPr sz="1800" b="0" spc="-75" dirty="0">
                <a:latin typeface="Microsoft Sans Serif"/>
                <a:cs typeface="Microsoft Sans Serif"/>
              </a:rPr>
              <a:t>з </a:t>
            </a:r>
            <a:r>
              <a:rPr sz="1800" b="0" spc="-459" dirty="0">
                <a:latin typeface="Microsoft Sans Serif"/>
                <a:cs typeface="Microsoft Sans Serif"/>
              </a:rPr>
              <a:t> </a:t>
            </a:r>
            <a:r>
              <a:rPr sz="1800" b="0" spc="-25" dirty="0">
                <a:latin typeface="Microsoft Sans Serif"/>
                <a:cs typeface="Microsoft Sans Serif"/>
              </a:rPr>
              <a:t>метою</a:t>
            </a:r>
            <a:r>
              <a:rPr sz="1800" b="0" spc="25" dirty="0">
                <a:latin typeface="Microsoft Sans Serif"/>
                <a:cs typeface="Microsoft Sans Serif"/>
              </a:rPr>
              <a:t> </a:t>
            </a:r>
            <a:r>
              <a:rPr sz="1800" b="0" spc="-30" dirty="0">
                <a:latin typeface="Microsoft Sans Serif"/>
                <a:cs typeface="Microsoft Sans Serif"/>
              </a:rPr>
              <a:t>забезпечення</a:t>
            </a:r>
            <a:r>
              <a:rPr sz="1800" b="0" spc="25" dirty="0">
                <a:latin typeface="Microsoft Sans Serif"/>
                <a:cs typeface="Microsoft Sans Serif"/>
              </a:rPr>
              <a:t> </a:t>
            </a:r>
            <a:r>
              <a:rPr sz="1800" b="0" spc="-25" dirty="0">
                <a:latin typeface="Microsoft Sans Serif"/>
                <a:cs typeface="Microsoft Sans Serif"/>
              </a:rPr>
              <a:t>споживачів</a:t>
            </a:r>
            <a:r>
              <a:rPr sz="1800" b="0" spc="25" dirty="0">
                <a:latin typeface="Microsoft Sans Serif"/>
                <a:cs typeface="Microsoft Sans Serif"/>
              </a:rPr>
              <a:t> </a:t>
            </a:r>
            <a:r>
              <a:rPr sz="1800" b="0" spc="-15" dirty="0">
                <a:latin typeface="Microsoft Sans Serif"/>
                <a:cs typeface="Microsoft Sans Serif"/>
              </a:rPr>
              <a:t>чистим,</a:t>
            </a:r>
            <a:r>
              <a:rPr sz="1800" b="0" spc="20" dirty="0">
                <a:latin typeface="Microsoft Sans Serif"/>
                <a:cs typeface="Microsoft Sans Serif"/>
              </a:rPr>
              <a:t> </a:t>
            </a:r>
            <a:r>
              <a:rPr sz="1800" b="0" spc="-25" dirty="0">
                <a:latin typeface="Microsoft Sans Serif"/>
                <a:cs typeface="Microsoft Sans Serif"/>
              </a:rPr>
              <a:t>позбавленим</a:t>
            </a:r>
            <a:r>
              <a:rPr sz="1800" b="0" spc="15" dirty="0">
                <a:latin typeface="Microsoft Sans Serif"/>
                <a:cs typeface="Microsoft Sans Serif"/>
              </a:rPr>
              <a:t> </a:t>
            </a:r>
            <a:r>
              <a:rPr sz="1800" b="0" spc="-5" dirty="0">
                <a:latin typeface="Microsoft Sans Serif"/>
                <a:cs typeface="Microsoft Sans Serif"/>
              </a:rPr>
              <a:t>від	</a:t>
            </a:r>
            <a:r>
              <a:rPr sz="1800" b="0" spc="-20" dirty="0">
                <a:latin typeface="Microsoft Sans Serif"/>
                <a:cs typeface="Microsoft Sans Serif"/>
              </a:rPr>
              <a:t>забруднень</a:t>
            </a:r>
            <a:r>
              <a:rPr sz="1800" b="0" spc="5" dirty="0">
                <a:latin typeface="Microsoft Sans Serif"/>
                <a:cs typeface="Microsoft Sans Serif"/>
              </a:rPr>
              <a:t> </a:t>
            </a:r>
            <a:r>
              <a:rPr sz="1800" b="0" spc="-15" dirty="0">
                <a:latin typeface="Microsoft Sans Serif"/>
                <a:cs typeface="Microsoft Sans Serif"/>
              </a:rPr>
              <a:t>і </a:t>
            </a:r>
            <a:r>
              <a:rPr sz="1800" b="0" spc="-10" dirty="0">
                <a:latin typeface="Microsoft Sans Serif"/>
                <a:cs typeface="Microsoft Sans Serif"/>
              </a:rPr>
              <a:t> хвороботворних</a:t>
            </a:r>
            <a:r>
              <a:rPr sz="1800" b="0" spc="15" dirty="0">
                <a:latin typeface="Microsoft Sans Serif"/>
                <a:cs typeface="Microsoft Sans Serif"/>
              </a:rPr>
              <a:t> </a:t>
            </a:r>
            <a:r>
              <a:rPr sz="1800" b="0" spc="-30" dirty="0">
                <a:latin typeface="Microsoft Sans Serif"/>
                <a:cs typeface="Microsoft Sans Serif"/>
              </a:rPr>
              <a:t>мікроорганізмів,</a:t>
            </a:r>
            <a:r>
              <a:rPr sz="1800" b="0" spc="25" dirty="0">
                <a:latin typeface="Microsoft Sans Serif"/>
                <a:cs typeface="Microsoft Sans Serif"/>
              </a:rPr>
              <a:t> </a:t>
            </a:r>
            <a:r>
              <a:rPr sz="1800" b="0" spc="-20" dirty="0">
                <a:latin typeface="Microsoft Sans Serif"/>
                <a:cs typeface="Microsoft Sans Serif"/>
              </a:rPr>
              <a:t>посудом.</a:t>
            </a:r>
            <a:endParaRPr sz="1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7173" y="187254"/>
            <a:ext cx="8799861" cy="518594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9081" y="138983"/>
            <a:ext cx="55149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75155" algn="l"/>
                <a:tab pos="3074670" algn="l"/>
                <a:tab pos="4774565" algn="l"/>
                <a:tab pos="5247005" algn="l"/>
              </a:tabLst>
            </a:pPr>
            <a:r>
              <a:rPr sz="2400" spc="-5" dirty="0">
                <a:latin typeface="Times New Roman"/>
                <a:cs typeface="Times New Roman"/>
              </a:rPr>
              <a:t>П</a:t>
            </a:r>
            <a:r>
              <a:rPr sz="2400" spc="55" dirty="0">
                <a:latin typeface="Times New Roman"/>
                <a:cs typeface="Times New Roman"/>
              </a:rPr>
              <a:t>о</a:t>
            </a:r>
            <a:r>
              <a:rPr sz="2400" spc="-30" dirty="0">
                <a:latin typeface="Times New Roman"/>
                <a:cs typeface="Times New Roman"/>
              </a:rPr>
              <a:t>с</a:t>
            </a:r>
            <a:r>
              <a:rPr sz="2400" spc="-160" dirty="0">
                <a:latin typeface="Times New Roman"/>
                <a:cs typeface="Times New Roman"/>
              </a:rPr>
              <a:t>у</a:t>
            </a:r>
            <a:r>
              <a:rPr sz="2400" dirty="0">
                <a:latin typeface="Times New Roman"/>
                <a:cs typeface="Times New Roman"/>
              </a:rPr>
              <a:t>д</a:t>
            </a:r>
            <a:r>
              <a:rPr sz="2400" spc="-45" dirty="0">
                <a:latin typeface="Times New Roman"/>
                <a:cs typeface="Times New Roman"/>
              </a:rPr>
              <a:t>о</a:t>
            </a:r>
            <a:r>
              <a:rPr sz="2400" spc="-5" dirty="0">
                <a:latin typeface="Times New Roman"/>
                <a:cs typeface="Times New Roman"/>
              </a:rPr>
              <a:t>м</a:t>
            </a:r>
            <a:r>
              <a:rPr sz="2400" dirty="0">
                <a:latin typeface="Times New Roman"/>
                <a:cs typeface="Times New Roman"/>
              </a:rPr>
              <a:t>и</a:t>
            </a:r>
            <a:r>
              <a:rPr sz="2400" spc="-5" dirty="0">
                <a:latin typeface="Times New Roman"/>
                <a:cs typeface="Times New Roman"/>
              </a:rPr>
              <a:t>йн</a:t>
            </a:r>
            <a:r>
              <a:rPr sz="2400" dirty="0">
                <a:latin typeface="Times New Roman"/>
                <a:cs typeface="Times New Roman"/>
              </a:rPr>
              <a:t>і	</a:t>
            </a:r>
            <a:r>
              <a:rPr sz="2400" spc="-15" dirty="0">
                <a:latin typeface="Times New Roman"/>
                <a:cs typeface="Times New Roman"/>
              </a:rPr>
              <a:t>м</a:t>
            </a:r>
            <a:r>
              <a:rPr sz="2400" dirty="0">
                <a:latin typeface="Times New Roman"/>
                <a:cs typeface="Times New Roman"/>
              </a:rPr>
              <a:t>ашини	</a:t>
            </a:r>
            <a:r>
              <a:rPr sz="2400" spc="-5" dirty="0">
                <a:latin typeface="Times New Roman"/>
                <a:cs typeface="Times New Roman"/>
              </a:rPr>
              <a:t>п</a:t>
            </a:r>
            <a:r>
              <a:rPr sz="2400" dirty="0">
                <a:latin typeface="Times New Roman"/>
                <a:cs typeface="Times New Roman"/>
              </a:rPr>
              <a:t>ер</a:t>
            </a:r>
            <a:r>
              <a:rPr sz="2400" spc="-5" dirty="0">
                <a:latin typeface="Times New Roman"/>
                <a:cs typeface="Times New Roman"/>
              </a:rPr>
              <a:t>і</a:t>
            </a:r>
            <a:r>
              <a:rPr sz="2400" spc="-75" dirty="0">
                <a:latin typeface="Times New Roman"/>
                <a:cs typeface="Times New Roman"/>
              </a:rPr>
              <a:t>о</a:t>
            </a:r>
            <a:r>
              <a:rPr sz="2400" dirty="0">
                <a:latin typeface="Times New Roman"/>
                <a:cs typeface="Times New Roman"/>
              </a:rPr>
              <a:t>ди</a:t>
            </a:r>
            <a:r>
              <a:rPr sz="2400" spc="5" dirty="0">
                <a:latin typeface="Times New Roman"/>
                <a:cs typeface="Times New Roman"/>
              </a:rPr>
              <a:t>ч</a:t>
            </a:r>
            <a:r>
              <a:rPr sz="2400" spc="-5" dirty="0">
                <a:latin typeface="Times New Roman"/>
                <a:cs typeface="Times New Roman"/>
              </a:rPr>
              <a:t>но</a:t>
            </a:r>
            <a:r>
              <a:rPr sz="2400" dirty="0">
                <a:latin typeface="Times New Roman"/>
                <a:cs typeface="Times New Roman"/>
              </a:rPr>
              <a:t>ї	д</a:t>
            </a:r>
            <a:r>
              <a:rPr sz="2400" spc="-5" dirty="0">
                <a:latin typeface="Times New Roman"/>
                <a:cs typeface="Times New Roman"/>
              </a:rPr>
              <a:t>і</a:t>
            </a:r>
            <a:r>
              <a:rPr sz="2400" dirty="0">
                <a:latin typeface="Times New Roman"/>
                <a:cs typeface="Times New Roman"/>
              </a:rPr>
              <a:t>ї	</a:t>
            </a:r>
            <a:r>
              <a:rPr sz="2400" spc="-10" dirty="0">
                <a:latin typeface="Times New Roman"/>
                <a:cs typeface="Times New Roman"/>
              </a:rPr>
              <a:t>з</a:t>
            </a:r>
            <a:r>
              <a:rPr sz="2400" dirty="0">
                <a:latin typeface="Times New Roman"/>
                <a:cs typeface="Times New Roman"/>
              </a:rPr>
              <a:t>а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13576" y="138983"/>
            <a:ext cx="27501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60755" algn="l"/>
              </a:tabLst>
            </a:pPr>
            <a:r>
              <a:rPr sz="2400" dirty="0">
                <a:latin typeface="Times New Roman"/>
                <a:cs typeface="Times New Roman"/>
              </a:rPr>
              <a:t>т</a:t>
            </a:r>
            <a:r>
              <a:rPr sz="2400" spc="-5" dirty="0">
                <a:latin typeface="Times New Roman"/>
                <a:cs typeface="Times New Roman"/>
              </a:rPr>
              <a:t>и</a:t>
            </a:r>
            <a:r>
              <a:rPr sz="2400" dirty="0">
                <a:latin typeface="Times New Roman"/>
                <a:cs typeface="Times New Roman"/>
              </a:rPr>
              <a:t>п</a:t>
            </a:r>
            <a:r>
              <a:rPr sz="2400" spc="-45" dirty="0">
                <a:latin typeface="Times New Roman"/>
                <a:cs typeface="Times New Roman"/>
              </a:rPr>
              <a:t>о</a:t>
            </a:r>
            <a:r>
              <a:rPr sz="2400" dirty="0">
                <a:latin typeface="Times New Roman"/>
                <a:cs typeface="Times New Roman"/>
              </a:rPr>
              <a:t>м	за</a:t>
            </a:r>
            <a:r>
              <a:rPr sz="2400" spc="-30" dirty="0">
                <a:latin typeface="Times New Roman"/>
                <a:cs typeface="Times New Roman"/>
              </a:rPr>
              <a:t>в</a:t>
            </a:r>
            <a:r>
              <a:rPr sz="2400" dirty="0">
                <a:latin typeface="Times New Roman"/>
                <a:cs typeface="Times New Roman"/>
              </a:rPr>
              <a:t>а</a:t>
            </a:r>
            <a:r>
              <a:rPr sz="2400" spc="-5" dirty="0">
                <a:latin typeface="Times New Roman"/>
                <a:cs typeface="Times New Roman"/>
              </a:rPr>
              <a:t>н</a:t>
            </a:r>
            <a:r>
              <a:rPr sz="2400" spc="30" dirty="0">
                <a:latin typeface="Times New Roman"/>
                <a:cs typeface="Times New Roman"/>
              </a:rPr>
              <a:t>т</a:t>
            </a:r>
            <a:r>
              <a:rPr sz="2400" dirty="0">
                <a:latin typeface="Times New Roman"/>
                <a:cs typeface="Times New Roman"/>
              </a:rPr>
              <a:t>а</a:t>
            </a:r>
            <a:r>
              <a:rPr sz="2400" spc="-35" dirty="0">
                <a:latin typeface="Times New Roman"/>
                <a:cs typeface="Times New Roman"/>
              </a:rPr>
              <a:t>ж</a:t>
            </a:r>
            <a:r>
              <a:rPr sz="2400" dirty="0">
                <a:latin typeface="Times New Roman"/>
                <a:cs typeface="Times New Roman"/>
              </a:rPr>
              <a:t>е</a:t>
            </a:r>
            <a:r>
              <a:rPr sz="2400" spc="-5" dirty="0">
                <a:latin typeface="Times New Roman"/>
                <a:cs typeface="Times New Roman"/>
              </a:rPr>
              <a:t>ння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977" y="504743"/>
            <a:ext cx="898525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just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latin typeface="Times New Roman"/>
                <a:cs typeface="Times New Roman"/>
              </a:rPr>
              <a:t>посуду </a:t>
            </a:r>
            <a:r>
              <a:rPr sz="2400" spc="-15" dirty="0">
                <a:latin typeface="Times New Roman"/>
                <a:cs typeface="Times New Roman"/>
              </a:rPr>
              <a:t>поділяються </a:t>
            </a:r>
            <a:r>
              <a:rPr sz="2400" spc="-5" dirty="0">
                <a:latin typeface="Times New Roman"/>
                <a:cs typeface="Times New Roman"/>
              </a:rPr>
              <a:t>на </a:t>
            </a:r>
            <a:r>
              <a:rPr sz="2400" i="1" dirty="0">
                <a:latin typeface="Times New Roman"/>
                <a:cs typeface="Times New Roman"/>
              </a:rPr>
              <a:t>фронтальні </a:t>
            </a:r>
            <a:r>
              <a:rPr sz="2400" spc="10" dirty="0">
                <a:latin typeface="Times New Roman"/>
                <a:cs typeface="Times New Roman"/>
              </a:rPr>
              <a:t>та </a:t>
            </a:r>
            <a:r>
              <a:rPr sz="2400" i="1" spc="-15" dirty="0">
                <a:latin typeface="Times New Roman"/>
                <a:cs typeface="Times New Roman"/>
              </a:rPr>
              <a:t>купольні </a:t>
            </a:r>
            <a:r>
              <a:rPr sz="2400" i="1" spc="-10" dirty="0">
                <a:latin typeface="Times New Roman"/>
                <a:cs typeface="Times New Roman"/>
              </a:rPr>
              <a:t>(капотні). </a:t>
            </a:r>
            <a:r>
              <a:rPr sz="2400" dirty="0">
                <a:latin typeface="Times New Roman"/>
                <a:cs typeface="Times New Roman"/>
              </a:rPr>
              <a:t>Машини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останнього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виду,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які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забезпечують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миття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кухонного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90" dirty="0">
                <a:latin typeface="Times New Roman"/>
                <a:cs typeface="Times New Roman"/>
              </a:rPr>
              <a:t>посуду, 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гастромісткостей,</a:t>
            </a:r>
            <a:r>
              <a:rPr sz="2400" spc="-15" dirty="0">
                <a:latin typeface="Times New Roman"/>
                <a:cs typeface="Times New Roman"/>
              </a:rPr>
              <a:t> контейнерів,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називають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ще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i="1" spc="-15" dirty="0">
                <a:latin typeface="Times New Roman"/>
                <a:cs typeface="Times New Roman"/>
              </a:rPr>
              <a:t>котломийними</a:t>
            </a:r>
            <a:r>
              <a:rPr sz="2400" spc="-15" dirty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1592" y="22350"/>
            <a:ext cx="76358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Машина </a:t>
            </a:r>
            <a:r>
              <a:rPr dirty="0"/>
              <a:t>універсальна</a:t>
            </a:r>
            <a:r>
              <a:rPr spc="15" dirty="0"/>
              <a:t> </a:t>
            </a:r>
            <a:r>
              <a:rPr spc="-10" dirty="0"/>
              <a:t>періодичної</a:t>
            </a:r>
            <a:r>
              <a:rPr spc="5" dirty="0"/>
              <a:t> </a:t>
            </a:r>
            <a:r>
              <a:rPr spc="-5" dirty="0"/>
              <a:t>дії</a:t>
            </a:r>
            <a:r>
              <a:rPr spc="-10" dirty="0"/>
              <a:t> </a:t>
            </a:r>
            <a:r>
              <a:rPr spc="-20" dirty="0"/>
              <a:t>купольного</a:t>
            </a:r>
            <a:r>
              <a:rPr spc="20" dirty="0"/>
              <a:t> </a:t>
            </a:r>
            <a:r>
              <a:rPr spc="-5" dirty="0"/>
              <a:t>типу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06136" y="579273"/>
            <a:ext cx="6184780" cy="422295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21170" y="4897091"/>
            <a:ext cx="8500110" cy="19456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2575" marR="276225" algn="ctr">
              <a:lnSpc>
                <a:spcPct val="100000"/>
              </a:lnSpc>
              <a:spcBef>
                <a:spcPts val="100"/>
              </a:spcBef>
            </a:pPr>
            <a:r>
              <a:rPr sz="1800" i="1" dirty="0">
                <a:latin typeface="Times New Roman"/>
                <a:cs typeface="Times New Roman"/>
              </a:rPr>
              <a:t>1 </a:t>
            </a:r>
            <a:r>
              <a:rPr sz="1800" dirty="0">
                <a:latin typeface="Times New Roman"/>
                <a:cs typeface="Times New Roman"/>
              </a:rPr>
              <a:t>– душ для </a:t>
            </a:r>
            <a:r>
              <a:rPr sz="1800" spc="-10" dirty="0">
                <a:latin typeface="Times New Roman"/>
                <a:cs typeface="Times New Roman"/>
              </a:rPr>
              <a:t>первинного змивання </a:t>
            </a:r>
            <a:r>
              <a:rPr sz="1800" dirty="0">
                <a:latin typeface="Times New Roman"/>
                <a:cs typeface="Times New Roman"/>
              </a:rPr>
              <a:t>залишків; </a:t>
            </a:r>
            <a:r>
              <a:rPr sz="1800" i="1" dirty="0">
                <a:latin typeface="Times New Roman"/>
                <a:cs typeface="Times New Roman"/>
              </a:rPr>
              <a:t>2 </a:t>
            </a:r>
            <a:r>
              <a:rPr sz="1800" dirty="0">
                <a:latin typeface="Times New Roman"/>
                <a:cs typeface="Times New Roman"/>
              </a:rPr>
              <a:t>– </a:t>
            </a:r>
            <a:r>
              <a:rPr sz="1800" spc="-10" dirty="0">
                <a:latin typeface="Times New Roman"/>
                <a:cs typeface="Times New Roman"/>
              </a:rPr>
              <a:t>корзина </a:t>
            </a:r>
            <a:r>
              <a:rPr sz="1800" dirty="0">
                <a:latin typeface="Times New Roman"/>
                <a:cs typeface="Times New Roman"/>
              </a:rPr>
              <a:t>для залишків; </a:t>
            </a:r>
            <a:r>
              <a:rPr sz="1800" i="1" dirty="0">
                <a:latin typeface="Times New Roman"/>
                <a:cs typeface="Times New Roman"/>
              </a:rPr>
              <a:t>3 </a:t>
            </a:r>
            <a:r>
              <a:rPr sz="1800" dirty="0">
                <a:latin typeface="Times New Roman"/>
                <a:cs typeface="Times New Roman"/>
              </a:rPr>
              <a:t>– </a:t>
            </a:r>
            <a:r>
              <a:rPr sz="1800" spc="-10" dirty="0">
                <a:latin typeface="Times New Roman"/>
                <a:cs typeface="Times New Roman"/>
              </a:rPr>
              <a:t>столик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завантажувальний;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4 </a:t>
            </a:r>
            <a:r>
              <a:rPr sz="1800" dirty="0">
                <a:latin typeface="Times New Roman"/>
                <a:cs typeface="Times New Roman"/>
              </a:rPr>
              <a:t>– </a:t>
            </a:r>
            <a:r>
              <a:rPr sz="1800" spc="-5" dirty="0">
                <a:latin typeface="Times New Roman"/>
                <a:cs typeface="Times New Roman"/>
              </a:rPr>
              <a:t>полиця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для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касет;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5 </a:t>
            </a:r>
            <a:r>
              <a:rPr sz="1800" dirty="0">
                <a:latin typeface="Times New Roman"/>
                <a:cs typeface="Times New Roman"/>
              </a:rPr>
              <a:t>–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бачок </a:t>
            </a:r>
            <a:r>
              <a:rPr sz="1800" dirty="0">
                <a:latin typeface="Times New Roman"/>
                <a:cs typeface="Times New Roman"/>
              </a:rPr>
              <a:t>для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залишків;</a:t>
            </a:r>
            <a:endParaRPr sz="1800">
              <a:latin typeface="Times New Roman"/>
              <a:cs typeface="Times New Roman"/>
            </a:endParaRPr>
          </a:p>
          <a:p>
            <a:pPr marL="26670" marR="20320" indent="1270" algn="ctr">
              <a:lnSpc>
                <a:spcPct val="100000"/>
              </a:lnSpc>
            </a:pPr>
            <a:r>
              <a:rPr sz="1800" i="1" dirty="0">
                <a:latin typeface="Times New Roman"/>
                <a:cs typeface="Times New Roman"/>
              </a:rPr>
              <a:t>6</a:t>
            </a:r>
            <a:r>
              <a:rPr sz="1800" i="1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–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розвантажувальний </a:t>
            </a:r>
            <a:r>
              <a:rPr sz="1800" spc="-10" dirty="0">
                <a:latin typeface="Times New Roman"/>
                <a:cs typeface="Times New Roman"/>
              </a:rPr>
              <a:t>столик;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7</a:t>
            </a:r>
            <a:r>
              <a:rPr sz="1800" i="1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–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робоча камера;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8</a:t>
            </a:r>
            <a:r>
              <a:rPr sz="1800" i="1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–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30" dirty="0">
                <a:latin typeface="Times New Roman"/>
                <a:cs typeface="Times New Roman"/>
              </a:rPr>
              <a:t>пульт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керування,</a:t>
            </a:r>
            <a:r>
              <a:rPr sz="1800" spc="-5" dirty="0">
                <a:latin typeface="Times New Roman"/>
                <a:cs typeface="Times New Roman"/>
              </a:rPr>
              <a:t> сигналізації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10" dirty="0">
                <a:latin typeface="Times New Roman"/>
                <a:cs typeface="Times New Roman"/>
              </a:rPr>
              <a:t>та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контролю;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9</a:t>
            </a:r>
            <a:r>
              <a:rPr sz="1800" i="1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–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кнопка „пуск”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(Start),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10 </a:t>
            </a:r>
            <a:r>
              <a:rPr sz="1800" dirty="0">
                <a:latin typeface="Times New Roman"/>
                <a:cs typeface="Times New Roman"/>
              </a:rPr>
              <a:t>–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кнопки</a:t>
            </a:r>
            <a:r>
              <a:rPr sz="1800" spc="-5" dirty="0">
                <a:latin typeface="Times New Roman"/>
                <a:cs typeface="Times New Roman"/>
              </a:rPr>
              <a:t> вибору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швидкості </a:t>
            </a:r>
            <a:r>
              <a:rPr sz="1800" dirty="0">
                <a:latin typeface="Times New Roman"/>
                <a:cs typeface="Times New Roman"/>
              </a:rPr>
              <a:t>обробки</a:t>
            </a:r>
            <a:r>
              <a:rPr sz="1800" spc="-5" dirty="0">
                <a:latin typeface="Times New Roman"/>
                <a:cs typeface="Times New Roman"/>
              </a:rPr>
              <a:t> (min,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med,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max); </a:t>
            </a:r>
            <a:r>
              <a:rPr sz="1800" i="1" spc="-70" dirty="0">
                <a:latin typeface="Times New Roman"/>
                <a:cs typeface="Times New Roman"/>
              </a:rPr>
              <a:t>11</a:t>
            </a:r>
            <a:r>
              <a:rPr sz="1800" i="1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– </a:t>
            </a:r>
            <a:r>
              <a:rPr sz="1800" spc="-5" dirty="0">
                <a:latin typeface="Times New Roman"/>
                <a:cs typeface="Times New Roman"/>
              </a:rPr>
              <a:t>підйомний</a:t>
            </a:r>
            <a:r>
              <a:rPr sz="1800" spc="-25" dirty="0">
                <a:latin typeface="Times New Roman"/>
                <a:cs typeface="Times New Roman"/>
              </a:rPr>
              <a:t> кожух;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12 </a:t>
            </a:r>
            <a:r>
              <a:rPr sz="1800" dirty="0">
                <a:latin typeface="Times New Roman"/>
                <a:cs typeface="Times New Roman"/>
              </a:rPr>
              <a:t>– мийні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душові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пристрої</a:t>
            </a:r>
            <a:r>
              <a:rPr sz="1800" spc="-5" dirty="0">
                <a:latin typeface="Times New Roman"/>
                <a:cs typeface="Times New Roman"/>
              </a:rPr>
              <a:t> (верхній,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нижній);</a:t>
            </a:r>
            <a:endParaRPr sz="1800">
              <a:latin typeface="Times New Roman"/>
              <a:cs typeface="Times New Roman"/>
            </a:endParaRPr>
          </a:p>
          <a:p>
            <a:pPr marL="12700" marR="5080" algn="ctr">
              <a:lnSpc>
                <a:spcPct val="100000"/>
              </a:lnSpc>
            </a:pPr>
            <a:r>
              <a:rPr sz="1800" i="1" dirty="0">
                <a:latin typeface="Times New Roman"/>
                <a:cs typeface="Times New Roman"/>
              </a:rPr>
              <a:t>13 </a:t>
            </a:r>
            <a:r>
              <a:rPr sz="1800" dirty="0">
                <a:latin typeface="Times New Roman"/>
                <a:cs typeface="Times New Roman"/>
              </a:rPr>
              <a:t>–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ополіскуючі</a:t>
            </a:r>
            <a:r>
              <a:rPr sz="1800" dirty="0">
                <a:latin typeface="Times New Roman"/>
                <a:cs typeface="Times New Roman"/>
              </a:rPr>
              <a:t> душові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пристрої</a:t>
            </a:r>
            <a:r>
              <a:rPr sz="1800" spc="-5" dirty="0">
                <a:latin typeface="Times New Roman"/>
                <a:cs typeface="Times New Roman"/>
              </a:rPr>
              <a:t> (верхній,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нижній);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14</a:t>
            </a:r>
            <a:r>
              <a:rPr sz="1800" i="1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–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мийна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ванна;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15</a:t>
            </a:r>
            <a:r>
              <a:rPr sz="1800" i="1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–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переливна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трубка;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16 </a:t>
            </a:r>
            <a:r>
              <a:rPr sz="1800" dirty="0">
                <a:latin typeface="Times New Roman"/>
                <a:cs typeface="Times New Roman"/>
              </a:rPr>
              <a:t>–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фільтр</a:t>
            </a:r>
            <a:r>
              <a:rPr sz="1800" dirty="0">
                <a:latin typeface="Times New Roman"/>
                <a:cs typeface="Times New Roman"/>
              </a:rPr>
              <a:t> насосу;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17 </a:t>
            </a:r>
            <a:r>
              <a:rPr sz="1800" dirty="0">
                <a:latin typeface="Times New Roman"/>
                <a:cs typeface="Times New Roman"/>
              </a:rPr>
              <a:t>–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водонагрівач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(бойлер); </a:t>
            </a:r>
            <a:r>
              <a:rPr sz="1800" i="1" dirty="0">
                <a:latin typeface="Times New Roman"/>
                <a:cs typeface="Times New Roman"/>
              </a:rPr>
              <a:t>18 </a:t>
            </a:r>
            <a:r>
              <a:rPr sz="1800" dirty="0">
                <a:latin typeface="Times New Roman"/>
                <a:cs typeface="Times New Roman"/>
              </a:rPr>
              <a:t>–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панель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(бокова,</a:t>
            </a:r>
            <a:r>
              <a:rPr sz="1800" spc="-5" dirty="0">
                <a:latin typeface="Times New Roman"/>
                <a:cs typeface="Times New Roman"/>
              </a:rPr>
              <a:t> передня)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9345" y="295454"/>
            <a:ext cx="7357898" cy="382505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87641" y="4181275"/>
            <a:ext cx="8519160" cy="2494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latin typeface="Times New Roman"/>
                <a:cs typeface="Times New Roman"/>
              </a:rPr>
              <a:t>Посудомийна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машина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періодичної</a:t>
            </a:r>
            <a:r>
              <a:rPr sz="1800" b="1" spc="-5" dirty="0">
                <a:latin typeface="Times New Roman"/>
                <a:cs typeface="Times New Roman"/>
              </a:rPr>
              <a:t> дії: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i="1" dirty="0">
                <a:latin typeface="Times New Roman"/>
                <a:cs typeface="Times New Roman"/>
              </a:rPr>
              <a:t>а</a:t>
            </a:r>
            <a:r>
              <a:rPr sz="1800" i="1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–</a:t>
            </a:r>
            <a:r>
              <a:rPr sz="1800" spc="-5" dirty="0">
                <a:latin typeface="Times New Roman"/>
                <a:cs typeface="Times New Roman"/>
              </a:rPr>
              <a:t> принципова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гідравлічна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схема;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б</a:t>
            </a:r>
            <a:r>
              <a:rPr sz="1800" i="1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–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загальний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вигляд;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i="1" dirty="0">
                <a:latin typeface="Times New Roman"/>
                <a:cs typeface="Times New Roman"/>
              </a:rPr>
              <a:t>1</a:t>
            </a:r>
            <a:r>
              <a:rPr sz="1800" i="1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– </a:t>
            </a:r>
            <a:r>
              <a:rPr sz="1800" spc="-5" dirty="0">
                <a:latin typeface="Times New Roman"/>
                <a:cs typeface="Times New Roman"/>
              </a:rPr>
              <a:t>соленоїдний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клапан; </a:t>
            </a:r>
            <a:r>
              <a:rPr sz="1800" i="1" dirty="0">
                <a:latin typeface="Times New Roman"/>
                <a:cs typeface="Times New Roman"/>
              </a:rPr>
              <a:t>2 –</a:t>
            </a:r>
            <a:r>
              <a:rPr sz="1800" i="1" spc="-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редукційний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клапан;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3 – </a:t>
            </a:r>
            <a:r>
              <a:rPr sz="1800" spc="-10" dirty="0">
                <a:latin typeface="Times New Roman"/>
                <a:cs typeface="Times New Roman"/>
              </a:rPr>
              <a:t>фільтр;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4 – </a:t>
            </a:r>
            <a:r>
              <a:rPr sz="1800" spc="-5" dirty="0">
                <a:latin typeface="Times New Roman"/>
                <a:cs typeface="Times New Roman"/>
              </a:rPr>
              <a:t>вентиль; </a:t>
            </a:r>
            <a:r>
              <a:rPr sz="1800" i="1" dirty="0">
                <a:latin typeface="Times New Roman"/>
                <a:cs typeface="Times New Roman"/>
              </a:rPr>
              <a:t>5 </a:t>
            </a:r>
            <a:r>
              <a:rPr sz="1800" dirty="0">
                <a:latin typeface="Times New Roman"/>
                <a:cs typeface="Times New Roman"/>
              </a:rPr>
              <a:t>–</a:t>
            </a:r>
            <a:endParaRPr sz="1800">
              <a:latin typeface="Times New Roman"/>
              <a:cs typeface="Times New Roman"/>
            </a:endParaRPr>
          </a:p>
          <a:p>
            <a:pPr marL="30480" marR="23495" indent="-1270" algn="ctr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відцентровий </a:t>
            </a:r>
            <a:r>
              <a:rPr sz="1800" spc="5" dirty="0">
                <a:latin typeface="Times New Roman"/>
                <a:cs typeface="Times New Roman"/>
              </a:rPr>
              <a:t>насос; </a:t>
            </a:r>
            <a:r>
              <a:rPr sz="1800" i="1" dirty="0">
                <a:latin typeface="Times New Roman"/>
                <a:cs typeface="Times New Roman"/>
              </a:rPr>
              <a:t>6, 10 – </a:t>
            </a:r>
            <a:r>
              <a:rPr sz="1800" spc="-15" dirty="0">
                <a:latin typeface="Times New Roman"/>
                <a:cs typeface="Times New Roman"/>
              </a:rPr>
              <a:t>стояки; </a:t>
            </a:r>
            <a:r>
              <a:rPr sz="1800" i="1" dirty="0">
                <a:latin typeface="Times New Roman"/>
                <a:cs typeface="Times New Roman"/>
              </a:rPr>
              <a:t>7 </a:t>
            </a:r>
            <a:r>
              <a:rPr sz="1800" dirty="0">
                <a:latin typeface="Times New Roman"/>
                <a:cs typeface="Times New Roman"/>
              </a:rPr>
              <a:t>– мийні </a:t>
            </a:r>
            <a:r>
              <a:rPr sz="1800" spc="-5" dirty="0">
                <a:latin typeface="Times New Roman"/>
                <a:cs typeface="Times New Roman"/>
              </a:rPr>
              <a:t>душі; </a:t>
            </a:r>
            <a:r>
              <a:rPr sz="1800" i="1" dirty="0">
                <a:latin typeface="Times New Roman"/>
                <a:cs typeface="Times New Roman"/>
              </a:rPr>
              <a:t>8 – </a:t>
            </a:r>
            <a:r>
              <a:rPr sz="1800" spc="-5" dirty="0">
                <a:latin typeface="Times New Roman"/>
                <a:cs typeface="Times New Roman"/>
              </a:rPr>
              <a:t>обполіскувальні душі</a:t>
            </a:r>
            <a:r>
              <a:rPr sz="1800" i="1" spc="-5" dirty="0">
                <a:latin typeface="Times New Roman"/>
                <a:cs typeface="Times New Roman"/>
              </a:rPr>
              <a:t>; </a:t>
            </a:r>
            <a:r>
              <a:rPr sz="1800" i="1" dirty="0">
                <a:latin typeface="Times New Roman"/>
                <a:cs typeface="Times New Roman"/>
              </a:rPr>
              <a:t>9 </a:t>
            </a:r>
            <a:r>
              <a:rPr sz="1800" dirty="0">
                <a:latin typeface="Times New Roman"/>
                <a:cs typeface="Times New Roman"/>
              </a:rPr>
              <a:t>– 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переливна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трубка</a:t>
            </a:r>
            <a:r>
              <a:rPr sz="1800" i="1" spc="-10" dirty="0">
                <a:latin typeface="Times New Roman"/>
                <a:cs typeface="Times New Roman"/>
              </a:rPr>
              <a:t>;</a:t>
            </a:r>
            <a:r>
              <a:rPr sz="1800" i="1" dirty="0">
                <a:latin typeface="Times New Roman"/>
                <a:cs typeface="Times New Roman"/>
              </a:rPr>
              <a:t> </a:t>
            </a:r>
            <a:r>
              <a:rPr sz="1800" i="1" spc="-70" dirty="0">
                <a:latin typeface="Times New Roman"/>
                <a:cs typeface="Times New Roman"/>
              </a:rPr>
              <a:t>11</a:t>
            </a:r>
            <a:r>
              <a:rPr sz="1800" i="1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–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засувка</a:t>
            </a:r>
            <a:r>
              <a:rPr sz="1800" i="1" spc="-10" dirty="0">
                <a:latin typeface="Times New Roman"/>
                <a:cs typeface="Times New Roman"/>
              </a:rPr>
              <a:t>;</a:t>
            </a:r>
            <a:r>
              <a:rPr sz="1800" i="1" dirty="0">
                <a:latin typeface="Times New Roman"/>
                <a:cs typeface="Times New Roman"/>
              </a:rPr>
              <a:t> 12 </a:t>
            </a:r>
            <a:r>
              <a:rPr sz="1800" dirty="0">
                <a:latin typeface="Times New Roman"/>
                <a:cs typeface="Times New Roman"/>
              </a:rPr>
              <a:t>–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водонагрівач</a:t>
            </a:r>
            <a:r>
              <a:rPr sz="1800" i="1" spc="-15" dirty="0">
                <a:latin typeface="Times New Roman"/>
                <a:cs typeface="Times New Roman"/>
              </a:rPr>
              <a:t>; </a:t>
            </a:r>
            <a:r>
              <a:rPr sz="1800" i="1" dirty="0">
                <a:latin typeface="Times New Roman"/>
                <a:cs typeface="Times New Roman"/>
              </a:rPr>
              <a:t>13 </a:t>
            </a:r>
            <a:r>
              <a:rPr sz="1800" dirty="0">
                <a:latin typeface="Times New Roman"/>
                <a:cs typeface="Times New Roman"/>
              </a:rPr>
              <a:t>–</a:t>
            </a:r>
            <a:r>
              <a:rPr sz="1800" spc="-5" dirty="0">
                <a:latin typeface="Times New Roman"/>
                <a:cs typeface="Times New Roman"/>
              </a:rPr>
              <a:t> ванна</a:t>
            </a:r>
            <a:r>
              <a:rPr sz="1800" i="1" spc="-5" dirty="0">
                <a:latin typeface="Times New Roman"/>
                <a:cs typeface="Times New Roman"/>
              </a:rPr>
              <a:t>;</a:t>
            </a:r>
            <a:r>
              <a:rPr sz="1800" i="1" dirty="0">
                <a:latin typeface="Times New Roman"/>
                <a:cs typeface="Times New Roman"/>
              </a:rPr>
              <a:t> 14 </a:t>
            </a:r>
            <a:r>
              <a:rPr sz="1800" dirty="0">
                <a:latin typeface="Times New Roman"/>
                <a:cs typeface="Times New Roman"/>
              </a:rPr>
              <a:t>– </a:t>
            </a:r>
            <a:r>
              <a:rPr sz="1800" spc="-10" dirty="0">
                <a:latin typeface="Times New Roman"/>
                <a:cs typeface="Times New Roman"/>
              </a:rPr>
              <a:t>дозатор; </a:t>
            </a:r>
            <a:r>
              <a:rPr sz="1800" i="1" dirty="0">
                <a:latin typeface="Times New Roman"/>
                <a:cs typeface="Times New Roman"/>
              </a:rPr>
              <a:t>15 </a:t>
            </a:r>
            <a:r>
              <a:rPr sz="1800" dirty="0">
                <a:latin typeface="Times New Roman"/>
                <a:cs typeface="Times New Roman"/>
              </a:rPr>
              <a:t>– </a:t>
            </a:r>
            <a:r>
              <a:rPr sz="1800" spc="-15" dirty="0">
                <a:latin typeface="Times New Roman"/>
                <a:cs typeface="Times New Roman"/>
              </a:rPr>
              <a:t>бачок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для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мийного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засобу;</a:t>
            </a:r>
            <a:r>
              <a:rPr sz="1800" spc="40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16</a:t>
            </a:r>
            <a:r>
              <a:rPr sz="1800" i="1" spc="45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–</a:t>
            </a:r>
            <a:r>
              <a:rPr sz="1800" i="1" spc="5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запобіжний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клапан;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17</a:t>
            </a:r>
            <a:r>
              <a:rPr sz="1800" i="1" spc="45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–</a:t>
            </a:r>
            <a:r>
              <a:rPr sz="1800" i="1" spc="5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трубопровід;</a:t>
            </a:r>
            <a:r>
              <a:rPr sz="1800" spc="30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18</a:t>
            </a:r>
            <a:r>
              <a:rPr sz="1800" i="1" spc="50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– </a:t>
            </a:r>
            <a:r>
              <a:rPr sz="1800" i="1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завантажувальний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стіл;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19 –  </a:t>
            </a:r>
            <a:r>
              <a:rPr sz="1800" spc="-5" dirty="0">
                <a:latin typeface="Times New Roman"/>
                <a:cs typeface="Times New Roman"/>
              </a:rPr>
              <a:t>обполіскувальні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душі; </a:t>
            </a:r>
            <a:r>
              <a:rPr sz="1800" i="1" dirty="0">
                <a:latin typeface="Times New Roman"/>
                <a:cs typeface="Times New Roman"/>
              </a:rPr>
              <a:t>20 –  </a:t>
            </a:r>
            <a:r>
              <a:rPr sz="1800" spc="-25" dirty="0">
                <a:latin typeface="Times New Roman"/>
                <a:cs typeface="Times New Roman"/>
              </a:rPr>
              <a:t>кожух;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21 –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spc="-5" dirty="0">
                <a:latin typeface="Times New Roman"/>
                <a:cs typeface="Times New Roman"/>
              </a:rPr>
              <a:t>розвантажувальний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стіл;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22 –</a:t>
            </a:r>
            <a:r>
              <a:rPr sz="1800" i="1" spc="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блок</a:t>
            </a:r>
            <a:r>
              <a:rPr sz="1800" spc="-5" dirty="0">
                <a:latin typeface="Times New Roman"/>
                <a:cs typeface="Times New Roman"/>
              </a:rPr>
              <a:t> управління;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23 –</a:t>
            </a:r>
            <a:r>
              <a:rPr sz="1800" i="1" spc="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ручка</a:t>
            </a:r>
            <a:r>
              <a:rPr sz="1800" spc="-5" dirty="0">
                <a:latin typeface="Times New Roman"/>
                <a:cs typeface="Times New Roman"/>
              </a:rPr>
              <a:t> програмного </a:t>
            </a:r>
            <a:r>
              <a:rPr sz="1800" dirty="0">
                <a:latin typeface="Times New Roman"/>
                <a:cs typeface="Times New Roman"/>
              </a:rPr>
              <a:t>пристрою;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24 –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spc="-15" dirty="0">
                <a:latin typeface="Times New Roman"/>
                <a:cs typeface="Times New Roman"/>
              </a:rPr>
              <a:t>вимикач;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25</a:t>
            </a:r>
            <a:r>
              <a:rPr sz="1800" i="1" spc="-5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–</a:t>
            </a:r>
            <a:r>
              <a:rPr sz="1800" i="1" spc="-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збірник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для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залишків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їжі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59647" y="0"/>
            <a:ext cx="54089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Посудомийна</a:t>
            </a:r>
            <a:r>
              <a:rPr spc="15" dirty="0"/>
              <a:t> </a:t>
            </a:r>
            <a:r>
              <a:rPr spc="-10" dirty="0"/>
              <a:t>машина</a:t>
            </a:r>
            <a:r>
              <a:rPr spc="15" dirty="0"/>
              <a:t> </a:t>
            </a:r>
            <a:r>
              <a:rPr spc="-10" dirty="0"/>
              <a:t>безперервної</a:t>
            </a:r>
            <a:r>
              <a:rPr dirty="0"/>
              <a:t> </a:t>
            </a:r>
            <a:r>
              <a:rPr spc="-5" dirty="0"/>
              <a:t>дії: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8729" y="480324"/>
            <a:ext cx="6797602" cy="468185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22300" y="5325083"/>
            <a:ext cx="8497570" cy="148844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755650" marR="747395" algn="ctr">
              <a:lnSpc>
                <a:spcPts val="2870"/>
              </a:lnSpc>
              <a:spcBef>
                <a:spcPts val="200"/>
              </a:spcBef>
            </a:pPr>
            <a:r>
              <a:rPr sz="2400" i="1" dirty="0">
                <a:latin typeface="Times New Roman"/>
                <a:cs typeface="Times New Roman"/>
              </a:rPr>
              <a:t>І </a:t>
            </a:r>
            <a:r>
              <a:rPr sz="2400" dirty="0">
                <a:latin typeface="Symbol"/>
                <a:cs typeface="Symbol"/>
              </a:rPr>
              <a:t></a:t>
            </a:r>
            <a:r>
              <a:rPr sz="2400" dirty="0">
                <a:latin typeface="Times New Roman"/>
                <a:cs typeface="Times New Roman"/>
              </a:rPr>
              <a:t> секція </a:t>
            </a:r>
            <a:r>
              <a:rPr sz="2400" spc="-5" dirty="0">
                <a:latin typeface="Times New Roman"/>
                <a:cs typeface="Times New Roman"/>
              </a:rPr>
              <a:t>завантаження, </a:t>
            </a:r>
            <a:r>
              <a:rPr sz="2400" i="1" spc="-5" dirty="0">
                <a:latin typeface="Times New Roman"/>
                <a:cs typeface="Times New Roman"/>
              </a:rPr>
              <a:t>ІІ </a:t>
            </a:r>
            <a:r>
              <a:rPr sz="2400" dirty="0">
                <a:latin typeface="Symbol"/>
                <a:cs typeface="Symbol"/>
              </a:rPr>
              <a:t></a:t>
            </a:r>
            <a:r>
              <a:rPr sz="2400" dirty="0">
                <a:latin typeface="Times New Roman"/>
                <a:cs typeface="Times New Roman"/>
              </a:rPr>
              <a:t> секція </a:t>
            </a:r>
            <a:r>
              <a:rPr sz="2400" spc="-10" dirty="0">
                <a:latin typeface="Times New Roman"/>
                <a:cs typeface="Times New Roman"/>
              </a:rPr>
              <a:t>миття</a:t>
            </a:r>
            <a:r>
              <a:rPr sz="2400" i="1" spc="-10" dirty="0">
                <a:latin typeface="Times New Roman"/>
                <a:cs typeface="Times New Roman"/>
              </a:rPr>
              <a:t>, </a:t>
            </a:r>
            <a:r>
              <a:rPr sz="2400" i="1" spc="-5" dirty="0">
                <a:latin typeface="Times New Roman"/>
                <a:cs typeface="Times New Roman"/>
              </a:rPr>
              <a:t>ІІІ </a:t>
            </a:r>
            <a:r>
              <a:rPr sz="2400" dirty="0">
                <a:latin typeface="Symbol"/>
                <a:cs typeface="Symbol"/>
              </a:rPr>
              <a:t></a:t>
            </a:r>
            <a:r>
              <a:rPr sz="2400" dirty="0">
                <a:latin typeface="Times New Roman"/>
                <a:cs typeface="Times New Roman"/>
              </a:rPr>
              <a:t> секція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розвантажування:</a:t>
            </a:r>
            <a:endParaRPr sz="2400">
              <a:latin typeface="Times New Roman"/>
              <a:cs typeface="Times New Roman"/>
            </a:endParaRPr>
          </a:p>
          <a:p>
            <a:pPr marL="12700" marR="5080" algn="ctr">
              <a:lnSpc>
                <a:spcPts val="2880"/>
              </a:lnSpc>
              <a:spcBef>
                <a:spcPts val="15"/>
              </a:spcBef>
            </a:pPr>
            <a:r>
              <a:rPr sz="2400" i="1" dirty="0">
                <a:latin typeface="Times New Roman"/>
                <a:cs typeface="Times New Roman"/>
              </a:rPr>
              <a:t>А</a:t>
            </a:r>
            <a:r>
              <a:rPr sz="2400" i="1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Symbol"/>
                <a:cs typeface="Symbol"/>
              </a:rPr>
              <a:t></a:t>
            </a:r>
            <a:r>
              <a:rPr sz="2400" spc="-5" dirty="0">
                <a:latin typeface="Times New Roman"/>
                <a:cs typeface="Times New Roman"/>
              </a:rPr>
              <a:t> зона </a:t>
            </a:r>
            <a:r>
              <a:rPr sz="2400" spc="-15" dirty="0">
                <a:latin typeface="Times New Roman"/>
                <a:cs typeface="Times New Roman"/>
              </a:rPr>
              <a:t>струминного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очищення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посуду;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Б </a:t>
            </a:r>
            <a:r>
              <a:rPr sz="2400" dirty="0">
                <a:latin typeface="Symbol"/>
                <a:cs typeface="Symbol"/>
              </a:rPr>
              <a:t>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зона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миття;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В </a:t>
            </a:r>
            <a:r>
              <a:rPr sz="2400" dirty="0">
                <a:latin typeface="Symbol"/>
                <a:cs typeface="Symbol"/>
              </a:rPr>
              <a:t></a:t>
            </a:r>
            <a:r>
              <a:rPr sz="2400" spc="-5" dirty="0">
                <a:latin typeface="Times New Roman"/>
                <a:cs typeface="Times New Roman"/>
              </a:rPr>
              <a:t> зона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первинного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ополіскування; </a:t>
            </a:r>
            <a:r>
              <a:rPr sz="2400" i="1" dirty="0">
                <a:latin typeface="Times New Roman"/>
                <a:cs typeface="Times New Roman"/>
              </a:rPr>
              <a:t>Г </a:t>
            </a:r>
            <a:r>
              <a:rPr sz="2400" dirty="0">
                <a:latin typeface="Symbol"/>
                <a:cs typeface="Symbol"/>
              </a:rPr>
              <a:t></a:t>
            </a:r>
            <a:r>
              <a:rPr sz="2400" spc="-5" dirty="0">
                <a:latin typeface="Times New Roman"/>
                <a:cs typeface="Times New Roman"/>
              </a:rPr>
              <a:t> зона </a:t>
            </a:r>
            <a:r>
              <a:rPr sz="2400" spc="-20" dirty="0">
                <a:latin typeface="Times New Roman"/>
                <a:cs typeface="Times New Roman"/>
              </a:rPr>
              <a:t>вторинного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ополіскування: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67809" y="586994"/>
            <a:ext cx="1007744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spc="-5" dirty="0"/>
              <a:t>План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79050" y="1650284"/>
            <a:ext cx="8499475" cy="44151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indent="-342900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355600" algn="l"/>
              </a:tabLst>
            </a:pPr>
            <a:r>
              <a:rPr sz="3200" spc="-20" dirty="0">
                <a:latin typeface="Times New Roman"/>
                <a:cs typeface="Times New Roman"/>
              </a:rPr>
              <a:t>Призначення</a:t>
            </a:r>
            <a:r>
              <a:rPr sz="3200" spc="20" dirty="0">
                <a:latin typeface="Times New Roman"/>
                <a:cs typeface="Times New Roman"/>
              </a:rPr>
              <a:t> </a:t>
            </a:r>
            <a:r>
              <a:rPr sz="3200" spc="15" dirty="0">
                <a:latin typeface="Times New Roman"/>
                <a:cs typeface="Times New Roman"/>
              </a:rPr>
              <a:t>та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види</a:t>
            </a:r>
            <a:r>
              <a:rPr sz="3200" spc="10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Times New Roman"/>
                <a:cs typeface="Times New Roman"/>
              </a:rPr>
              <a:t>мийного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spc="-15" dirty="0">
                <a:latin typeface="Times New Roman"/>
                <a:cs typeface="Times New Roman"/>
              </a:rPr>
              <a:t>устаткування</a:t>
            </a:r>
            <a:endParaRPr sz="3200">
              <a:latin typeface="Times New Roman"/>
              <a:cs typeface="Times New Roman"/>
            </a:endParaRPr>
          </a:p>
          <a:p>
            <a:pPr marL="354965" indent="-342900">
              <a:lnSpc>
                <a:spcPct val="100000"/>
              </a:lnSpc>
              <a:buAutoNum type="arabicPeriod"/>
              <a:tabLst>
                <a:tab pos="355600" algn="l"/>
              </a:tabLst>
            </a:pPr>
            <a:r>
              <a:rPr sz="3200" spc="-5" dirty="0">
                <a:latin typeface="Times New Roman"/>
                <a:cs typeface="Times New Roman"/>
              </a:rPr>
              <a:t>Машини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для</a:t>
            </a:r>
            <a:r>
              <a:rPr sz="3200" spc="-15" dirty="0">
                <a:latin typeface="Times New Roman"/>
                <a:cs typeface="Times New Roman"/>
              </a:rPr>
              <a:t> миття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Times New Roman"/>
                <a:cs typeface="Times New Roman"/>
              </a:rPr>
              <a:t>овочів</a:t>
            </a:r>
            <a:endParaRPr sz="3200">
              <a:latin typeface="Times New Roman"/>
              <a:cs typeface="Times New Roman"/>
            </a:endParaRPr>
          </a:p>
          <a:p>
            <a:pPr marL="354965" indent="-34290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355600" algn="l"/>
              </a:tabLst>
            </a:pPr>
            <a:r>
              <a:rPr sz="3200" spc="-5" dirty="0">
                <a:latin typeface="Times New Roman"/>
                <a:cs typeface="Times New Roman"/>
              </a:rPr>
              <a:t>Машини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для</a:t>
            </a:r>
            <a:r>
              <a:rPr sz="3200" spc="-15" dirty="0">
                <a:latin typeface="Times New Roman"/>
                <a:cs typeface="Times New Roman"/>
              </a:rPr>
              <a:t> миття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35" dirty="0">
                <a:latin typeface="Times New Roman"/>
                <a:cs typeface="Times New Roman"/>
              </a:rPr>
              <a:t>посуду</a:t>
            </a:r>
            <a:endParaRPr sz="3200">
              <a:latin typeface="Times New Roman"/>
              <a:cs typeface="Times New Roman"/>
            </a:endParaRPr>
          </a:p>
          <a:p>
            <a:pPr marL="354965" indent="-342900">
              <a:lnSpc>
                <a:spcPct val="100000"/>
              </a:lnSpc>
              <a:buAutoNum type="arabicPeriod"/>
              <a:tabLst>
                <a:tab pos="355600" algn="l"/>
              </a:tabLst>
            </a:pPr>
            <a:r>
              <a:rPr sz="3200" spc="-30" dirty="0">
                <a:latin typeface="Times New Roman"/>
                <a:cs typeface="Times New Roman"/>
              </a:rPr>
              <a:t>Посудомийні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машини</a:t>
            </a:r>
            <a:r>
              <a:rPr sz="3200" spc="25" dirty="0">
                <a:latin typeface="Times New Roman"/>
                <a:cs typeface="Times New Roman"/>
              </a:rPr>
              <a:t> </a:t>
            </a:r>
            <a:r>
              <a:rPr sz="3200" spc="-15" dirty="0">
                <a:latin typeface="Times New Roman"/>
                <a:cs typeface="Times New Roman"/>
              </a:rPr>
              <a:t>періодичної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дії</a:t>
            </a:r>
            <a:endParaRPr sz="3200">
              <a:latin typeface="Times New Roman"/>
              <a:cs typeface="Times New Roman"/>
            </a:endParaRPr>
          </a:p>
          <a:p>
            <a:pPr marL="354965" indent="-342900">
              <a:lnSpc>
                <a:spcPct val="100000"/>
              </a:lnSpc>
              <a:buAutoNum type="arabicPeriod"/>
              <a:tabLst>
                <a:tab pos="355600" algn="l"/>
              </a:tabLst>
            </a:pPr>
            <a:r>
              <a:rPr sz="3200" spc="-30" dirty="0">
                <a:latin typeface="Times New Roman"/>
                <a:cs typeface="Times New Roman"/>
              </a:rPr>
              <a:t>Посудомийні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машини</a:t>
            </a:r>
            <a:r>
              <a:rPr sz="3200" spc="2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безперервної дії</a:t>
            </a:r>
            <a:endParaRPr sz="3200">
              <a:latin typeface="Times New Roman"/>
              <a:cs typeface="Times New Roman"/>
            </a:endParaRPr>
          </a:p>
          <a:p>
            <a:pPr marL="354965" indent="-342900">
              <a:lnSpc>
                <a:spcPct val="100000"/>
              </a:lnSpc>
              <a:buAutoNum type="arabicPeriod"/>
              <a:tabLst>
                <a:tab pos="355600" algn="l"/>
              </a:tabLst>
            </a:pPr>
            <a:r>
              <a:rPr sz="3200" spc="-10" dirty="0">
                <a:latin typeface="Times New Roman"/>
                <a:cs typeface="Times New Roman"/>
              </a:rPr>
              <a:t>Очищувальне</a:t>
            </a:r>
            <a:r>
              <a:rPr sz="3200" spc="15" dirty="0">
                <a:latin typeface="Times New Roman"/>
                <a:cs typeface="Times New Roman"/>
              </a:rPr>
              <a:t> </a:t>
            </a:r>
            <a:r>
              <a:rPr sz="3200" spc="-15" dirty="0">
                <a:latin typeface="Times New Roman"/>
                <a:cs typeface="Times New Roman"/>
              </a:rPr>
              <a:t>устаткування</a:t>
            </a:r>
            <a:endParaRPr sz="3200">
              <a:latin typeface="Times New Roman"/>
              <a:cs typeface="Times New Roman"/>
            </a:endParaRPr>
          </a:p>
          <a:p>
            <a:pPr marL="354965" indent="-342900">
              <a:lnSpc>
                <a:spcPct val="100000"/>
              </a:lnSpc>
              <a:buAutoNum type="arabicPeriod"/>
              <a:tabLst>
                <a:tab pos="355600" algn="l"/>
              </a:tabLst>
            </a:pPr>
            <a:r>
              <a:rPr sz="3200" spc="-5" dirty="0">
                <a:latin typeface="Times New Roman"/>
                <a:cs typeface="Times New Roman"/>
              </a:rPr>
              <a:t>Машини</a:t>
            </a:r>
            <a:r>
              <a:rPr sz="3200" spc="1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для </a:t>
            </a:r>
            <a:r>
              <a:rPr sz="3200" spc="-15" dirty="0">
                <a:latin typeface="Times New Roman"/>
                <a:cs typeface="Times New Roman"/>
              </a:rPr>
              <a:t>очищення</a:t>
            </a:r>
            <a:r>
              <a:rPr sz="3200" spc="15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Times New Roman"/>
                <a:cs typeface="Times New Roman"/>
              </a:rPr>
              <a:t>овочів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15" dirty="0">
                <a:latin typeface="Times New Roman"/>
                <a:cs typeface="Times New Roman"/>
              </a:rPr>
              <a:t>періодичної</a:t>
            </a:r>
            <a:r>
              <a:rPr sz="3200" spc="-5" dirty="0">
                <a:latin typeface="Times New Roman"/>
                <a:cs typeface="Times New Roman"/>
              </a:rPr>
              <a:t> дії</a:t>
            </a:r>
            <a:endParaRPr sz="3200">
              <a:latin typeface="Times New Roman"/>
              <a:cs typeface="Times New Roman"/>
            </a:endParaRPr>
          </a:p>
          <a:p>
            <a:pPr marL="354965" indent="-342900">
              <a:lnSpc>
                <a:spcPct val="100000"/>
              </a:lnSpc>
              <a:buAutoNum type="arabicPeriod"/>
              <a:tabLst>
                <a:tab pos="355600" algn="l"/>
              </a:tabLst>
            </a:pPr>
            <a:r>
              <a:rPr sz="3200" spc="-5" dirty="0">
                <a:latin typeface="Times New Roman"/>
                <a:cs typeface="Times New Roman"/>
              </a:rPr>
              <a:t>Машини</a:t>
            </a:r>
            <a:r>
              <a:rPr sz="3200" spc="1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для </a:t>
            </a:r>
            <a:r>
              <a:rPr sz="3200" spc="-15" dirty="0">
                <a:latin typeface="Times New Roman"/>
                <a:cs typeface="Times New Roman"/>
              </a:rPr>
              <a:t>очищення</a:t>
            </a:r>
            <a:r>
              <a:rPr sz="3200" spc="15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Times New Roman"/>
                <a:cs typeface="Times New Roman"/>
              </a:rPr>
              <a:t>овочів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безперервної дії</a:t>
            </a:r>
            <a:endParaRPr sz="3200">
              <a:latin typeface="Times New Roman"/>
              <a:cs typeface="Times New Roman"/>
            </a:endParaRPr>
          </a:p>
          <a:p>
            <a:pPr marL="354965" indent="-34290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355600" algn="l"/>
                <a:tab pos="2066289" algn="l"/>
              </a:tabLst>
            </a:pPr>
            <a:r>
              <a:rPr sz="3200" spc="-5" dirty="0">
                <a:latin typeface="Times New Roman"/>
                <a:cs typeface="Times New Roman"/>
              </a:rPr>
              <a:t>Машини	для </a:t>
            </a:r>
            <a:r>
              <a:rPr sz="3200" spc="-15" dirty="0">
                <a:latin typeface="Times New Roman"/>
                <a:cs typeface="Times New Roman"/>
              </a:rPr>
              <a:t>очищення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риби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від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луски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8298" y="1495292"/>
            <a:ext cx="7328319" cy="439247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63930" marR="5080" indent="-951865">
              <a:lnSpc>
                <a:spcPct val="100000"/>
              </a:lnSpc>
              <a:spcBef>
                <a:spcPts val="100"/>
              </a:spcBef>
            </a:pPr>
            <a:r>
              <a:rPr dirty="0"/>
              <a:t>Загальний </a:t>
            </a:r>
            <a:r>
              <a:rPr spc="-25" dirty="0"/>
              <a:t>вигляд</a:t>
            </a:r>
            <a:r>
              <a:rPr dirty="0"/>
              <a:t> </a:t>
            </a:r>
            <a:r>
              <a:rPr spc="-25" dirty="0"/>
              <a:t>посудомийної</a:t>
            </a:r>
            <a:r>
              <a:rPr spc="10" dirty="0"/>
              <a:t> </a:t>
            </a:r>
            <a:r>
              <a:rPr spc="-10" dirty="0"/>
              <a:t>машини </a:t>
            </a:r>
            <a:r>
              <a:rPr spc="-585" dirty="0"/>
              <a:t> </a:t>
            </a:r>
            <a:r>
              <a:rPr spc="-10" dirty="0"/>
              <a:t>безперервної</a:t>
            </a:r>
            <a:r>
              <a:rPr dirty="0"/>
              <a:t> </a:t>
            </a:r>
            <a:r>
              <a:rPr spc="-5" dirty="0"/>
              <a:t>дії</a:t>
            </a:r>
            <a:r>
              <a:rPr spc="-10" dirty="0"/>
              <a:t> </a:t>
            </a:r>
            <a:r>
              <a:rPr dirty="0"/>
              <a:t>ММУ-2000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5746" y="2560142"/>
            <a:ext cx="8489948" cy="235267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786048" y="2860813"/>
            <a:ext cx="427990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5" dirty="0">
                <a:latin typeface="Calibri"/>
                <a:cs typeface="Calibri"/>
              </a:rPr>
              <a:t>Очищувальне</a:t>
            </a:r>
            <a:r>
              <a:rPr sz="2800" b="1" spc="-8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устаткування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5019" y="4083632"/>
            <a:ext cx="23837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71855" marR="5080" indent="-85979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Машини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для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очищення </a:t>
            </a:r>
            <a:r>
              <a:rPr sz="1800" b="1" spc="-39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овочів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27143" y="4083632"/>
            <a:ext cx="23837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41705" marR="5080" indent="-92964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Машини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для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очищення </a:t>
            </a:r>
            <a:r>
              <a:rPr sz="1800" b="1" spc="-39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риби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34274" y="22350"/>
            <a:ext cx="8832215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Очищувальне</a:t>
            </a:r>
            <a:r>
              <a:rPr spc="5" dirty="0"/>
              <a:t> </a:t>
            </a:r>
            <a:r>
              <a:rPr b="0" spc="-10" dirty="0">
                <a:latin typeface="Times New Roman"/>
                <a:cs typeface="Times New Roman"/>
              </a:rPr>
              <a:t>устаткування</a:t>
            </a:r>
            <a:r>
              <a:rPr b="0" spc="-15" dirty="0">
                <a:latin typeface="Times New Roman"/>
                <a:cs typeface="Times New Roman"/>
              </a:rPr>
              <a:t> призначене</a:t>
            </a:r>
            <a:r>
              <a:rPr b="0" spc="5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для</a:t>
            </a:r>
            <a:r>
              <a:rPr b="0" spc="-10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видалення</a:t>
            </a:r>
            <a:r>
              <a:rPr b="0" spc="-5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з</a:t>
            </a:r>
            <a:r>
              <a:rPr b="0" spc="-5" dirty="0">
                <a:latin typeface="Times New Roman"/>
                <a:cs typeface="Times New Roman"/>
              </a:rPr>
              <a:t> </a:t>
            </a:r>
            <a:r>
              <a:rPr b="0" spc="-15" dirty="0">
                <a:latin typeface="Times New Roman"/>
                <a:cs typeface="Times New Roman"/>
              </a:rPr>
              <a:t>продуктів </a:t>
            </a:r>
            <a:r>
              <a:rPr b="0" spc="-585" dirty="0">
                <a:latin typeface="Times New Roman"/>
                <a:cs typeface="Times New Roman"/>
              </a:rPr>
              <a:t> </a:t>
            </a:r>
            <a:r>
              <a:rPr b="0" spc="-10" dirty="0">
                <a:latin typeface="Times New Roman"/>
                <a:cs typeface="Times New Roman"/>
              </a:rPr>
              <a:t>поверхневого</a:t>
            </a:r>
            <a:r>
              <a:rPr b="0" spc="-5" dirty="0">
                <a:latin typeface="Times New Roman"/>
                <a:cs typeface="Times New Roman"/>
              </a:rPr>
              <a:t> </a:t>
            </a:r>
            <a:r>
              <a:rPr b="0" spc="-55" dirty="0">
                <a:latin typeface="Times New Roman"/>
                <a:cs typeface="Times New Roman"/>
              </a:rPr>
              <a:t>шару,</a:t>
            </a:r>
            <a:r>
              <a:rPr b="0" spc="-10" dirty="0">
                <a:latin typeface="Times New Roman"/>
                <a:cs typeface="Times New Roman"/>
              </a:rPr>
              <a:t> </a:t>
            </a:r>
            <a:r>
              <a:rPr b="0" spc="-5" dirty="0">
                <a:latin typeface="Times New Roman"/>
                <a:cs typeface="Times New Roman"/>
              </a:rPr>
              <a:t>що</a:t>
            </a:r>
            <a:r>
              <a:rPr b="0" dirty="0">
                <a:latin typeface="Times New Roman"/>
                <a:cs typeface="Times New Roman"/>
              </a:rPr>
              <a:t> </a:t>
            </a:r>
            <a:r>
              <a:rPr b="0" spc="-10" dirty="0">
                <a:latin typeface="Times New Roman"/>
                <a:cs typeface="Times New Roman"/>
              </a:rPr>
              <a:t>має низьку</a:t>
            </a:r>
            <a:r>
              <a:rPr b="0" spc="15" dirty="0">
                <a:latin typeface="Times New Roman"/>
                <a:cs typeface="Times New Roman"/>
              </a:rPr>
              <a:t> </a:t>
            </a:r>
            <a:r>
              <a:rPr b="0" spc="-30" dirty="0">
                <a:latin typeface="Times New Roman"/>
                <a:cs typeface="Times New Roman"/>
              </a:rPr>
              <a:t>харчову</a:t>
            </a:r>
            <a:r>
              <a:rPr b="0" spc="-5" dirty="0">
                <a:latin typeface="Times New Roman"/>
                <a:cs typeface="Times New Roman"/>
              </a:rPr>
              <a:t> цінність.</a:t>
            </a:r>
          </a:p>
          <a:p>
            <a:pPr marL="13335" marR="5080" indent="-635" algn="ctr">
              <a:lnSpc>
                <a:spcPct val="100000"/>
              </a:lnSpc>
            </a:pPr>
            <a:r>
              <a:rPr b="0" spc="-5" dirty="0">
                <a:latin typeface="Times New Roman"/>
                <a:cs typeface="Times New Roman"/>
              </a:rPr>
              <a:t>До</a:t>
            </a:r>
            <a:r>
              <a:rPr b="0" dirty="0">
                <a:latin typeface="Times New Roman"/>
                <a:cs typeface="Times New Roman"/>
              </a:rPr>
              <a:t> </a:t>
            </a:r>
            <a:r>
              <a:rPr b="0" spc="-15" dirty="0">
                <a:latin typeface="Times New Roman"/>
                <a:cs typeface="Times New Roman"/>
              </a:rPr>
              <a:t>очищувального</a:t>
            </a:r>
            <a:r>
              <a:rPr b="0" spc="20" dirty="0">
                <a:latin typeface="Times New Roman"/>
                <a:cs typeface="Times New Roman"/>
              </a:rPr>
              <a:t> </a:t>
            </a:r>
            <a:r>
              <a:rPr b="0" spc="-10" dirty="0">
                <a:latin typeface="Times New Roman"/>
                <a:cs typeface="Times New Roman"/>
              </a:rPr>
              <a:t>устаткування, </a:t>
            </a:r>
            <a:r>
              <a:rPr b="0" spc="-5" dirty="0">
                <a:latin typeface="Times New Roman"/>
                <a:cs typeface="Times New Roman"/>
              </a:rPr>
              <a:t>що</a:t>
            </a:r>
            <a:r>
              <a:rPr b="0" dirty="0">
                <a:latin typeface="Times New Roman"/>
                <a:cs typeface="Times New Roman"/>
              </a:rPr>
              <a:t> </a:t>
            </a:r>
            <a:r>
              <a:rPr b="0" spc="-20" dirty="0">
                <a:latin typeface="Times New Roman"/>
                <a:cs typeface="Times New Roman"/>
              </a:rPr>
              <a:t>використовується</a:t>
            </a:r>
            <a:r>
              <a:rPr b="0" spc="5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в</a:t>
            </a:r>
            <a:r>
              <a:rPr b="0" spc="5" dirty="0">
                <a:latin typeface="Times New Roman"/>
                <a:cs typeface="Times New Roman"/>
              </a:rPr>
              <a:t> </a:t>
            </a:r>
            <a:r>
              <a:rPr b="0" spc="-5" dirty="0">
                <a:latin typeface="Times New Roman"/>
                <a:cs typeface="Times New Roman"/>
              </a:rPr>
              <a:t>закладах </a:t>
            </a:r>
            <a:r>
              <a:rPr b="0" dirty="0">
                <a:latin typeface="Times New Roman"/>
                <a:cs typeface="Times New Roman"/>
              </a:rPr>
              <a:t> </a:t>
            </a:r>
            <a:r>
              <a:rPr b="0" spc="-5" dirty="0">
                <a:latin typeface="Times New Roman"/>
                <a:cs typeface="Times New Roman"/>
              </a:rPr>
              <a:t>ресторанного</a:t>
            </a:r>
            <a:r>
              <a:rPr b="0" spc="-10" dirty="0">
                <a:latin typeface="Times New Roman"/>
                <a:cs typeface="Times New Roman"/>
              </a:rPr>
              <a:t> господарства, належать</a:t>
            </a:r>
            <a:r>
              <a:rPr b="0" spc="-5" dirty="0">
                <a:latin typeface="Times New Roman"/>
                <a:cs typeface="Times New Roman"/>
              </a:rPr>
              <a:t> </a:t>
            </a:r>
            <a:r>
              <a:rPr b="0" spc="-10" dirty="0">
                <a:latin typeface="Times New Roman"/>
                <a:cs typeface="Times New Roman"/>
              </a:rPr>
              <a:t>машини</a:t>
            </a:r>
            <a:r>
              <a:rPr b="0" spc="15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для</a:t>
            </a:r>
            <a:r>
              <a:rPr b="0" spc="5" dirty="0">
                <a:latin typeface="Times New Roman"/>
                <a:cs typeface="Times New Roman"/>
              </a:rPr>
              <a:t> </a:t>
            </a:r>
            <a:r>
              <a:rPr b="0" spc="-15" dirty="0">
                <a:latin typeface="Times New Roman"/>
                <a:cs typeface="Times New Roman"/>
              </a:rPr>
              <a:t>очищення</a:t>
            </a:r>
            <a:r>
              <a:rPr b="0" dirty="0">
                <a:latin typeface="Times New Roman"/>
                <a:cs typeface="Times New Roman"/>
              </a:rPr>
              <a:t> </a:t>
            </a:r>
            <a:r>
              <a:rPr b="0" spc="-15" dirty="0">
                <a:latin typeface="Times New Roman"/>
                <a:cs typeface="Times New Roman"/>
              </a:rPr>
              <a:t>овочів </a:t>
            </a:r>
            <a:r>
              <a:rPr b="0" spc="-585" dirty="0">
                <a:latin typeface="Times New Roman"/>
                <a:cs typeface="Times New Roman"/>
              </a:rPr>
              <a:t> </a:t>
            </a:r>
            <a:r>
              <a:rPr b="0" spc="15" dirty="0">
                <a:latin typeface="Times New Roman"/>
                <a:cs typeface="Times New Roman"/>
              </a:rPr>
              <a:t>та</a:t>
            </a:r>
            <a:r>
              <a:rPr b="0" spc="-10" dirty="0">
                <a:latin typeface="Times New Roman"/>
                <a:cs typeface="Times New Roman"/>
              </a:rPr>
              <a:t> машини</a:t>
            </a:r>
            <a:r>
              <a:rPr b="0" spc="15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і</a:t>
            </a:r>
            <a:r>
              <a:rPr b="0" spc="-10" dirty="0">
                <a:latin typeface="Times New Roman"/>
                <a:cs typeface="Times New Roman"/>
              </a:rPr>
              <a:t> </a:t>
            </a:r>
            <a:r>
              <a:rPr b="0" spc="-15" dirty="0">
                <a:latin typeface="Times New Roman"/>
                <a:cs typeface="Times New Roman"/>
              </a:rPr>
              <a:t>механізми</a:t>
            </a:r>
            <a:r>
              <a:rPr b="0" dirty="0">
                <a:latin typeface="Times New Roman"/>
                <a:cs typeface="Times New Roman"/>
              </a:rPr>
              <a:t> для </a:t>
            </a:r>
            <a:r>
              <a:rPr b="0" spc="-15" dirty="0">
                <a:latin typeface="Times New Roman"/>
                <a:cs typeface="Times New Roman"/>
              </a:rPr>
              <a:t>очищення</a:t>
            </a:r>
            <a:r>
              <a:rPr b="0" dirty="0">
                <a:latin typeface="Times New Roman"/>
                <a:cs typeface="Times New Roman"/>
              </a:rPr>
              <a:t> </a:t>
            </a:r>
            <a:r>
              <a:rPr b="0" spc="-5" dirty="0">
                <a:latin typeface="Times New Roman"/>
                <a:cs typeface="Times New Roman"/>
              </a:rPr>
              <a:t>риби.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299" y="1148266"/>
            <a:ext cx="8944211" cy="34343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422275" y="422275"/>
          <a:ext cx="8429625" cy="63366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40025"/>
                <a:gridCol w="5689600"/>
              </a:tblGrid>
              <a:tr h="36576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600" b="1" i="1" dirty="0">
                          <a:latin typeface="Times New Roman"/>
                          <a:cs typeface="Times New Roman"/>
                        </a:rPr>
                        <a:t>За</a:t>
                      </a:r>
                      <a:r>
                        <a:rPr sz="1600" b="1" i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i="1" spc="-15" dirty="0">
                          <a:latin typeface="Times New Roman"/>
                          <a:cs typeface="Times New Roman"/>
                        </a:rPr>
                        <a:t>формою</a:t>
                      </a:r>
                      <a:r>
                        <a:rPr sz="1600" b="1" i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i="1" spc="-10" dirty="0">
                          <a:latin typeface="Times New Roman"/>
                          <a:cs typeface="Times New Roman"/>
                        </a:rPr>
                        <a:t>робочого</a:t>
                      </a:r>
                      <a:r>
                        <a:rPr sz="1600" b="1" i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i="1" dirty="0">
                          <a:latin typeface="Times New Roman"/>
                          <a:cs typeface="Times New Roman"/>
                        </a:rPr>
                        <a:t>органа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711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3081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b="1" spc="-25" dirty="0">
                          <a:latin typeface="Times New Roman"/>
                          <a:cs typeface="Times New Roman"/>
                        </a:rPr>
                        <a:t>Конусні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робочим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органом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є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алюмінієвий</a:t>
                      </a:r>
                      <a:r>
                        <a:rPr sz="14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вигляді</a:t>
                      </a:r>
                      <a:r>
                        <a:rPr sz="14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усіченого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конусу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диск,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із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45720" marR="132715">
                        <a:lnSpc>
                          <a:spcPct val="15000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закріпленою</a:t>
                      </a:r>
                      <a:r>
                        <a:rPr sz="14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4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ньому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чашею</a:t>
                      </a:r>
                      <a:r>
                        <a:rPr sz="14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абразивного</a:t>
                      </a:r>
                      <a:r>
                        <a:rPr sz="14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матеріалу,</a:t>
                      </a:r>
                      <a:r>
                        <a:rPr sz="14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поверхня</a:t>
                      </a:r>
                      <a:r>
                        <a:rPr sz="14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плоскої </a:t>
                      </a:r>
                      <a:r>
                        <a:rPr sz="1400" spc="-3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частини</a:t>
                      </a:r>
                      <a:r>
                        <a:rPr sz="14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якої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виконана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формі</a:t>
                      </a:r>
                      <a:r>
                        <a:rPr sz="14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трьох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хвиль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для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забезпечення</a:t>
                      </a:r>
                      <a:r>
                        <a:rPr sz="14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кращого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 перемішування</a:t>
                      </a:r>
                      <a:r>
                        <a:rPr sz="14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оброблюваного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продукту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762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081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b="1" spc="-15" dirty="0">
                          <a:latin typeface="Times New Roman"/>
                          <a:cs typeface="Times New Roman"/>
                        </a:rPr>
                        <a:t>Дискові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720" marR="290830" algn="just">
                        <a:lnSpc>
                          <a:spcPct val="150000"/>
                        </a:lnSpc>
                        <a:spcBef>
                          <a:spcPts val="1020"/>
                        </a:spcBef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робочий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орган 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виконаний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із 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шорсткуватого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(здебільшого абразивного) </a:t>
                      </a:r>
                      <a:r>
                        <a:rPr sz="1400" spc="-3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матеріалу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у 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вигляді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металевого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диска,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що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обертається,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верхня частина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якого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має</a:t>
                      </a:r>
                      <a:r>
                        <a:rPr sz="14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хвилеподібну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форму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(рис.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5)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29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081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b="1" spc="-20" dirty="0">
                          <a:latin typeface="Times New Roman"/>
                          <a:cs typeface="Times New Roman"/>
                        </a:rPr>
                        <a:t>Роликові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робочими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інструментами</a:t>
                      </a:r>
                      <a:r>
                        <a:rPr sz="14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є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покриті абразивним</a:t>
                      </a:r>
                      <a:r>
                        <a:rPr sz="14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матеріалом</a:t>
                      </a:r>
                      <a:r>
                        <a:rPr sz="14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ролики,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які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45720" marR="203200">
                        <a:lnSpc>
                          <a:spcPct val="150000"/>
                        </a:lnSpc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обертаються.</a:t>
                      </a:r>
                      <a:r>
                        <a:rPr sz="14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Вони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утворюють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дно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робочої камери,</a:t>
                      </a:r>
                      <a:r>
                        <a:rPr sz="14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по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якому 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переміщується</a:t>
                      </a:r>
                      <a:r>
                        <a:rPr sz="14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продукт.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Такі</a:t>
                      </a:r>
                      <a:r>
                        <a:rPr sz="14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робочі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елементи</a:t>
                      </a:r>
                      <a:r>
                        <a:rPr sz="14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застосовують</a:t>
                      </a:r>
                      <a:r>
                        <a:rPr sz="14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машинах </a:t>
                      </a:r>
                      <a:r>
                        <a:rPr sz="1400" spc="-3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безперервної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дії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762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11479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800" b="1" i="1" dirty="0">
                          <a:latin typeface="Times New Roman"/>
                          <a:cs typeface="Times New Roman"/>
                        </a:rPr>
                        <a:t>За</a:t>
                      </a:r>
                      <a:r>
                        <a:rPr sz="1800" b="1" i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i="1" spc="-15" dirty="0">
                          <a:latin typeface="Times New Roman"/>
                          <a:cs typeface="Times New Roman"/>
                        </a:rPr>
                        <a:t>структурою</a:t>
                      </a:r>
                      <a:r>
                        <a:rPr sz="1800" b="1" i="1" spc="-10" dirty="0">
                          <a:latin typeface="Times New Roman"/>
                          <a:cs typeface="Times New Roman"/>
                        </a:rPr>
                        <a:t> робочого</a:t>
                      </a:r>
                      <a:r>
                        <a:rPr sz="1800" b="1" i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i="1" dirty="0">
                          <a:latin typeface="Times New Roman"/>
                          <a:cs typeface="Times New Roman"/>
                        </a:rPr>
                        <a:t>циклу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800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9810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245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Періодичної</a:t>
                      </a:r>
                      <a:r>
                        <a:rPr sz="18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дії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720" marR="472440">
                        <a:lnSpc>
                          <a:spcPct val="150000"/>
                        </a:lnSpc>
                        <a:spcBef>
                          <a:spcPts val="990"/>
                        </a:spcBef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характеризується</a:t>
                      </a:r>
                      <a:r>
                        <a:rPr sz="14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послідовним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виконанням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операцій: завантаження, </a:t>
                      </a:r>
                      <a:r>
                        <a:rPr sz="1400" spc="-3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оброблення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(очищення)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вивантаження</a:t>
                      </a:r>
                      <a:r>
                        <a:rPr sz="14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очищених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овочів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257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540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85"/>
                        </a:spcBef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Безперервної</a:t>
                      </a:r>
                      <a:r>
                        <a:rPr sz="1800" b="1" spc="4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дії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201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45720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характеризується</a:t>
                      </a:r>
                      <a:r>
                        <a:rPr sz="14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одночасним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виконанням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усіх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операцій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2374519" y="28352"/>
            <a:ext cx="439420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latin typeface="Arial"/>
                <a:cs typeface="Arial"/>
              </a:rPr>
              <a:t>Класифікація</a:t>
            </a:r>
            <a:r>
              <a:rPr sz="1600" b="1" spc="45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машин</a:t>
            </a:r>
            <a:r>
              <a:rPr sz="1600" b="1" spc="-5" dirty="0">
                <a:latin typeface="Arial"/>
                <a:cs typeface="Arial"/>
              </a:rPr>
              <a:t> для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очищення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овочів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8303" y="299108"/>
            <a:ext cx="6844548" cy="463935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02337" y="5251551"/>
            <a:ext cx="833945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spc="-15" dirty="0">
                <a:latin typeface="Times New Roman"/>
                <a:cs typeface="Times New Roman"/>
              </a:rPr>
              <a:t>Форми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робочих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органів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очищувального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устаткування:</a:t>
            </a:r>
            <a:endParaRPr sz="2400">
              <a:latin typeface="Times New Roman"/>
              <a:cs typeface="Times New Roman"/>
            </a:endParaRPr>
          </a:p>
          <a:p>
            <a:pPr marL="12700" marR="5080" algn="ctr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а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– </a:t>
            </a:r>
            <a:r>
              <a:rPr sz="2400" spc="-20" dirty="0">
                <a:latin typeface="Times New Roman"/>
                <a:cs typeface="Times New Roman"/>
              </a:rPr>
              <a:t>дискові;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б – </a:t>
            </a:r>
            <a:r>
              <a:rPr sz="2400" spc="-20" dirty="0">
                <a:latin typeface="Times New Roman"/>
                <a:cs typeface="Times New Roman"/>
              </a:rPr>
              <a:t>дискові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із </a:t>
            </a:r>
            <a:r>
              <a:rPr sz="2400" spc="-15" dirty="0">
                <a:latin typeface="Times New Roman"/>
                <a:cs typeface="Times New Roman"/>
              </a:rPr>
              <a:t>закругленими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кінцівками;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– </a:t>
            </a:r>
            <a:r>
              <a:rPr sz="2400" spc="-20" dirty="0">
                <a:latin typeface="Times New Roman"/>
                <a:cs typeface="Times New Roman"/>
              </a:rPr>
              <a:t>конусні;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г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– </a:t>
            </a:r>
            <a:r>
              <a:rPr sz="2400" spc="-25" dirty="0">
                <a:latin typeface="Times New Roman"/>
                <a:cs typeface="Times New Roman"/>
              </a:rPr>
              <a:t>роликові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3667" y="257855"/>
            <a:ext cx="5581781" cy="471337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66822" y="5067150"/>
            <a:ext cx="8801100" cy="1567815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3175" algn="ctr">
              <a:lnSpc>
                <a:spcPct val="100000"/>
              </a:lnSpc>
              <a:spcBef>
                <a:spcPts val="409"/>
              </a:spcBef>
            </a:pPr>
            <a:r>
              <a:rPr sz="2400" spc="-5" dirty="0">
                <a:latin typeface="Times New Roman"/>
                <a:cs typeface="Times New Roman"/>
              </a:rPr>
              <a:t>Поверхні</a:t>
            </a:r>
            <a:r>
              <a:rPr sz="2400" spc="-10" dirty="0">
                <a:latin typeface="Times New Roman"/>
                <a:cs typeface="Times New Roman"/>
              </a:rPr>
              <a:t> робочих</a:t>
            </a:r>
            <a:r>
              <a:rPr sz="2400" spc="-5" dirty="0">
                <a:latin typeface="Times New Roman"/>
                <a:cs typeface="Times New Roman"/>
              </a:rPr>
              <a:t> органів </a:t>
            </a:r>
            <a:r>
              <a:rPr sz="2400" spc="-15" dirty="0">
                <a:latin typeface="Times New Roman"/>
                <a:cs typeface="Times New Roman"/>
              </a:rPr>
              <a:t>очищувального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устаткування:</a:t>
            </a:r>
            <a:endParaRPr sz="2400">
              <a:latin typeface="Times New Roman"/>
              <a:cs typeface="Times New Roman"/>
            </a:endParaRPr>
          </a:p>
          <a:p>
            <a:pPr marL="12065" marR="5080" indent="-3175" algn="ctr">
              <a:lnSpc>
                <a:spcPct val="100000"/>
              </a:lnSpc>
              <a:spcBef>
                <a:spcPts val="310"/>
              </a:spcBef>
            </a:pPr>
            <a:r>
              <a:rPr sz="2400" dirty="0">
                <a:latin typeface="Times New Roman"/>
                <a:cs typeface="Times New Roman"/>
              </a:rPr>
              <a:t>а – </a:t>
            </a:r>
            <a:r>
              <a:rPr sz="2400" spc="-5" dirty="0">
                <a:latin typeface="Times New Roman"/>
                <a:cs typeface="Times New Roman"/>
              </a:rPr>
              <a:t>нарізання </a:t>
            </a:r>
            <a:r>
              <a:rPr sz="2400" dirty="0">
                <a:latin typeface="Times New Roman"/>
                <a:cs typeface="Times New Roman"/>
              </a:rPr>
              <a:t>лезами; б – абразивна; в – металева з </a:t>
            </a:r>
            <a:r>
              <a:rPr sz="2400" spc="-10" dirty="0">
                <a:latin typeface="Times New Roman"/>
                <a:cs typeface="Times New Roman"/>
              </a:rPr>
              <a:t>отворами; </a:t>
            </a:r>
            <a:r>
              <a:rPr sz="2400" dirty="0">
                <a:latin typeface="Times New Roman"/>
                <a:cs typeface="Times New Roman"/>
              </a:rPr>
              <a:t>г –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пластмасова </a:t>
            </a:r>
            <a:r>
              <a:rPr sz="2400" dirty="0">
                <a:latin typeface="Times New Roman"/>
                <a:cs typeface="Times New Roman"/>
              </a:rPr>
              <a:t>з </a:t>
            </a:r>
            <a:r>
              <a:rPr sz="2400" spc="-10" dirty="0">
                <a:latin typeface="Times New Roman"/>
                <a:cs typeface="Times New Roman"/>
              </a:rPr>
              <a:t>отворами;</a:t>
            </a:r>
            <a:r>
              <a:rPr sz="2400" dirty="0">
                <a:latin typeface="Times New Roman"/>
                <a:cs typeface="Times New Roman"/>
              </a:rPr>
              <a:t> д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– </a:t>
            </a:r>
            <a:r>
              <a:rPr sz="2400" spc="-10" dirty="0">
                <a:latin typeface="Times New Roman"/>
                <a:cs typeface="Times New Roman"/>
              </a:rPr>
              <a:t>гвинтова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нарізка;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е – </a:t>
            </a:r>
            <a:r>
              <a:rPr sz="2400" spc="-10" dirty="0">
                <a:latin typeface="Times New Roman"/>
                <a:cs typeface="Times New Roman"/>
              </a:rPr>
              <a:t>гнучка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нитка;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ж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–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гумова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99921" y="33440"/>
            <a:ext cx="63430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Машини</a:t>
            </a:r>
            <a:r>
              <a:rPr spc="-10" dirty="0"/>
              <a:t> </a:t>
            </a:r>
            <a:r>
              <a:rPr spc="-5" dirty="0"/>
              <a:t>для </a:t>
            </a:r>
            <a:r>
              <a:rPr spc="-10" dirty="0"/>
              <a:t>очищення</a:t>
            </a:r>
            <a:r>
              <a:rPr spc="-5" dirty="0"/>
              <a:t> </a:t>
            </a:r>
            <a:r>
              <a:rPr spc="-25" dirty="0"/>
              <a:t>овочів </a:t>
            </a:r>
            <a:r>
              <a:rPr spc="-10" dirty="0"/>
              <a:t>періодичної</a:t>
            </a:r>
            <a:r>
              <a:rPr spc="5" dirty="0"/>
              <a:t> </a:t>
            </a:r>
            <a:r>
              <a:rPr spc="-5" dirty="0"/>
              <a:t>дії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6747" y="908089"/>
            <a:ext cx="3950680" cy="500478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730859" y="1295333"/>
            <a:ext cx="2150745" cy="40906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76530" indent="-164465">
              <a:lnSpc>
                <a:spcPts val="1710"/>
              </a:lnSpc>
              <a:spcBef>
                <a:spcPts val="120"/>
              </a:spcBef>
              <a:buSzPct val="103571"/>
              <a:buFont typeface="Arial Black"/>
              <a:buAutoNum type="arabicPlain"/>
              <a:tabLst>
                <a:tab pos="177165" algn="l"/>
              </a:tabLst>
            </a:pPr>
            <a:r>
              <a:rPr sz="1400" b="1" spc="-5" dirty="0">
                <a:latin typeface="Times New Roman"/>
                <a:cs typeface="Times New Roman"/>
              </a:rPr>
              <a:t>–</a:t>
            </a:r>
            <a:r>
              <a:rPr sz="1400" b="1" spc="-30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станина;</a:t>
            </a:r>
            <a:endParaRPr sz="1400">
              <a:latin typeface="Times New Roman"/>
              <a:cs typeface="Times New Roman"/>
            </a:endParaRPr>
          </a:p>
          <a:p>
            <a:pPr marL="176530" indent="-164465">
              <a:lnSpc>
                <a:spcPts val="1680"/>
              </a:lnSpc>
              <a:buSzPct val="103571"/>
              <a:buFont typeface="Arial Black"/>
              <a:buAutoNum type="arabicPlain"/>
              <a:tabLst>
                <a:tab pos="177165" algn="l"/>
              </a:tabLst>
            </a:pPr>
            <a:r>
              <a:rPr sz="1400" b="1" spc="-5" dirty="0">
                <a:latin typeface="Times New Roman"/>
                <a:cs typeface="Times New Roman"/>
              </a:rPr>
              <a:t>–</a:t>
            </a:r>
            <a:r>
              <a:rPr sz="1400" b="1" spc="-40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електродвигун;</a:t>
            </a:r>
            <a:endParaRPr sz="1400">
              <a:latin typeface="Times New Roman"/>
              <a:cs typeface="Times New Roman"/>
            </a:endParaRPr>
          </a:p>
          <a:p>
            <a:pPr marL="176530" indent="-164465">
              <a:lnSpc>
                <a:spcPts val="1680"/>
              </a:lnSpc>
              <a:buSzPct val="103571"/>
              <a:buFont typeface="Arial Black"/>
              <a:buAutoNum type="arabicPlain"/>
              <a:tabLst>
                <a:tab pos="177165" algn="l"/>
              </a:tabLst>
            </a:pPr>
            <a:r>
              <a:rPr sz="1400" b="1" spc="-5" dirty="0">
                <a:latin typeface="Times New Roman"/>
                <a:cs typeface="Times New Roman"/>
              </a:rPr>
              <a:t>-</a:t>
            </a:r>
            <a:r>
              <a:rPr sz="1400" b="1" spc="-1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клинопасова</a:t>
            </a:r>
            <a:r>
              <a:rPr sz="1400" b="1" spc="10" dirty="0">
                <a:latin typeface="Times New Roman"/>
                <a:cs typeface="Times New Roman"/>
              </a:rPr>
              <a:t> </a:t>
            </a:r>
            <a:r>
              <a:rPr sz="1400" b="1" spc="-15" dirty="0">
                <a:latin typeface="Times New Roman"/>
                <a:cs typeface="Times New Roman"/>
              </a:rPr>
              <a:t>передача;</a:t>
            </a:r>
            <a:endParaRPr sz="1400">
              <a:latin typeface="Times New Roman"/>
              <a:cs typeface="Times New Roman"/>
            </a:endParaRPr>
          </a:p>
          <a:p>
            <a:pPr marL="176530" indent="-164465">
              <a:lnSpc>
                <a:spcPts val="1680"/>
              </a:lnSpc>
              <a:buSzPct val="103571"/>
              <a:buFont typeface="Arial Black"/>
              <a:buAutoNum type="arabicPlain"/>
              <a:tabLst>
                <a:tab pos="177165" algn="l"/>
              </a:tabLst>
            </a:pPr>
            <a:r>
              <a:rPr sz="1400" b="1" spc="-5" dirty="0">
                <a:latin typeface="Times New Roman"/>
                <a:cs typeface="Times New Roman"/>
              </a:rPr>
              <a:t>–</a:t>
            </a:r>
            <a:r>
              <a:rPr sz="1400" b="1" spc="-20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зливний</a:t>
            </a:r>
            <a:r>
              <a:rPr sz="1400" b="1" spc="10" dirty="0">
                <a:latin typeface="Times New Roman"/>
                <a:cs typeface="Times New Roman"/>
              </a:rPr>
              <a:t> </a:t>
            </a:r>
            <a:r>
              <a:rPr sz="1400" b="1" spc="-15" dirty="0">
                <a:latin typeface="Times New Roman"/>
                <a:cs typeface="Times New Roman"/>
              </a:rPr>
              <a:t>патрубок;</a:t>
            </a:r>
            <a:endParaRPr sz="1400">
              <a:latin typeface="Times New Roman"/>
              <a:cs typeface="Times New Roman"/>
            </a:endParaRPr>
          </a:p>
          <a:p>
            <a:pPr marL="176530" indent="-164465">
              <a:lnSpc>
                <a:spcPts val="1680"/>
              </a:lnSpc>
              <a:buSzPct val="103571"/>
              <a:buFont typeface="Arial Black"/>
              <a:buAutoNum type="arabicPlain"/>
              <a:tabLst>
                <a:tab pos="177165" algn="l"/>
              </a:tabLst>
            </a:pPr>
            <a:r>
              <a:rPr sz="1400" b="1" spc="-5" dirty="0">
                <a:latin typeface="Times New Roman"/>
                <a:cs typeface="Times New Roman"/>
              </a:rPr>
              <a:t>–</a:t>
            </a:r>
            <a:r>
              <a:rPr sz="1400" b="1" spc="-3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лопаті;</a:t>
            </a:r>
            <a:endParaRPr sz="1400">
              <a:latin typeface="Times New Roman"/>
              <a:cs typeface="Times New Roman"/>
            </a:endParaRPr>
          </a:p>
          <a:p>
            <a:pPr marL="176530" indent="-164465">
              <a:lnSpc>
                <a:spcPts val="1680"/>
              </a:lnSpc>
              <a:buSzPct val="103571"/>
              <a:buFont typeface="Arial Black"/>
              <a:buAutoNum type="arabicPlain"/>
              <a:tabLst>
                <a:tab pos="177165" algn="l"/>
              </a:tabLst>
            </a:pPr>
            <a:r>
              <a:rPr sz="1400" b="1" spc="-5" dirty="0">
                <a:latin typeface="Times New Roman"/>
                <a:cs typeface="Times New Roman"/>
              </a:rPr>
              <a:t>–</a:t>
            </a:r>
            <a:r>
              <a:rPr sz="1400" b="1" spc="-3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металевий</a:t>
            </a:r>
            <a:r>
              <a:rPr sz="1400" b="1" spc="-5" dirty="0">
                <a:latin typeface="Times New Roman"/>
                <a:cs typeface="Times New Roman"/>
              </a:rPr>
              <a:t> диск;</a:t>
            </a:r>
            <a:endParaRPr sz="1400">
              <a:latin typeface="Times New Roman"/>
              <a:cs typeface="Times New Roman"/>
            </a:endParaRPr>
          </a:p>
          <a:p>
            <a:pPr marL="176530" indent="-164465">
              <a:lnSpc>
                <a:spcPts val="1680"/>
              </a:lnSpc>
              <a:buSzPct val="103571"/>
              <a:buFont typeface="Arial Black"/>
              <a:buAutoNum type="arabicPlain"/>
              <a:tabLst>
                <a:tab pos="177165" algn="l"/>
              </a:tabLst>
            </a:pPr>
            <a:r>
              <a:rPr sz="1400" b="1" spc="-5" dirty="0">
                <a:latin typeface="Times New Roman"/>
                <a:cs typeface="Times New Roman"/>
              </a:rPr>
              <a:t>–</a:t>
            </a:r>
            <a:r>
              <a:rPr sz="1400" b="1" spc="-25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абразивний</a:t>
            </a:r>
            <a:r>
              <a:rPr sz="1400" b="1" spc="-10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диск;</a:t>
            </a:r>
            <a:endParaRPr sz="1400">
              <a:latin typeface="Times New Roman"/>
              <a:cs typeface="Times New Roman"/>
            </a:endParaRPr>
          </a:p>
          <a:p>
            <a:pPr marL="12700" marR="202565" indent="-635">
              <a:lnSpc>
                <a:spcPts val="1710"/>
              </a:lnSpc>
              <a:spcBef>
                <a:spcPts val="55"/>
              </a:spcBef>
              <a:buSzPct val="103571"/>
              <a:buFont typeface="Arial Black"/>
              <a:buAutoNum type="arabicPlain"/>
              <a:tabLst>
                <a:tab pos="177165" algn="l"/>
              </a:tabLst>
            </a:pPr>
            <a:r>
              <a:rPr sz="1400" b="1" spc="-5" dirty="0">
                <a:latin typeface="Times New Roman"/>
                <a:cs typeface="Times New Roman"/>
              </a:rPr>
              <a:t>– розвантажувальний </a:t>
            </a:r>
            <a:r>
              <a:rPr sz="1400" b="1" spc="-335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люк;</a:t>
            </a:r>
            <a:endParaRPr sz="1400">
              <a:latin typeface="Times New Roman"/>
              <a:cs typeface="Times New Roman"/>
            </a:endParaRPr>
          </a:p>
          <a:p>
            <a:pPr marL="176530" indent="-164465">
              <a:lnSpc>
                <a:spcPts val="1600"/>
              </a:lnSpc>
              <a:buSzPct val="103571"/>
              <a:buFont typeface="Arial Black"/>
              <a:buAutoNum type="arabicPlain"/>
              <a:tabLst>
                <a:tab pos="177165" algn="l"/>
              </a:tabLst>
            </a:pPr>
            <a:r>
              <a:rPr sz="1400" b="1" spc="-5" dirty="0">
                <a:latin typeface="Times New Roman"/>
                <a:cs typeface="Times New Roman"/>
              </a:rPr>
              <a:t>-</a:t>
            </a:r>
            <a:r>
              <a:rPr sz="1400" b="1" spc="-2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металевий</a:t>
            </a:r>
            <a:r>
              <a:rPr sz="1400" b="1" spc="5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циліндр</a:t>
            </a:r>
            <a:r>
              <a:rPr sz="1400" b="1" spc="10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з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639"/>
              </a:lnSpc>
              <a:spcBef>
                <a:spcPts val="20"/>
              </a:spcBef>
            </a:pPr>
            <a:r>
              <a:rPr sz="1400" b="1" spc="-10" dirty="0">
                <a:latin typeface="Times New Roman"/>
                <a:cs typeface="Times New Roman"/>
              </a:rPr>
              <a:t>отворами;</a:t>
            </a:r>
            <a:endParaRPr sz="1400">
              <a:latin typeface="Times New Roman"/>
              <a:cs typeface="Times New Roman"/>
            </a:endParaRPr>
          </a:p>
          <a:p>
            <a:pPr marL="12700" marR="198755" indent="-635">
              <a:lnSpc>
                <a:spcPts val="1710"/>
              </a:lnSpc>
              <a:spcBef>
                <a:spcPts val="40"/>
              </a:spcBef>
              <a:buSzPct val="103571"/>
              <a:buFont typeface="Arial Black"/>
              <a:buAutoNum type="arabicPlain" startAt="10"/>
              <a:tabLst>
                <a:tab pos="309880" algn="l"/>
              </a:tabLst>
            </a:pPr>
            <a:r>
              <a:rPr sz="1400" b="1" spc="-5" dirty="0">
                <a:latin typeface="Times New Roman"/>
                <a:cs typeface="Times New Roman"/>
              </a:rPr>
              <a:t>- завантажувальний </a:t>
            </a:r>
            <a:r>
              <a:rPr sz="1400" b="1" spc="-33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отвір;</a:t>
            </a:r>
            <a:endParaRPr sz="1400">
              <a:latin typeface="Times New Roman"/>
              <a:cs typeface="Times New Roman"/>
            </a:endParaRPr>
          </a:p>
          <a:p>
            <a:pPr marL="295275" indent="-283210">
              <a:lnSpc>
                <a:spcPts val="1570"/>
              </a:lnSpc>
              <a:buSzPct val="103571"/>
              <a:buFont typeface="Arial Black"/>
              <a:buAutoNum type="arabicPlain" startAt="10"/>
              <a:tabLst>
                <a:tab pos="295910" algn="l"/>
              </a:tabLst>
            </a:pPr>
            <a:r>
              <a:rPr sz="1400" b="1" spc="-5" dirty="0">
                <a:latin typeface="Times New Roman"/>
                <a:cs typeface="Times New Roman"/>
              </a:rPr>
              <a:t>–</a:t>
            </a:r>
            <a:r>
              <a:rPr sz="1400" b="1" spc="-40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ніпель;</a:t>
            </a:r>
            <a:endParaRPr sz="1400">
              <a:latin typeface="Times New Roman"/>
              <a:cs typeface="Times New Roman"/>
            </a:endParaRPr>
          </a:p>
          <a:p>
            <a:pPr marL="295275" indent="-283210">
              <a:lnSpc>
                <a:spcPts val="1680"/>
              </a:lnSpc>
              <a:buSzPct val="103571"/>
              <a:buFont typeface="Arial Black"/>
              <a:buAutoNum type="arabicPlain" startAt="10"/>
              <a:tabLst>
                <a:tab pos="295910" algn="l"/>
              </a:tabLst>
            </a:pPr>
            <a:r>
              <a:rPr sz="1400" b="1" spc="-5" dirty="0">
                <a:latin typeface="Times New Roman"/>
                <a:cs typeface="Times New Roman"/>
              </a:rPr>
              <a:t>–</a:t>
            </a:r>
            <a:r>
              <a:rPr sz="1400" b="1" spc="-15" dirty="0">
                <a:latin typeface="Times New Roman"/>
                <a:cs typeface="Times New Roman"/>
              </a:rPr>
              <a:t> робоча</a:t>
            </a:r>
            <a:r>
              <a:rPr sz="1400" b="1" spc="-30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камера;</a:t>
            </a:r>
            <a:endParaRPr sz="1400">
              <a:latin typeface="Times New Roman"/>
              <a:cs typeface="Times New Roman"/>
            </a:endParaRPr>
          </a:p>
          <a:p>
            <a:pPr marL="295275" indent="-283210">
              <a:lnSpc>
                <a:spcPts val="1680"/>
              </a:lnSpc>
              <a:buSzPct val="103571"/>
              <a:buFont typeface="Arial Black"/>
              <a:buAutoNum type="arabicPlain" startAt="10"/>
              <a:tabLst>
                <a:tab pos="295910" algn="l"/>
              </a:tabLst>
            </a:pPr>
            <a:r>
              <a:rPr sz="1400" b="1" spc="-5" dirty="0">
                <a:latin typeface="Times New Roman"/>
                <a:cs typeface="Times New Roman"/>
              </a:rPr>
              <a:t>–</a:t>
            </a:r>
            <a:r>
              <a:rPr sz="1400" b="1" spc="-35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хвиля;</a:t>
            </a:r>
            <a:endParaRPr sz="1400">
              <a:latin typeface="Times New Roman"/>
              <a:cs typeface="Times New Roman"/>
            </a:endParaRPr>
          </a:p>
          <a:p>
            <a:pPr marL="295275" indent="-283210">
              <a:lnSpc>
                <a:spcPts val="1680"/>
              </a:lnSpc>
              <a:buSzPct val="103571"/>
              <a:buFont typeface="Arial Black"/>
              <a:buAutoNum type="arabicPlain" startAt="10"/>
              <a:tabLst>
                <a:tab pos="295910" algn="l"/>
              </a:tabLst>
            </a:pPr>
            <a:r>
              <a:rPr sz="1400" b="1" spc="-5" dirty="0">
                <a:latin typeface="Times New Roman"/>
                <a:cs typeface="Times New Roman"/>
              </a:rPr>
              <a:t>–</a:t>
            </a:r>
            <a:r>
              <a:rPr sz="1400" b="1" spc="-10" dirty="0">
                <a:latin typeface="Times New Roman"/>
                <a:cs typeface="Times New Roman"/>
              </a:rPr>
              <a:t> вертикальний</a:t>
            </a:r>
            <a:r>
              <a:rPr sz="1400" b="1" spc="1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вал;</a:t>
            </a:r>
            <a:endParaRPr sz="1400">
              <a:latin typeface="Times New Roman"/>
              <a:cs typeface="Times New Roman"/>
            </a:endParaRPr>
          </a:p>
          <a:p>
            <a:pPr marL="295275" indent="-283210">
              <a:lnSpc>
                <a:spcPts val="1680"/>
              </a:lnSpc>
              <a:buSzPct val="103571"/>
              <a:buFont typeface="Arial Black"/>
              <a:buAutoNum type="arabicPlain" startAt="10"/>
              <a:tabLst>
                <a:tab pos="295910" algn="l"/>
              </a:tabLst>
            </a:pPr>
            <a:r>
              <a:rPr sz="1400" b="1" spc="-5" dirty="0">
                <a:latin typeface="Times New Roman"/>
                <a:cs typeface="Times New Roman"/>
              </a:rPr>
              <a:t>–</a:t>
            </a:r>
            <a:r>
              <a:rPr sz="1400" b="1" spc="-25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підшипник;</a:t>
            </a:r>
            <a:endParaRPr sz="1400">
              <a:latin typeface="Times New Roman"/>
              <a:cs typeface="Times New Roman"/>
            </a:endParaRPr>
          </a:p>
          <a:p>
            <a:pPr marL="295275" indent="-283210">
              <a:lnSpc>
                <a:spcPts val="1710"/>
              </a:lnSpc>
              <a:buSzPct val="103571"/>
              <a:buFont typeface="Arial Black"/>
              <a:buAutoNum type="arabicPlain" startAt="10"/>
              <a:tabLst>
                <a:tab pos="295910" algn="l"/>
              </a:tabLst>
            </a:pPr>
            <a:r>
              <a:rPr sz="1400" b="1" spc="-5" dirty="0">
                <a:latin typeface="Times New Roman"/>
                <a:cs typeface="Times New Roman"/>
              </a:rPr>
              <a:t>–</a:t>
            </a:r>
            <a:r>
              <a:rPr sz="1400" b="1" spc="-25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зливний</a:t>
            </a:r>
            <a:r>
              <a:rPr sz="1400" b="1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шланг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08467" y="6308272"/>
            <a:ext cx="64465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217160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Машина</a:t>
            </a:r>
            <a:r>
              <a:rPr sz="2400" b="1" spc="1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МОК-250</a:t>
            </a:r>
            <a:r>
              <a:rPr sz="2400" b="1" dirty="0">
                <a:latin typeface="Times New Roman"/>
                <a:cs typeface="Times New Roman"/>
              </a:rPr>
              <a:t> Б</a:t>
            </a:r>
            <a:r>
              <a:rPr sz="2400" b="1" spc="1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для</a:t>
            </a:r>
            <a:r>
              <a:rPr sz="2400" b="1" spc="20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Times New Roman"/>
                <a:cs typeface="Times New Roman"/>
              </a:rPr>
              <a:t>обчищення	</a:t>
            </a:r>
            <a:r>
              <a:rPr sz="2400" b="1" spc="-20" dirty="0">
                <a:latin typeface="Times New Roman"/>
                <a:cs typeface="Times New Roman"/>
              </a:rPr>
              <a:t>картоплі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887016" y="4288782"/>
            <a:ext cx="5659755" cy="2208530"/>
            <a:chOff x="2887016" y="4288782"/>
            <a:chExt cx="5659755" cy="22085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87016" y="4288782"/>
              <a:ext cx="2716172" cy="200183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06462" y="4292013"/>
              <a:ext cx="2940049" cy="2205036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27065" y="775677"/>
            <a:ext cx="2471721" cy="314322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04722" y="259072"/>
            <a:ext cx="3095621" cy="3692507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329565" y="6314313"/>
            <a:ext cx="467931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5" dirty="0">
                <a:latin typeface="Times New Roman"/>
                <a:cs typeface="Times New Roman"/>
              </a:rPr>
              <a:t>Машина</a:t>
            </a:r>
            <a:r>
              <a:rPr sz="2000" b="1" spc="-1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МОК для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15" dirty="0">
                <a:latin typeface="Times New Roman"/>
                <a:cs typeface="Times New Roman"/>
              </a:rPr>
              <a:t>обчищення</a:t>
            </a:r>
            <a:r>
              <a:rPr sz="2000" b="1" spc="484" dirty="0">
                <a:latin typeface="Times New Roman"/>
                <a:cs typeface="Times New Roman"/>
              </a:rPr>
              <a:t> </a:t>
            </a:r>
            <a:r>
              <a:rPr sz="2000" b="1" spc="-15" dirty="0">
                <a:latin typeface="Times New Roman"/>
                <a:cs typeface="Times New Roman"/>
              </a:rPr>
              <a:t>картоплі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14383" y="5153083"/>
            <a:ext cx="1757329" cy="723892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4789" y="274840"/>
            <a:ext cx="2168823" cy="283752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89643" y="187030"/>
            <a:ext cx="2448225" cy="332167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812050" y="2423874"/>
            <a:ext cx="11125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Microsoft Sans Serif"/>
                <a:cs typeface="Microsoft Sans Serif"/>
              </a:rPr>
              <a:t>М</a:t>
            </a:r>
            <a:r>
              <a:rPr sz="1800" spc="-90" dirty="0">
                <a:latin typeface="Microsoft Sans Serif"/>
                <a:cs typeface="Microsoft Sans Serif"/>
              </a:rPr>
              <a:t>О</a:t>
            </a:r>
            <a:r>
              <a:rPr sz="1800" spc="-75" dirty="0">
                <a:latin typeface="Microsoft Sans Serif"/>
                <a:cs typeface="Microsoft Sans Serif"/>
              </a:rPr>
              <a:t>К</a:t>
            </a:r>
            <a:r>
              <a:rPr sz="1800" dirty="0">
                <a:latin typeface="Microsoft Sans Serif"/>
                <a:cs typeface="Microsoft Sans Serif"/>
              </a:rPr>
              <a:t>-</a:t>
            </a:r>
            <a:r>
              <a:rPr sz="1800" spc="-5" dirty="0">
                <a:latin typeface="Microsoft Sans Serif"/>
                <a:cs typeface="Microsoft Sans Serif"/>
              </a:rPr>
              <a:t>1200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97944" y="2419074"/>
            <a:ext cx="13252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Times New Roman"/>
                <a:cs typeface="Times New Roman"/>
              </a:rPr>
              <a:t>МООЛ-500М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06869" y="3310720"/>
            <a:ext cx="1158394" cy="2857006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638403" y="6186943"/>
            <a:ext cx="22383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2110" marR="5080" indent="-360045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Times New Roman"/>
                <a:cs typeface="Times New Roman"/>
              </a:rPr>
              <a:t>М</a:t>
            </a:r>
            <a:r>
              <a:rPr sz="1800" b="1" dirty="0">
                <a:latin typeface="Times New Roman"/>
                <a:cs typeface="Times New Roman"/>
              </a:rPr>
              <a:t>ийн</a:t>
            </a:r>
            <a:r>
              <a:rPr sz="1800" b="1" spc="-5" dirty="0">
                <a:latin typeface="Times New Roman"/>
                <a:cs typeface="Times New Roman"/>
              </a:rPr>
              <a:t>о</a:t>
            </a:r>
            <a:r>
              <a:rPr sz="1800" b="1" dirty="0">
                <a:latin typeface="Times New Roman"/>
                <a:cs typeface="Times New Roman"/>
              </a:rPr>
              <a:t>-</a:t>
            </a:r>
            <a:r>
              <a:rPr sz="1800" b="1" spc="-50" dirty="0">
                <a:latin typeface="Times New Roman"/>
                <a:cs typeface="Times New Roman"/>
              </a:rPr>
              <a:t>о</a:t>
            </a:r>
            <a:r>
              <a:rPr sz="1800" b="1" spc="-5" dirty="0">
                <a:latin typeface="Times New Roman"/>
                <a:cs typeface="Times New Roman"/>
              </a:rPr>
              <a:t>ч</a:t>
            </a:r>
            <a:r>
              <a:rPr sz="1800" b="1" dirty="0">
                <a:latin typeface="Times New Roman"/>
                <a:cs typeface="Times New Roman"/>
              </a:rPr>
              <a:t>и</a:t>
            </a:r>
            <a:r>
              <a:rPr sz="1800" b="1" spc="-5" dirty="0">
                <a:latin typeface="Times New Roman"/>
                <a:cs typeface="Times New Roman"/>
              </a:rPr>
              <a:t>щув</a:t>
            </a:r>
            <a:r>
              <a:rPr sz="1800" b="1" spc="15" dirty="0">
                <a:latin typeface="Times New Roman"/>
                <a:cs typeface="Times New Roman"/>
              </a:rPr>
              <a:t>а</a:t>
            </a:r>
            <a:r>
              <a:rPr sz="1800" b="1" spc="-5" dirty="0">
                <a:latin typeface="Times New Roman"/>
                <a:cs typeface="Times New Roman"/>
              </a:rPr>
              <a:t>л</a:t>
            </a:r>
            <a:r>
              <a:rPr sz="1800" b="1" dirty="0">
                <a:latin typeface="Times New Roman"/>
                <a:cs typeface="Times New Roman"/>
              </a:rPr>
              <a:t>ьна  </a:t>
            </a:r>
            <a:r>
              <a:rPr sz="1800" b="1" spc="-5" dirty="0">
                <a:latin typeface="Times New Roman"/>
                <a:cs typeface="Times New Roman"/>
              </a:rPr>
              <a:t>машина PL-10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08497" y="6325475"/>
            <a:ext cx="22625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latin typeface="Times New Roman"/>
                <a:cs typeface="Times New Roman"/>
              </a:rPr>
              <a:t>Картоплечистка</a:t>
            </a:r>
            <a:r>
              <a:rPr sz="1800" b="1" spc="-4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PL-6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112895" y="3684652"/>
            <a:ext cx="2561112" cy="2621847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9496" y="707983"/>
            <a:ext cx="5634828" cy="547561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918400" y="6210129"/>
            <a:ext cx="74085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spc="-15" dirty="0">
                <a:latin typeface="Times New Roman"/>
                <a:cs typeface="Times New Roman"/>
              </a:rPr>
              <a:t>Картоплеочисна</a:t>
            </a:r>
            <a:r>
              <a:rPr sz="2400" b="1" i="1" dirty="0">
                <a:latin typeface="Times New Roman"/>
                <a:cs typeface="Times New Roman"/>
              </a:rPr>
              <a:t> </a:t>
            </a:r>
            <a:r>
              <a:rPr sz="2400" b="1" i="1" spc="-5" dirty="0">
                <a:latin typeface="Times New Roman"/>
                <a:cs typeface="Times New Roman"/>
              </a:rPr>
              <a:t>машина</a:t>
            </a:r>
            <a:r>
              <a:rPr sz="2400" b="1" i="1" spc="5" dirty="0">
                <a:latin typeface="Times New Roman"/>
                <a:cs typeface="Times New Roman"/>
              </a:rPr>
              <a:t> </a:t>
            </a:r>
            <a:r>
              <a:rPr sz="2400" b="1" i="1" spc="-5" dirty="0">
                <a:latin typeface="Times New Roman"/>
                <a:cs typeface="Times New Roman"/>
              </a:rPr>
              <a:t>безперервної</a:t>
            </a:r>
            <a:r>
              <a:rPr sz="2400" b="1" i="1" spc="-15" dirty="0">
                <a:latin typeface="Times New Roman"/>
                <a:cs typeface="Times New Roman"/>
              </a:rPr>
              <a:t> </a:t>
            </a:r>
            <a:r>
              <a:rPr sz="2400" b="1" i="1" spc="-5" dirty="0">
                <a:latin typeface="Times New Roman"/>
                <a:cs typeface="Times New Roman"/>
              </a:rPr>
              <a:t>дії</a:t>
            </a:r>
            <a:r>
              <a:rPr sz="2400" b="1" i="1" spc="-15" dirty="0">
                <a:latin typeface="Times New Roman"/>
                <a:cs typeface="Times New Roman"/>
              </a:rPr>
              <a:t> </a:t>
            </a:r>
            <a:r>
              <a:rPr sz="2400" b="1" i="1" spc="-5" dirty="0">
                <a:latin typeface="Times New Roman"/>
                <a:cs typeface="Times New Roman"/>
              </a:rPr>
              <a:t>КНА</a:t>
            </a:r>
            <a:r>
              <a:rPr sz="2400" b="1" i="1" spc="-10" dirty="0">
                <a:latin typeface="Times New Roman"/>
                <a:cs typeface="Times New Roman"/>
              </a:rPr>
              <a:t> </a:t>
            </a:r>
            <a:r>
              <a:rPr sz="2400" b="1" i="1" dirty="0">
                <a:latin typeface="Times New Roman"/>
                <a:cs typeface="Times New Roman"/>
              </a:rPr>
              <a:t>–</a:t>
            </a:r>
            <a:r>
              <a:rPr sz="2400" b="1" i="1" spc="-5" dirty="0">
                <a:latin typeface="Times New Roman"/>
                <a:cs typeface="Times New Roman"/>
              </a:rPr>
              <a:t> </a:t>
            </a:r>
            <a:r>
              <a:rPr sz="2400" b="1" i="1" dirty="0">
                <a:latin typeface="Times New Roman"/>
                <a:cs typeface="Times New Roman"/>
              </a:rPr>
              <a:t>600М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66729" y="1138253"/>
            <a:ext cx="2560955" cy="392716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76530" indent="-164465">
              <a:lnSpc>
                <a:spcPts val="1710"/>
              </a:lnSpc>
              <a:spcBef>
                <a:spcPts val="120"/>
              </a:spcBef>
              <a:buSzPct val="103571"/>
              <a:buFont typeface="Arial Black"/>
              <a:buAutoNum type="arabicPlain"/>
              <a:tabLst>
                <a:tab pos="177165" algn="l"/>
              </a:tabLst>
            </a:pPr>
            <a:r>
              <a:rPr sz="1400" b="1" spc="-5" dirty="0">
                <a:latin typeface="Times New Roman"/>
                <a:cs typeface="Times New Roman"/>
              </a:rPr>
              <a:t>–</a:t>
            </a:r>
            <a:r>
              <a:rPr sz="1400" b="1" spc="-40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рама;</a:t>
            </a:r>
            <a:endParaRPr sz="1400" dirty="0">
              <a:latin typeface="Times New Roman"/>
              <a:cs typeface="Times New Roman"/>
            </a:endParaRPr>
          </a:p>
          <a:p>
            <a:pPr marL="176530" indent="-164465">
              <a:lnSpc>
                <a:spcPts val="1680"/>
              </a:lnSpc>
              <a:buSzPct val="103571"/>
              <a:buFont typeface="Arial Black"/>
              <a:buAutoNum type="arabicPlain"/>
              <a:tabLst>
                <a:tab pos="177165" algn="l"/>
              </a:tabLst>
            </a:pPr>
            <a:r>
              <a:rPr sz="1400" b="1" spc="-5" dirty="0">
                <a:latin typeface="Times New Roman"/>
                <a:cs typeface="Times New Roman"/>
              </a:rPr>
              <a:t>–</a:t>
            </a:r>
            <a:r>
              <a:rPr sz="1400" b="1" spc="-85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ванна;</a:t>
            </a:r>
            <a:endParaRPr sz="1400" dirty="0">
              <a:latin typeface="Times New Roman"/>
              <a:cs typeface="Times New Roman"/>
            </a:endParaRPr>
          </a:p>
          <a:p>
            <a:pPr marL="176530" indent="-164465">
              <a:lnSpc>
                <a:spcPts val="1680"/>
              </a:lnSpc>
              <a:buSzPct val="103571"/>
              <a:buFont typeface="Arial Black"/>
              <a:buAutoNum type="arabicPlain"/>
              <a:tabLst>
                <a:tab pos="177165" algn="l"/>
              </a:tabLst>
            </a:pPr>
            <a:r>
              <a:rPr sz="1400" b="1" spc="-5" dirty="0">
                <a:latin typeface="Times New Roman"/>
                <a:cs typeface="Times New Roman"/>
              </a:rPr>
              <a:t>–</a:t>
            </a:r>
            <a:r>
              <a:rPr sz="1400" b="1" spc="-80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ролик;</a:t>
            </a:r>
            <a:endParaRPr sz="1400" dirty="0">
              <a:latin typeface="Times New Roman"/>
              <a:cs typeface="Times New Roman"/>
            </a:endParaRPr>
          </a:p>
          <a:p>
            <a:pPr marL="176530" indent="-164465">
              <a:lnSpc>
                <a:spcPts val="1680"/>
              </a:lnSpc>
              <a:buSzPct val="103571"/>
              <a:buFont typeface="Arial Black"/>
              <a:buAutoNum type="arabicPlain"/>
              <a:tabLst>
                <a:tab pos="177165" algn="l"/>
              </a:tabLst>
            </a:pPr>
            <a:r>
              <a:rPr sz="1400" b="1" spc="-5" dirty="0">
                <a:latin typeface="Times New Roman"/>
                <a:cs typeface="Times New Roman"/>
              </a:rPr>
              <a:t>–</a:t>
            </a:r>
            <a:r>
              <a:rPr sz="1400" b="1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завантажувальний</a:t>
            </a:r>
            <a:r>
              <a:rPr sz="1400" b="1" spc="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отвір;</a:t>
            </a:r>
            <a:endParaRPr sz="1400" dirty="0">
              <a:latin typeface="Times New Roman"/>
              <a:cs typeface="Times New Roman"/>
            </a:endParaRPr>
          </a:p>
          <a:p>
            <a:pPr marL="176530" indent="-164465">
              <a:lnSpc>
                <a:spcPts val="1680"/>
              </a:lnSpc>
              <a:buSzPct val="103571"/>
              <a:buFont typeface="Arial Black"/>
              <a:buAutoNum type="arabicPlain"/>
              <a:tabLst>
                <a:tab pos="177165" algn="l"/>
              </a:tabLst>
            </a:pPr>
            <a:r>
              <a:rPr sz="1400" b="1" spc="-5" dirty="0">
                <a:latin typeface="Times New Roman"/>
                <a:cs typeface="Times New Roman"/>
              </a:rPr>
              <a:t>-</a:t>
            </a:r>
            <a:r>
              <a:rPr sz="1400" b="1" spc="-45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електродвигун;</a:t>
            </a:r>
            <a:endParaRPr sz="1400" dirty="0">
              <a:latin typeface="Times New Roman"/>
              <a:cs typeface="Times New Roman"/>
            </a:endParaRPr>
          </a:p>
          <a:p>
            <a:pPr marL="176530" indent="-164465">
              <a:lnSpc>
                <a:spcPts val="1680"/>
              </a:lnSpc>
              <a:buSzPct val="103571"/>
              <a:buFont typeface="Arial Black"/>
              <a:buAutoNum type="arabicPlain"/>
              <a:tabLst>
                <a:tab pos="177165" algn="l"/>
              </a:tabLst>
            </a:pPr>
            <a:r>
              <a:rPr sz="1400" b="1" spc="-5" dirty="0">
                <a:latin typeface="Times New Roman"/>
                <a:cs typeface="Times New Roman"/>
              </a:rPr>
              <a:t>–</a:t>
            </a:r>
            <a:r>
              <a:rPr sz="1400" b="1" spc="-10" dirty="0">
                <a:latin typeface="Times New Roman"/>
                <a:cs typeface="Times New Roman"/>
              </a:rPr>
              <a:t> клинопасова</a:t>
            </a:r>
            <a:r>
              <a:rPr sz="1400" b="1" spc="15" dirty="0">
                <a:latin typeface="Times New Roman"/>
                <a:cs typeface="Times New Roman"/>
              </a:rPr>
              <a:t> </a:t>
            </a:r>
            <a:r>
              <a:rPr sz="1400" b="1" spc="-15" dirty="0">
                <a:latin typeface="Times New Roman"/>
                <a:cs typeface="Times New Roman"/>
              </a:rPr>
              <a:t>передача;</a:t>
            </a:r>
            <a:endParaRPr sz="1400" dirty="0">
              <a:latin typeface="Times New Roman"/>
              <a:cs typeface="Times New Roman"/>
            </a:endParaRPr>
          </a:p>
          <a:p>
            <a:pPr marL="176530" indent="-164465">
              <a:lnSpc>
                <a:spcPts val="1680"/>
              </a:lnSpc>
              <a:buSzPct val="103571"/>
              <a:buFont typeface="Arial Black"/>
              <a:buAutoNum type="arabicPlain"/>
              <a:tabLst>
                <a:tab pos="177165" algn="l"/>
              </a:tabLst>
            </a:pPr>
            <a:r>
              <a:rPr sz="1400" b="1" spc="-5" dirty="0">
                <a:latin typeface="Times New Roman"/>
                <a:cs typeface="Times New Roman"/>
              </a:rPr>
              <a:t>–</a:t>
            </a:r>
            <a:r>
              <a:rPr sz="1400" b="1" spc="-15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циліндричне</a:t>
            </a:r>
            <a:r>
              <a:rPr sz="1400" b="1" spc="10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колесо;</a:t>
            </a:r>
            <a:endParaRPr sz="1400" dirty="0">
              <a:latin typeface="Times New Roman"/>
              <a:cs typeface="Times New Roman"/>
            </a:endParaRPr>
          </a:p>
          <a:p>
            <a:pPr marL="176530" indent="-164465">
              <a:lnSpc>
                <a:spcPts val="1680"/>
              </a:lnSpc>
              <a:buSzPct val="103571"/>
              <a:buFont typeface="Arial Black"/>
              <a:buAutoNum type="arabicPlain"/>
              <a:tabLst>
                <a:tab pos="177165" algn="l"/>
              </a:tabLst>
            </a:pPr>
            <a:r>
              <a:rPr sz="1400" b="1" spc="-5" dirty="0">
                <a:latin typeface="Times New Roman"/>
                <a:cs typeface="Times New Roman"/>
              </a:rPr>
              <a:t>–</a:t>
            </a:r>
            <a:r>
              <a:rPr sz="1400" b="1" spc="-40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колектор;</a:t>
            </a:r>
            <a:endParaRPr sz="1400" dirty="0">
              <a:latin typeface="Times New Roman"/>
              <a:cs typeface="Times New Roman"/>
            </a:endParaRPr>
          </a:p>
          <a:p>
            <a:pPr marL="176530" indent="-164465">
              <a:lnSpc>
                <a:spcPts val="1680"/>
              </a:lnSpc>
              <a:buSzPct val="103571"/>
              <a:buFont typeface="Arial Black"/>
              <a:buAutoNum type="arabicPlain"/>
              <a:tabLst>
                <a:tab pos="177165" algn="l"/>
              </a:tabLst>
            </a:pPr>
            <a:r>
              <a:rPr sz="1400" b="1" spc="-5" dirty="0">
                <a:latin typeface="Times New Roman"/>
                <a:cs typeface="Times New Roman"/>
              </a:rPr>
              <a:t>–</a:t>
            </a:r>
            <a:r>
              <a:rPr sz="1400" b="1" spc="-25" dirty="0">
                <a:latin typeface="Times New Roman"/>
                <a:cs typeface="Times New Roman"/>
              </a:rPr>
              <a:t> </a:t>
            </a:r>
            <a:r>
              <a:rPr sz="1400" b="1" spc="-15" dirty="0">
                <a:latin typeface="Times New Roman"/>
                <a:cs typeface="Times New Roman"/>
              </a:rPr>
              <a:t>перегородка;</a:t>
            </a:r>
            <a:endParaRPr sz="1400" dirty="0">
              <a:latin typeface="Times New Roman"/>
              <a:cs typeface="Times New Roman"/>
            </a:endParaRPr>
          </a:p>
          <a:p>
            <a:pPr marL="295275" indent="-283210">
              <a:lnSpc>
                <a:spcPts val="1680"/>
              </a:lnSpc>
              <a:buSzPct val="103571"/>
              <a:buFont typeface="Arial Black"/>
              <a:buAutoNum type="arabicPlain"/>
              <a:tabLst>
                <a:tab pos="295910" algn="l"/>
              </a:tabLst>
            </a:pPr>
            <a:r>
              <a:rPr sz="1400" b="1" spc="-5" dirty="0">
                <a:latin typeface="Times New Roman"/>
                <a:cs typeface="Times New Roman"/>
              </a:rPr>
              <a:t>–</a:t>
            </a:r>
            <a:r>
              <a:rPr sz="1400" b="1" spc="-2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заслінка;</a:t>
            </a:r>
            <a:endParaRPr sz="1400" dirty="0">
              <a:latin typeface="Times New Roman"/>
              <a:cs typeface="Times New Roman"/>
            </a:endParaRPr>
          </a:p>
          <a:p>
            <a:pPr marL="12700" marR="38100">
              <a:lnSpc>
                <a:spcPts val="1680"/>
              </a:lnSpc>
              <a:spcBef>
                <a:spcPts val="80"/>
              </a:spcBef>
              <a:buSzPct val="103571"/>
              <a:buFont typeface="Arial Black"/>
              <a:buAutoNum type="arabicPlain"/>
              <a:tabLst>
                <a:tab pos="295910" algn="l"/>
              </a:tabLst>
            </a:pPr>
            <a:r>
              <a:rPr sz="1400" b="1" spc="-5" dirty="0">
                <a:latin typeface="Times New Roman"/>
                <a:cs typeface="Times New Roman"/>
              </a:rPr>
              <a:t>–</a:t>
            </a:r>
            <a:r>
              <a:rPr sz="1400" b="1" spc="50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секція</a:t>
            </a:r>
            <a:r>
              <a:rPr sz="1400" b="1" spc="7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робочої</a:t>
            </a:r>
            <a:r>
              <a:rPr sz="1400" b="1" spc="40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камери; </a:t>
            </a:r>
            <a:r>
              <a:rPr sz="1400" b="1" spc="-5" dirty="0">
                <a:latin typeface="Times New Roman"/>
                <a:cs typeface="Times New Roman"/>
              </a:rPr>
              <a:t> </a:t>
            </a:r>
            <a:endParaRPr lang="uk-UA" sz="1400" b="1" spc="-5" dirty="0" smtClean="0">
              <a:latin typeface="Times New Roman"/>
              <a:cs typeface="Times New Roman"/>
            </a:endParaRPr>
          </a:p>
          <a:p>
            <a:pPr marL="12700" marR="38100">
              <a:lnSpc>
                <a:spcPts val="1680"/>
              </a:lnSpc>
              <a:spcBef>
                <a:spcPts val="80"/>
              </a:spcBef>
              <a:buSzPct val="103571"/>
              <a:buFont typeface="Arial Black"/>
              <a:buAutoNum type="arabicPlain"/>
              <a:tabLst>
                <a:tab pos="295910" algn="l"/>
              </a:tabLst>
            </a:pPr>
            <a:r>
              <a:rPr sz="1450" spc="-15" dirty="0" smtClean="0">
                <a:latin typeface="Arial Black"/>
                <a:cs typeface="Arial Black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– розвантажувальний</a:t>
            </a:r>
            <a:r>
              <a:rPr sz="1400" b="1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люк; </a:t>
            </a:r>
            <a:r>
              <a:rPr sz="1400" b="1" spc="-335" dirty="0">
                <a:latin typeface="Times New Roman"/>
                <a:cs typeface="Times New Roman"/>
              </a:rPr>
              <a:t> </a:t>
            </a:r>
            <a:r>
              <a:rPr sz="1450" spc="-40" dirty="0">
                <a:latin typeface="Arial Black"/>
                <a:cs typeface="Arial Black"/>
              </a:rPr>
              <a:t>1</a:t>
            </a:r>
            <a:r>
              <a:rPr sz="1450" spc="-35" dirty="0">
                <a:latin typeface="Arial Black"/>
                <a:cs typeface="Arial Black"/>
              </a:rPr>
              <a:t>3</a:t>
            </a:r>
            <a:r>
              <a:rPr sz="1450" spc="-120" dirty="0">
                <a:latin typeface="Arial Black"/>
                <a:cs typeface="Arial Black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–</a:t>
            </a:r>
            <a:r>
              <a:rPr sz="1400" b="1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п</a:t>
            </a:r>
            <a:r>
              <a:rPr sz="1400" b="1" spc="-40" dirty="0">
                <a:latin typeface="Times New Roman"/>
                <a:cs typeface="Times New Roman"/>
              </a:rPr>
              <a:t>о</a:t>
            </a:r>
            <a:r>
              <a:rPr sz="1400" b="1" spc="-20" dirty="0">
                <a:latin typeface="Times New Roman"/>
                <a:cs typeface="Times New Roman"/>
              </a:rPr>
              <a:t>в</a:t>
            </a:r>
            <a:r>
              <a:rPr sz="1400" b="1" spc="-5" dirty="0">
                <a:latin typeface="Times New Roman"/>
                <a:cs typeface="Times New Roman"/>
              </a:rPr>
              <a:t>ор</a:t>
            </a:r>
            <a:r>
              <a:rPr sz="1400" b="1" spc="-25" dirty="0">
                <a:latin typeface="Times New Roman"/>
                <a:cs typeface="Times New Roman"/>
              </a:rPr>
              <a:t>о</a:t>
            </a:r>
            <a:r>
              <a:rPr sz="1400" b="1" spc="-10" dirty="0">
                <a:latin typeface="Times New Roman"/>
                <a:cs typeface="Times New Roman"/>
              </a:rPr>
              <a:t>тн</a:t>
            </a:r>
            <a:r>
              <a:rPr sz="1400" b="1" spc="-5" dirty="0">
                <a:latin typeface="Times New Roman"/>
                <a:cs typeface="Times New Roman"/>
              </a:rPr>
              <a:t>а</a:t>
            </a:r>
            <a:r>
              <a:rPr sz="1400" b="1" spc="5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за</a:t>
            </a:r>
            <a:r>
              <a:rPr sz="1400" b="1" spc="-10" dirty="0">
                <a:latin typeface="Times New Roman"/>
                <a:cs typeface="Times New Roman"/>
              </a:rPr>
              <a:t>с</a:t>
            </a:r>
            <a:r>
              <a:rPr sz="1400" b="1" spc="-5" dirty="0">
                <a:latin typeface="Times New Roman"/>
                <a:cs typeface="Times New Roman"/>
              </a:rPr>
              <a:t>лі</a:t>
            </a:r>
            <a:r>
              <a:rPr sz="1400" b="1" spc="-10" dirty="0">
                <a:latin typeface="Times New Roman"/>
                <a:cs typeface="Times New Roman"/>
              </a:rPr>
              <a:t>н</a:t>
            </a:r>
            <a:r>
              <a:rPr sz="1400" b="1" spc="-35" dirty="0">
                <a:latin typeface="Times New Roman"/>
                <a:cs typeface="Times New Roman"/>
              </a:rPr>
              <a:t>к</a:t>
            </a:r>
            <a:r>
              <a:rPr sz="1400" b="1" spc="-5" dirty="0">
                <a:latin typeface="Times New Roman"/>
                <a:cs typeface="Times New Roman"/>
              </a:rPr>
              <a:t>а;</a:t>
            </a:r>
            <a:endParaRPr sz="1400" dirty="0">
              <a:latin typeface="Times New Roman"/>
              <a:cs typeface="Times New Roman"/>
            </a:endParaRPr>
          </a:p>
          <a:p>
            <a:pPr marL="295275" indent="-283210">
              <a:lnSpc>
                <a:spcPts val="1605"/>
              </a:lnSpc>
              <a:buSzPct val="103571"/>
              <a:buFont typeface="Arial Black"/>
              <a:buAutoNum type="arabicPlain" startAt="14"/>
              <a:tabLst>
                <a:tab pos="295910" algn="l"/>
              </a:tabLst>
            </a:pPr>
            <a:r>
              <a:rPr sz="1400" b="1" spc="-5" dirty="0">
                <a:latin typeface="Times New Roman"/>
                <a:cs typeface="Times New Roman"/>
              </a:rPr>
              <a:t>–</a:t>
            </a:r>
            <a:r>
              <a:rPr sz="1400" b="1" spc="-30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валок;</a:t>
            </a:r>
            <a:endParaRPr sz="1400" dirty="0">
              <a:latin typeface="Times New Roman"/>
              <a:cs typeface="Times New Roman"/>
            </a:endParaRPr>
          </a:p>
          <a:p>
            <a:pPr marL="295275" indent="-283210">
              <a:lnSpc>
                <a:spcPts val="1680"/>
              </a:lnSpc>
              <a:buSzPct val="103571"/>
              <a:buFont typeface="Arial Black"/>
              <a:buAutoNum type="arabicPlain" startAt="14"/>
              <a:tabLst>
                <a:tab pos="295910" algn="l"/>
              </a:tabLst>
            </a:pPr>
            <a:r>
              <a:rPr sz="1400" b="1" spc="-5" dirty="0">
                <a:latin typeface="Times New Roman"/>
                <a:cs typeface="Times New Roman"/>
              </a:rPr>
              <a:t>–</a:t>
            </a:r>
            <a:r>
              <a:rPr sz="1400" b="1" spc="-8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сітка;</a:t>
            </a:r>
            <a:endParaRPr sz="1400" dirty="0">
              <a:latin typeface="Times New Roman"/>
              <a:cs typeface="Times New Roman"/>
            </a:endParaRPr>
          </a:p>
          <a:p>
            <a:pPr marL="295275" indent="-283210">
              <a:lnSpc>
                <a:spcPts val="1680"/>
              </a:lnSpc>
              <a:buSzPct val="103571"/>
              <a:buFont typeface="Arial Black"/>
              <a:buAutoNum type="arabicPlain" startAt="14"/>
              <a:tabLst>
                <a:tab pos="295910" algn="l"/>
              </a:tabLst>
            </a:pPr>
            <a:r>
              <a:rPr sz="1400" b="1" spc="-5" dirty="0">
                <a:latin typeface="Times New Roman"/>
                <a:cs typeface="Times New Roman"/>
              </a:rPr>
              <a:t>–</a:t>
            </a:r>
            <a:r>
              <a:rPr sz="1400" b="1" spc="-25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відстійник</a:t>
            </a:r>
            <a:r>
              <a:rPr sz="1400" b="1" spc="5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для</a:t>
            </a:r>
            <a:r>
              <a:rPr sz="1400" b="1" spc="-15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крохмалю;</a:t>
            </a:r>
            <a:endParaRPr sz="1400" dirty="0">
              <a:latin typeface="Times New Roman"/>
              <a:cs typeface="Times New Roman"/>
            </a:endParaRPr>
          </a:p>
          <a:p>
            <a:pPr marL="295275" indent="-283210">
              <a:lnSpc>
                <a:spcPts val="1680"/>
              </a:lnSpc>
              <a:buSzPct val="103571"/>
              <a:buFont typeface="Arial Black"/>
              <a:buAutoNum type="arabicPlain" startAt="14"/>
              <a:tabLst>
                <a:tab pos="295910" algn="l"/>
              </a:tabLst>
            </a:pPr>
            <a:r>
              <a:rPr sz="1400" b="1" spc="-5" dirty="0">
                <a:latin typeface="Times New Roman"/>
                <a:cs typeface="Times New Roman"/>
              </a:rPr>
              <a:t>–</a:t>
            </a:r>
            <a:r>
              <a:rPr sz="1400" b="1" spc="-20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зливний</a:t>
            </a:r>
            <a:r>
              <a:rPr sz="1400" b="1" spc="10" dirty="0">
                <a:latin typeface="Times New Roman"/>
                <a:cs typeface="Times New Roman"/>
              </a:rPr>
              <a:t> </a:t>
            </a:r>
            <a:r>
              <a:rPr sz="1400" b="1" spc="-15" dirty="0">
                <a:latin typeface="Times New Roman"/>
                <a:cs typeface="Times New Roman"/>
              </a:rPr>
              <a:t>патрубок;</a:t>
            </a:r>
            <a:endParaRPr sz="1400" dirty="0">
              <a:latin typeface="Times New Roman"/>
              <a:cs typeface="Times New Roman"/>
            </a:endParaRPr>
          </a:p>
          <a:p>
            <a:pPr marL="295275" indent="-283210">
              <a:lnSpc>
                <a:spcPts val="1710"/>
              </a:lnSpc>
              <a:buSzPct val="103571"/>
              <a:buFont typeface="Arial Black"/>
              <a:buAutoNum type="arabicPlain" startAt="14"/>
              <a:tabLst>
                <a:tab pos="295910" algn="l"/>
              </a:tabLst>
            </a:pPr>
            <a:r>
              <a:rPr sz="1400" b="1" spc="-5" dirty="0">
                <a:latin typeface="Times New Roman"/>
                <a:cs typeface="Times New Roman"/>
              </a:rPr>
              <a:t>–</a:t>
            </a:r>
            <a:r>
              <a:rPr sz="1400" b="1" spc="-20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регулювальний</a:t>
            </a:r>
            <a:r>
              <a:rPr sz="1400" b="1" spc="10" dirty="0">
                <a:latin typeface="Times New Roman"/>
                <a:cs typeface="Times New Roman"/>
              </a:rPr>
              <a:t> </a:t>
            </a:r>
            <a:r>
              <a:rPr sz="1400" b="1" spc="-15" dirty="0">
                <a:latin typeface="Times New Roman"/>
                <a:cs typeface="Times New Roman"/>
              </a:rPr>
              <a:t>механізм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49121" y="6344"/>
            <a:ext cx="64877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Машини</a:t>
            </a:r>
            <a:r>
              <a:rPr dirty="0"/>
              <a:t> </a:t>
            </a:r>
            <a:r>
              <a:rPr spc="-5" dirty="0"/>
              <a:t>для</a:t>
            </a:r>
            <a:r>
              <a:rPr spc="10" dirty="0"/>
              <a:t> </a:t>
            </a:r>
            <a:r>
              <a:rPr spc="-10" dirty="0"/>
              <a:t>очищення</a:t>
            </a:r>
            <a:r>
              <a:rPr dirty="0"/>
              <a:t> </a:t>
            </a:r>
            <a:r>
              <a:rPr spc="-25" dirty="0"/>
              <a:t>овочів</a:t>
            </a:r>
            <a:r>
              <a:rPr spc="-10" dirty="0"/>
              <a:t> безперервної</a:t>
            </a:r>
            <a:r>
              <a:rPr dirty="0"/>
              <a:t> </a:t>
            </a:r>
            <a:r>
              <a:rPr spc="-5" dirty="0"/>
              <a:t>дії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6757" y="4393455"/>
            <a:ext cx="8704262" cy="235267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98019" y="5916946"/>
            <a:ext cx="19469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80085" marR="5080" indent="-66802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Машини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для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миття </a:t>
            </a:r>
            <a:r>
              <a:rPr sz="1800" b="1" spc="-39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овочів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55895" y="5916946"/>
            <a:ext cx="19469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60400" marR="5080" indent="-648335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Машини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для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миття </a:t>
            </a:r>
            <a:r>
              <a:rPr sz="1800" b="1" spc="-395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посуду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8739" y="22352"/>
            <a:ext cx="898652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 marR="5080" indent="-1270">
              <a:lnSpc>
                <a:spcPct val="100000"/>
              </a:lnSpc>
              <a:spcBef>
                <a:spcPts val="100"/>
              </a:spcBef>
              <a:tabLst>
                <a:tab pos="1720850" algn="l"/>
                <a:tab pos="3294379" algn="l"/>
                <a:tab pos="3669665" algn="l"/>
                <a:tab pos="5299710" algn="l"/>
                <a:tab pos="6532245" algn="l"/>
              </a:tabLst>
            </a:pPr>
            <a:r>
              <a:rPr i="1" spc="-5" dirty="0">
                <a:latin typeface="Times New Roman"/>
                <a:cs typeface="Times New Roman"/>
              </a:rPr>
              <a:t>Мийне</a:t>
            </a:r>
            <a:r>
              <a:rPr i="1" spc="25" dirty="0">
                <a:latin typeface="Times New Roman"/>
                <a:cs typeface="Times New Roman"/>
              </a:rPr>
              <a:t> </a:t>
            </a:r>
            <a:r>
              <a:rPr i="1" spc="-5" dirty="0">
                <a:latin typeface="Times New Roman"/>
                <a:cs typeface="Times New Roman"/>
              </a:rPr>
              <a:t>устаткування</a:t>
            </a:r>
            <a:r>
              <a:rPr i="1" spc="25" dirty="0">
                <a:latin typeface="Times New Roman"/>
                <a:cs typeface="Times New Roman"/>
              </a:rPr>
              <a:t> </a:t>
            </a:r>
            <a:r>
              <a:rPr b="0" spc="-15" dirty="0">
                <a:latin typeface="Times New Roman"/>
                <a:cs typeface="Times New Roman"/>
              </a:rPr>
              <a:t>призначене</a:t>
            </a:r>
            <a:r>
              <a:rPr b="0" spc="35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для</a:t>
            </a:r>
            <a:r>
              <a:rPr b="0" spc="20" dirty="0">
                <a:latin typeface="Times New Roman"/>
                <a:cs typeface="Times New Roman"/>
              </a:rPr>
              <a:t> </a:t>
            </a:r>
            <a:r>
              <a:rPr b="0" spc="-10" dirty="0">
                <a:latin typeface="Times New Roman"/>
                <a:cs typeface="Times New Roman"/>
              </a:rPr>
              <a:t>миття</a:t>
            </a:r>
            <a:r>
              <a:rPr b="0" spc="20" dirty="0">
                <a:latin typeface="Times New Roman"/>
                <a:cs typeface="Times New Roman"/>
              </a:rPr>
              <a:t> </a:t>
            </a:r>
            <a:r>
              <a:rPr b="0" spc="-15" dirty="0">
                <a:latin typeface="Times New Roman"/>
                <a:cs typeface="Times New Roman"/>
              </a:rPr>
              <a:t>овочів,</a:t>
            </a:r>
            <a:r>
              <a:rPr b="0" spc="35" dirty="0">
                <a:latin typeface="Times New Roman"/>
                <a:cs typeface="Times New Roman"/>
              </a:rPr>
              <a:t> </a:t>
            </a:r>
            <a:r>
              <a:rPr b="0" spc="-15" dirty="0">
                <a:latin typeface="Times New Roman"/>
                <a:cs typeface="Times New Roman"/>
              </a:rPr>
              <a:t>фруктів,</a:t>
            </a:r>
            <a:r>
              <a:rPr b="0" spc="25" dirty="0">
                <a:latin typeface="Times New Roman"/>
                <a:cs typeface="Times New Roman"/>
              </a:rPr>
              <a:t> </a:t>
            </a:r>
            <a:r>
              <a:rPr b="0" spc="-5" dirty="0">
                <a:latin typeface="Times New Roman"/>
                <a:cs typeface="Times New Roman"/>
              </a:rPr>
              <a:t>зелені, </a:t>
            </a:r>
            <a:r>
              <a:rPr b="0" spc="-585" dirty="0">
                <a:latin typeface="Times New Roman"/>
                <a:cs typeface="Times New Roman"/>
              </a:rPr>
              <a:t> </a:t>
            </a:r>
            <a:r>
              <a:rPr b="0" spc="-5" dirty="0">
                <a:latin typeface="Times New Roman"/>
                <a:cs typeface="Times New Roman"/>
              </a:rPr>
              <a:t>ін</a:t>
            </a:r>
            <a:r>
              <a:rPr b="0" spc="-15" dirty="0">
                <a:latin typeface="Times New Roman"/>
                <a:cs typeface="Times New Roman"/>
              </a:rPr>
              <a:t>в</a:t>
            </a:r>
            <a:r>
              <a:rPr b="0" dirty="0">
                <a:latin typeface="Times New Roman"/>
                <a:cs typeface="Times New Roman"/>
              </a:rPr>
              <a:t>е</a:t>
            </a:r>
            <a:r>
              <a:rPr b="0" spc="-5" dirty="0">
                <a:latin typeface="Times New Roman"/>
                <a:cs typeface="Times New Roman"/>
              </a:rPr>
              <a:t>н</a:t>
            </a:r>
            <a:r>
              <a:rPr b="0" spc="30" dirty="0">
                <a:latin typeface="Times New Roman"/>
                <a:cs typeface="Times New Roman"/>
              </a:rPr>
              <a:t>т</a:t>
            </a:r>
            <a:r>
              <a:rPr b="0" dirty="0">
                <a:latin typeface="Times New Roman"/>
                <a:cs typeface="Times New Roman"/>
              </a:rPr>
              <a:t>а</a:t>
            </a:r>
            <a:r>
              <a:rPr b="0" spc="-10" dirty="0">
                <a:latin typeface="Times New Roman"/>
                <a:cs typeface="Times New Roman"/>
              </a:rPr>
              <a:t>р</a:t>
            </a:r>
            <a:r>
              <a:rPr b="0" spc="-5" dirty="0">
                <a:latin typeface="Times New Roman"/>
                <a:cs typeface="Times New Roman"/>
              </a:rPr>
              <a:t>ю</a:t>
            </a:r>
            <a:r>
              <a:rPr b="0" dirty="0">
                <a:latin typeface="Times New Roman"/>
                <a:cs typeface="Times New Roman"/>
              </a:rPr>
              <a:t>,	с</a:t>
            </a:r>
            <a:r>
              <a:rPr b="0" spc="-30" dirty="0">
                <a:latin typeface="Times New Roman"/>
                <a:cs typeface="Times New Roman"/>
              </a:rPr>
              <a:t>т</a:t>
            </a:r>
            <a:r>
              <a:rPr b="0" spc="-40" dirty="0">
                <a:latin typeface="Times New Roman"/>
                <a:cs typeface="Times New Roman"/>
              </a:rPr>
              <a:t>о</a:t>
            </a:r>
            <a:r>
              <a:rPr b="0" dirty="0">
                <a:latin typeface="Times New Roman"/>
                <a:cs typeface="Times New Roman"/>
              </a:rPr>
              <a:t>ло</a:t>
            </a:r>
            <a:r>
              <a:rPr b="0" spc="-20" dirty="0">
                <a:latin typeface="Times New Roman"/>
                <a:cs typeface="Times New Roman"/>
              </a:rPr>
              <a:t>в</a:t>
            </a:r>
            <a:r>
              <a:rPr b="0" dirty="0">
                <a:latin typeface="Times New Roman"/>
                <a:cs typeface="Times New Roman"/>
              </a:rPr>
              <a:t>о</a:t>
            </a:r>
            <a:r>
              <a:rPr b="0" spc="-60" dirty="0">
                <a:latin typeface="Times New Roman"/>
                <a:cs typeface="Times New Roman"/>
              </a:rPr>
              <a:t>г</a:t>
            </a:r>
            <a:r>
              <a:rPr b="0" dirty="0">
                <a:latin typeface="Times New Roman"/>
                <a:cs typeface="Times New Roman"/>
              </a:rPr>
              <a:t>о	і	</a:t>
            </a:r>
            <a:r>
              <a:rPr b="0" spc="-40" dirty="0">
                <a:latin typeface="Times New Roman"/>
                <a:cs typeface="Times New Roman"/>
              </a:rPr>
              <a:t>к</a:t>
            </a:r>
            <a:r>
              <a:rPr b="0" dirty="0">
                <a:latin typeface="Times New Roman"/>
                <a:cs typeface="Times New Roman"/>
              </a:rPr>
              <a:t>у</a:t>
            </a:r>
            <a:r>
              <a:rPr b="0" spc="-95" dirty="0">
                <a:latin typeface="Times New Roman"/>
                <a:cs typeface="Times New Roman"/>
              </a:rPr>
              <a:t>х</a:t>
            </a:r>
            <a:r>
              <a:rPr b="0" dirty="0">
                <a:latin typeface="Times New Roman"/>
                <a:cs typeface="Times New Roman"/>
              </a:rPr>
              <a:t>онно</a:t>
            </a:r>
            <a:r>
              <a:rPr b="0" spc="-60" dirty="0">
                <a:latin typeface="Times New Roman"/>
                <a:cs typeface="Times New Roman"/>
              </a:rPr>
              <a:t>г</a:t>
            </a:r>
            <a:r>
              <a:rPr b="0" dirty="0">
                <a:latin typeface="Times New Roman"/>
                <a:cs typeface="Times New Roman"/>
              </a:rPr>
              <a:t>о	</a:t>
            </a:r>
            <a:r>
              <a:rPr b="0" spc="-5" dirty="0">
                <a:latin typeface="Times New Roman"/>
                <a:cs typeface="Times New Roman"/>
              </a:rPr>
              <a:t>п</a:t>
            </a:r>
            <a:r>
              <a:rPr b="0" spc="60" dirty="0">
                <a:latin typeface="Times New Roman"/>
                <a:cs typeface="Times New Roman"/>
              </a:rPr>
              <a:t>о</a:t>
            </a:r>
            <a:r>
              <a:rPr b="0" spc="-30" dirty="0">
                <a:latin typeface="Times New Roman"/>
                <a:cs typeface="Times New Roman"/>
              </a:rPr>
              <a:t>с</a:t>
            </a:r>
            <a:r>
              <a:rPr b="0" spc="-155" dirty="0">
                <a:latin typeface="Times New Roman"/>
                <a:cs typeface="Times New Roman"/>
              </a:rPr>
              <a:t>у</a:t>
            </a:r>
            <a:r>
              <a:rPr b="0" dirty="0">
                <a:latin typeface="Times New Roman"/>
                <a:cs typeface="Times New Roman"/>
              </a:rPr>
              <a:t>д</a:t>
            </a:r>
            <a:r>
              <a:rPr b="0" spc="-240" dirty="0">
                <a:latin typeface="Times New Roman"/>
                <a:cs typeface="Times New Roman"/>
              </a:rPr>
              <a:t>у</a:t>
            </a:r>
            <a:r>
              <a:rPr b="0" dirty="0">
                <a:latin typeface="Times New Roman"/>
                <a:cs typeface="Times New Roman"/>
              </a:rPr>
              <a:t>.	Ви</a:t>
            </a:r>
            <a:r>
              <a:rPr b="0" spc="-125" dirty="0">
                <a:latin typeface="Times New Roman"/>
                <a:cs typeface="Times New Roman"/>
              </a:rPr>
              <a:t>к</a:t>
            </a:r>
            <a:r>
              <a:rPr b="0" dirty="0">
                <a:latin typeface="Times New Roman"/>
                <a:cs typeface="Times New Roman"/>
              </a:rPr>
              <a:t>ори</a:t>
            </a:r>
            <a:r>
              <a:rPr b="0" spc="-5" dirty="0">
                <a:latin typeface="Times New Roman"/>
                <a:cs typeface="Times New Roman"/>
              </a:rPr>
              <a:t>с</a:t>
            </a:r>
            <a:r>
              <a:rPr b="0" spc="-30" dirty="0">
                <a:latin typeface="Times New Roman"/>
                <a:cs typeface="Times New Roman"/>
              </a:rPr>
              <a:t>т</a:t>
            </a:r>
            <a:r>
              <a:rPr b="0" dirty="0">
                <a:latin typeface="Times New Roman"/>
                <a:cs typeface="Times New Roman"/>
              </a:rPr>
              <a:t>о</a:t>
            </a:r>
            <a:r>
              <a:rPr b="0" spc="-85" dirty="0">
                <a:latin typeface="Times New Roman"/>
                <a:cs typeface="Times New Roman"/>
              </a:rPr>
              <a:t>в</a:t>
            </a:r>
            <a:r>
              <a:rPr b="0" dirty="0">
                <a:latin typeface="Times New Roman"/>
                <a:cs typeface="Times New Roman"/>
              </a:rPr>
              <a:t>у</a:t>
            </a:r>
            <a:r>
              <a:rPr b="0" spc="-30" dirty="0">
                <a:latin typeface="Times New Roman"/>
                <a:cs typeface="Times New Roman"/>
              </a:rPr>
              <a:t>ю</a:t>
            </a:r>
            <a:r>
              <a:rPr b="0" dirty="0">
                <a:latin typeface="Times New Roman"/>
                <a:cs typeface="Times New Roman"/>
              </a:rPr>
              <a:t>т</a:t>
            </a:r>
            <a:r>
              <a:rPr b="0" spc="-10" dirty="0">
                <a:latin typeface="Times New Roman"/>
                <a:cs typeface="Times New Roman"/>
              </a:rPr>
              <a:t>ь</a:t>
            </a:r>
            <a:r>
              <a:rPr b="0" spc="-5" dirty="0">
                <a:latin typeface="Times New Roman"/>
                <a:cs typeface="Times New Roman"/>
              </a:rPr>
              <a:t>с</a:t>
            </a:r>
            <a:r>
              <a:rPr b="0" dirty="0">
                <a:latin typeface="Times New Roman"/>
                <a:cs typeface="Times New Roman"/>
              </a:rPr>
              <a:t>я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7520" y="689865"/>
            <a:ext cx="8986520" cy="4457065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13335" marR="5080">
              <a:lnSpc>
                <a:spcPct val="108700"/>
              </a:lnSpc>
              <a:spcBef>
                <a:spcPts val="350"/>
              </a:spcBef>
              <a:tabLst>
                <a:tab pos="2035810" algn="l"/>
                <a:tab pos="3116580" algn="l"/>
                <a:tab pos="4192904" algn="l"/>
                <a:tab pos="5611495" algn="l"/>
                <a:tab pos="6459220" algn="l"/>
                <a:tab pos="7912734" algn="l"/>
                <a:tab pos="8768080" algn="l"/>
              </a:tabLst>
            </a:pPr>
            <a:r>
              <a:rPr sz="2400" spc="-5" dirty="0">
                <a:latin typeface="Times New Roman"/>
                <a:cs typeface="Times New Roman"/>
              </a:rPr>
              <a:t>гідравлічний,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гідродинамічний	</a:t>
            </a:r>
            <a:r>
              <a:rPr sz="2400" dirty="0">
                <a:latin typeface="Times New Roman"/>
                <a:cs typeface="Times New Roman"/>
              </a:rPr>
              <a:t>і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гідромеханічний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Times New Roman"/>
                <a:cs typeface="Times New Roman"/>
              </a:rPr>
              <a:t>способи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миття. 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b="1" i="1" dirty="0">
                <a:latin typeface="Times New Roman"/>
                <a:cs typeface="Times New Roman"/>
              </a:rPr>
              <a:t>Г</a:t>
            </a:r>
            <a:r>
              <a:rPr sz="2400" b="1" i="1" spc="-5" dirty="0">
                <a:latin typeface="Times New Roman"/>
                <a:cs typeface="Times New Roman"/>
              </a:rPr>
              <a:t>ід</a:t>
            </a:r>
            <a:r>
              <a:rPr sz="2400" b="1" i="1" dirty="0">
                <a:latin typeface="Times New Roman"/>
                <a:cs typeface="Times New Roman"/>
              </a:rPr>
              <a:t>р</a:t>
            </a:r>
            <a:r>
              <a:rPr sz="2400" b="1" i="1" spc="-10" dirty="0">
                <a:latin typeface="Times New Roman"/>
                <a:cs typeface="Times New Roman"/>
              </a:rPr>
              <a:t>а</a:t>
            </a:r>
            <a:r>
              <a:rPr sz="2400" b="1" i="1" dirty="0">
                <a:latin typeface="Times New Roman"/>
                <a:cs typeface="Times New Roman"/>
              </a:rPr>
              <a:t>в</a:t>
            </a:r>
            <a:r>
              <a:rPr sz="2400" b="1" i="1" spc="-5" dirty="0">
                <a:latin typeface="Times New Roman"/>
                <a:cs typeface="Times New Roman"/>
              </a:rPr>
              <a:t>лі</a:t>
            </a:r>
            <a:r>
              <a:rPr sz="2400" b="1" i="1" spc="5" dirty="0">
                <a:latin typeface="Times New Roman"/>
                <a:cs typeface="Times New Roman"/>
              </a:rPr>
              <a:t>ч</a:t>
            </a:r>
            <a:r>
              <a:rPr sz="2400" b="1" i="1" dirty="0">
                <a:latin typeface="Times New Roman"/>
                <a:cs typeface="Times New Roman"/>
              </a:rPr>
              <a:t>ний	с</a:t>
            </a:r>
            <a:r>
              <a:rPr sz="2400" b="1" i="1" spc="-5" dirty="0">
                <a:latin typeface="Times New Roman"/>
                <a:cs typeface="Times New Roman"/>
              </a:rPr>
              <a:t>п</a:t>
            </a:r>
            <a:r>
              <a:rPr sz="2400" b="1" i="1" dirty="0">
                <a:latin typeface="Times New Roman"/>
                <a:cs typeface="Times New Roman"/>
              </a:rPr>
              <a:t>ос</a:t>
            </a:r>
            <a:r>
              <a:rPr sz="2400" b="1" i="1" spc="-5" dirty="0">
                <a:latin typeface="Times New Roman"/>
                <a:cs typeface="Times New Roman"/>
              </a:rPr>
              <a:t>і</a:t>
            </a:r>
            <a:r>
              <a:rPr sz="2400" b="1" i="1" dirty="0">
                <a:latin typeface="Times New Roman"/>
                <a:cs typeface="Times New Roman"/>
              </a:rPr>
              <a:t>б	</a:t>
            </a:r>
            <a:r>
              <a:rPr sz="2400" spc="-35" dirty="0">
                <a:latin typeface="Times New Roman"/>
                <a:cs typeface="Times New Roman"/>
              </a:rPr>
              <a:t>х</a:t>
            </a:r>
            <a:r>
              <a:rPr sz="2400" dirty="0">
                <a:latin typeface="Times New Roman"/>
                <a:cs typeface="Times New Roman"/>
              </a:rPr>
              <a:t>а</a:t>
            </a:r>
            <a:r>
              <a:rPr sz="2400" spc="-10" dirty="0">
                <a:latin typeface="Times New Roman"/>
                <a:cs typeface="Times New Roman"/>
              </a:rPr>
              <a:t>р</a:t>
            </a:r>
            <a:r>
              <a:rPr sz="2400" dirty="0">
                <a:latin typeface="Times New Roman"/>
                <a:cs typeface="Times New Roman"/>
              </a:rPr>
              <a:t>а</a:t>
            </a:r>
            <a:r>
              <a:rPr sz="2400" spc="-35" dirty="0">
                <a:latin typeface="Times New Roman"/>
                <a:cs typeface="Times New Roman"/>
              </a:rPr>
              <a:t>к</a:t>
            </a:r>
            <a:r>
              <a:rPr sz="2400" spc="-5" dirty="0">
                <a:latin typeface="Times New Roman"/>
                <a:cs typeface="Times New Roman"/>
              </a:rPr>
              <a:t>т</a:t>
            </a:r>
            <a:r>
              <a:rPr sz="2400" dirty="0">
                <a:latin typeface="Times New Roman"/>
                <a:cs typeface="Times New Roman"/>
              </a:rPr>
              <a:t>е</a:t>
            </a:r>
            <a:r>
              <a:rPr sz="2400" spc="-10" dirty="0">
                <a:latin typeface="Times New Roman"/>
                <a:cs typeface="Times New Roman"/>
              </a:rPr>
              <a:t>р</a:t>
            </a:r>
            <a:r>
              <a:rPr sz="2400" spc="-5" dirty="0">
                <a:latin typeface="Times New Roman"/>
                <a:cs typeface="Times New Roman"/>
              </a:rPr>
              <a:t>и</a:t>
            </a:r>
            <a:r>
              <a:rPr sz="2400" spc="-50" dirty="0">
                <a:latin typeface="Times New Roman"/>
                <a:cs typeface="Times New Roman"/>
              </a:rPr>
              <a:t>з</a:t>
            </a:r>
            <a:r>
              <a:rPr sz="2400" dirty="0">
                <a:latin typeface="Times New Roman"/>
                <a:cs typeface="Times New Roman"/>
              </a:rPr>
              <a:t>ує</a:t>
            </a:r>
            <a:r>
              <a:rPr sz="2400" spc="-10" dirty="0">
                <a:latin typeface="Times New Roman"/>
                <a:cs typeface="Times New Roman"/>
              </a:rPr>
              <a:t>т</a:t>
            </a:r>
            <a:r>
              <a:rPr sz="2400" spc="-5" dirty="0">
                <a:latin typeface="Times New Roman"/>
                <a:cs typeface="Times New Roman"/>
              </a:rPr>
              <a:t>ь</a:t>
            </a:r>
            <a:r>
              <a:rPr sz="2400" dirty="0">
                <a:latin typeface="Times New Roman"/>
                <a:cs typeface="Times New Roman"/>
              </a:rPr>
              <a:t>ся	д</a:t>
            </a:r>
            <a:r>
              <a:rPr sz="2400" spc="-10" dirty="0">
                <a:latin typeface="Times New Roman"/>
                <a:cs typeface="Times New Roman"/>
              </a:rPr>
              <a:t>і</a:t>
            </a:r>
            <a:r>
              <a:rPr sz="2400" spc="-5" dirty="0">
                <a:latin typeface="Times New Roman"/>
                <a:cs typeface="Times New Roman"/>
              </a:rPr>
              <a:t>є</a:t>
            </a:r>
            <a:r>
              <a:rPr sz="2400" dirty="0">
                <a:latin typeface="Times New Roman"/>
                <a:cs typeface="Times New Roman"/>
              </a:rPr>
              <a:t>ю	с</a:t>
            </a:r>
            <a:r>
              <a:rPr sz="2400" spc="30" dirty="0">
                <a:latin typeface="Times New Roman"/>
                <a:cs typeface="Times New Roman"/>
              </a:rPr>
              <a:t>т</a:t>
            </a:r>
            <a:r>
              <a:rPr sz="2400" spc="-40" dirty="0">
                <a:latin typeface="Times New Roman"/>
                <a:cs typeface="Times New Roman"/>
              </a:rPr>
              <a:t>р</a:t>
            </a:r>
            <a:r>
              <a:rPr sz="2400" spc="-35" dirty="0">
                <a:latin typeface="Times New Roman"/>
                <a:cs typeface="Times New Roman"/>
              </a:rPr>
              <a:t>у</a:t>
            </a:r>
            <a:r>
              <a:rPr sz="2400" spc="-5" dirty="0">
                <a:latin typeface="Times New Roman"/>
                <a:cs typeface="Times New Roman"/>
              </a:rPr>
              <a:t>м</a:t>
            </a:r>
            <a:r>
              <a:rPr sz="2400" dirty="0">
                <a:latin typeface="Times New Roman"/>
                <a:cs typeface="Times New Roman"/>
              </a:rPr>
              <a:t>е</a:t>
            </a:r>
            <a:r>
              <a:rPr sz="2400" spc="5" dirty="0">
                <a:latin typeface="Times New Roman"/>
                <a:cs typeface="Times New Roman"/>
              </a:rPr>
              <a:t>н</a:t>
            </a:r>
            <a:r>
              <a:rPr sz="2400" dirty="0">
                <a:latin typeface="Times New Roman"/>
                <a:cs typeface="Times New Roman"/>
              </a:rPr>
              <a:t>я	</a:t>
            </a:r>
            <a:r>
              <a:rPr sz="2400" spc="-20" dirty="0">
                <a:latin typeface="Times New Roman"/>
                <a:cs typeface="Times New Roman"/>
              </a:rPr>
              <a:t>в</a:t>
            </a:r>
            <a:r>
              <a:rPr sz="2400" spc="-70" dirty="0">
                <a:latin typeface="Times New Roman"/>
                <a:cs typeface="Times New Roman"/>
              </a:rPr>
              <a:t>о</a:t>
            </a:r>
            <a:r>
              <a:rPr sz="2400" dirty="0">
                <a:latin typeface="Times New Roman"/>
                <a:cs typeface="Times New Roman"/>
              </a:rPr>
              <a:t>ди	</a:t>
            </a:r>
            <a:r>
              <a:rPr sz="2400" spc="-5" dirty="0">
                <a:latin typeface="Times New Roman"/>
                <a:cs typeface="Times New Roman"/>
              </a:rPr>
              <a:t>і</a:t>
            </a:r>
            <a:r>
              <a:rPr sz="2400" dirty="0">
                <a:latin typeface="Times New Roman"/>
                <a:cs typeface="Times New Roman"/>
              </a:rPr>
              <a:t>з  </a:t>
            </a:r>
            <a:r>
              <a:rPr sz="2400" spc="-10" dirty="0">
                <a:latin typeface="Times New Roman"/>
                <a:cs typeface="Times New Roman"/>
              </a:rPr>
              <a:t>водопровідної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мережі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на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забруднення.</a:t>
            </a:r>
            <a:endParaRPr sz="2400">
              <a:latin typeface="Times New Roman"/>
              <a:cs typeface="Times New Roman"/>
            </a:endParaRPr>
          </a:p>
          <a:p>
            <a:pPr marL="13970" marR="5080" indent="-635" algn="just">
              <a:lnSpc>
                <a:spcPct val="100000"/>
              </a:lnSpc>
              <a:spcBef>
                <a:spcPts val="500"/>
              </a:spcBef>
            </a:pPr>
            <a:r>
              <a:rPr sz="2400" spc="-5" dirty="0">
                <a:latin typeface="Times New Roman"/>
                <a:cs typeface="Times New Roman"/>
              </a:rPr>
              <a:t>При </a:t>
            </a:r>
            <a:r>
              <a:rPr sz="2400" b="1" i="1" spc="-10" dirty="0">
                <a:latin typeface="Times New Roman"/>
                <a:cs typeface="Times New Roman"/>
              </a:rPr>
              <a:t>гідродинамічному </a:t>
            </a:r>
            <a:r>
              <a:rPr sz="2400" spc="-25" dirty="0">
                <a:latin typeface="Times New Roman"/>
                <a:cs typeface="Times New Roman"/>
              </a:rPr>
              <a:t>вода </a:t>
            </a:r>
            <a:r>
              <a:rPr sz="2400" spc="-15" dirty="0">
                <a:latin typeface="Times New Roman"/>
                <a:cs typeface="Times New Roman"/>
              </a:rPr>
              <a:t>подається </a:t>
            </a:r>
            <a:r>
              <a:rPr sz="2400" dirty="0">
                <a:latin typeface="Times New Roman"/>
                <a:cs typeface="Times New Roman"/>
              </a:rPr>
              <a:t>у </a:t>
            </a:r>
            <a:r>
              <a:rPr sz="2400" spc="-20" dirty="0">
                <a:latin typeface="Times New Roman"/>
                <a:cs typeface="Times New Roman"/>
              </a:rPr>
              <a:t>вигляді </a:t>
            </a:r>
            <a:r>
              <a:rPr sz="2400" spc="-10" dirty="0">
                <a:latin typeface="Times New Roman"/>
                <a:cs typeface="Times New Roman"/>
              </a:rPr>
              <a:t>струменя </a:t>
            </a:r>
            <a:r>
              <a:rPr sz="2400" spc="-20" dirty="0">
                <a:latin typeface="Times New Roman"/>
                <a:cs typeface="Times New Roman"/>
              </a:rPr>
              <a:t>води, </a:t>
            </a:r>
            <a:r>
              <a:rPr sz="2400" dirty="0">
                <a:latin typeface="Times New Roman"/>
                <a:cs typeface="Times New Roman"/>
              </a:rPr>
              <a:t>що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створюється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насосом.</a:t>
            </a:r>
            <a:endParaRPr sz="2400">
              <a:latin typeface="Times New Roman"/>
              <a:cs typeface="Times New Roman"/>
            </a:endParaRPr>
          </a:p>
          <a:p>
            <a:pPr marL="12700" marR="5080" indent="635" algn="just">
              <a:lnSpc>
                <a:spcPct val="100000"/>
              </a:lnSpc>
            </a:pPr>
            <a:r>
              <a:rPr sz="2400" spc="-5" dirty="0">
                <a:latin typeface="Times New Roman"/>
                <a:cs typeface="Times New Roman"/>
              </a:rPr>
              <a:t>При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b="1" i="1" spc="-20" dirty="0">
                <a:latin typeface="Times New Roman"/>
                <a:cs typeface="Times New Roman"/>
              </a:rPr>
              <a:t>гідромеханічному</a:t>
            </a:r>
            <a:r>
              <a:rPr sz="2400" b="1" i="1" spc="-15" dirty="0">
                <a:latin typeface="Times New Roman"/>
                <a:cs typeface="Times New Roman"/>
              </a:rPr>
              <a:t> способі</a:t>
            </a:r>
            <a:r>
              <a:rPr sz="2400" b="1" i="1" spc="57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забезпечується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одночасна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дія 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струменя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води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і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робочих</a:t>
            </a:r>
            <a:r>
              <a:rPr sz="2400" spc="-5" dirty="0">
                <a:latin typeface="Times New Roman"/>
                <a:cs typeface="Times New Roman"/>
              </a:rPr>
              <a:t> органів</a:t>
            </a:r>
            <a:r>
              <a:rPr sz="2400" dirty="0">
                <a:latin typeface="Times New Roman"/>
                <a:cs typeface="Times New Roman"/>
              </a:rPr>
              <a:t> мийних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машин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(мийних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щіток,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роликів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тощо)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або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струменя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води,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Times New Roman"/>
                <a:cs typeface="Times New Roman"/>
              </a:rPr>
              <a:t>якому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знаходяться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тверді 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пластикові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гранули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(часточки)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малого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Times New Roman"/>
                <a:cs typeface="Times New Roman"/>
              </a:rPr>
              <a:t>розміру.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550">
              <a:latin typeface="Times New Roman"/>
              <a:cs typeface="Times New Roman"/>
            </a:endParaRPr>
          </a:p>
          <a:p>
            <a:pPr marR="113664" algn="ctr">
              <a:lnSpc>
                <a:spcPct val="100000"/>
              </a:lnSpc>
              <a:spcBef>
                <a:spcPts val="5"/>
              </a:spcBef>
            </a:pPr>
            <a:r>
              <a:rPr sz="2800" b="1" spc="-5" dirty="0">
                <a:latin typeface="Calibri"/>
                <a:cs typeface="Calibri"/>
              </a:rPr>
              <a:t>Мийне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устаткування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47925" y="1058889"/>
            <a:ext cx="4999025" cy="467994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45788" y="6035802"/>
            <a:ext cx="75406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latin typeface="Times New Roman"/>
                <a:cs typeface="Times New Roman"/>
              </a:rPr>
              <a:t>Картоплеочисна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машина</a:t>
            </a:r>
            <a:r>
              <a:rPr sz="2400" b="1" spc="2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безперервної</a:t>
            </a:r>
            <a:r>
              <a:rPr sz="2400" b="1" spc="1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дії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КНА</a:t>
            </a:r>
            <a:r>
              <a:rPr sz="2400" b="1" dirty="0">
                <a:latin typeface="Times New Roman"/>
                <a:cs typeface="Times New Roman"/>
              </a:rPr>
              <a:t> –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600М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2093" y="1147155"/>
            <a:ext cx="8703950" cy="246068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007427" y="4376991"/>
            <a:ext cx="690245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b="1" i="1" spc="-5" dirty="0">
                <a:latin typeface="Times New Roman"/>
                <a:cs typeface="Times New Roman"/>
              </a:rPr>
              <a:t>Пристрій</a:t>
            </a:r>
            <a:r>
              <a:rPr sz="3200" b="1" i="1" spc="-25" dirty="0">
                <a:latin typeface="Times New Roman"/>
                <a:cs typeface="Times New Roman"/>
              </a:rPr>
              <a:t> </a:t>
            </a:r>
            <a:r>
              <a:rPr sz="3200" b="1" i="1" spc="-5" dirty="0">
                <a:latin typeface="Times New Roman"/>
                <a:cs typeface="Times New Roman"/>
              </a:rPr>
              <a:t>для</a:t>
            </a:r>
            <a:r>
              <a:rPr sz="3200" b="1" i="1" spc="-10" dirty="0">
                <a:latin typeface="Times New Roman"/>
                <a:cs typeface="Times New Roman"/>
              </a:rPr>
              <a:t> </a:t>
            </a:r>
            <a:r>
              <a:rPr sz="3200" b="1" i="1" spc="-5" dirty="0">
                <a:latin typeface="Times New Roman"/>
                <a:cs typeface="Times New Roman"/>
              </a:rPr>
              <a:t>чищення</a:t>
            </a:r>
            <a:r>
              <a:rPr sz="3200" b="1" i="1" spc="-10" dirty="0">
                <a:latin typeface="Times New Roman"/>
                <a:cs typeface="Times New Roman"/>
              </a:rPr>
              <a:t> </a:t>
            </a:r>
            <a:r>
              <a:rPr sz="3200" b="1" i="1" spc="-5" dirty="0">
                <a:latin typeface="Times New Roman"/>
                <a:cs typeface="Times New Roman"/>
              </a:rPr>
              <a:t>риби</a:t>
            </a:r>
            <a:r>
              <a:rPr sz="3200" b="1" i="1" spc="-15" dirty="0">
                <a:latin typeface="Times New Roman"/>
                <a:cs typeface="Times New Roman"/>
              </a:rPr>
              <a:t> </a:t>
            </a:r>
            <a:r>
              <a:rPr sz="3200" b="1" i="1" spc="-5" dirty="0">
                <a:latin typeface="Times New Roman"/>
                <a:cs typeface="Times New Roman"/>
              </a:rPr>
              <a:t>від</a:t>
            </a:r>
            <a:r>
              <a:rPr sz="3200" b="1" i="1" spc="-10" dirty="0">
                <a:latin typeface="Times New Roman"/>
                <a:cs typeface="Times New Roman"/>
              </a:rPr>
              <a:t> луски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83760" y="5168900"/>
            <a:ext cx="643636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i="1" dirty="0">
                <a:latin typeface="Times New Roman"/>
                <a:cs typeface="Times New Roman"/>
              </a:rPr>
              <a:t>1 </a:t>
            </a:r>
            <a:r>
              <a:rPr sz="1800" dirty="0">
                <a:latin typeface="Times New Roman"/>
                <a:cs typeface="Times New Roman"/>
              </a:rPr>
              <a:t>–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скребок;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2 </a:t>
            </a:r>
            <a:r>
              <a:rPr sz="1800" dirty="0">
                <a:latin typeface="Times New Roman"/>
                <a:cs typeface="Times New Roman"/>
              </a:rPr>
              <a:t>–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кожух;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3</a:t>
            </a:r>
            <a:r>
              <a:rPr sz="1800" i="1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– </a:t>
            </a:r>
            <a:r>
              <a:rPr sz="1800" spc="-10" dirty="0">
                <a:latin typeface="Times New Roman"/>
                <a:cs typeface="Times New Roman"/>
              </a:rPr>
              <a:t>пластмасова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гайка;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4</a:t>
            </a:r>
            <a:r>
              <a:rPr sz="1800" i="1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– </a:t>
            </a:r>
            <a:r>
              <a:rPr sz="1800" spc="-10" dirty="0">
                <a:latin typeface="Times New Roman"/>
                <a:cs typeface="Times New Roman"/>
              </a:rPr>
              <a:t>проміжний </a:t>
            </a:r>
            <a:r>
              <a:rPr sz="1800" spc="-5" dirty="0">
                <a:latin typeface="Times New Roman"/>
                <a:cs typeface="Times New Roman"/>
              </a:rPr>
              <a:t>вал;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i="1" dirty="0">
                <a:latin typeface="Times New Roman"/>
                <a:cs typeface="Times New Roman"/>
              </a:rPr>
              <a:t>5</a:t>
            </a:r>
            <a:r>
              <a:rPr sz="1800" i="1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- </a:t>
            </a:r>
            <a:r>
              <a:rPr sz="1800" spc="-10" dirty="0">
                <a:latin typeface="Times New Roman"/>
                <a:cs typeface="Times New Roman"/>
              </a:rPr>
              <a:t>пластмасова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ручка;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6 </a:t>
            </a:r>
            <a:r>
              <a:rPr sz="1800" dirty="0">
                <a:latin typeface="Times New Roman"/>
                <a:cs typeface="Times New Roman"/>
              </a:rPr>
              <a:t>– </a:t>
            </a:r>
            <a:r>
              <a:rPr sz="1800" spc="-5" dirty="0">
                <a:latin typeface="Times New Roman"/>
                <a:cs typeface="Times New Roman"/>
              </a:rPr>
              <a:t>гнучкий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вал; </a:t>
            </a:r>
            <a:r>
              <a:rPr sz="1800" i="1" dirty="0">
                <a:latin typeface="Times New Roman"/>
                <a:cs typeface="Times New Roman"/>
              </a:rPr>
              <a:t>7 </a:t>
            </a:r>
            <a:r>
              <a:rPr sz="1800" dirty="0">
                <a:latin typeface="Times New Roman"/>
                <a:cs typeface="Times New Roman"/>
              </a:rPr>
              <a:t>– </a:t>
            </a:r>
            <a:r>
              <a:rPr sz="1800" spc="-25" dirty="0">
                <a:latin typeface="Times New Roman"/>
                <a:cs typeface="Times New Roman"/>
              </a:rPr>
              <a:t>кожух;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i="1" dirty="0">
                <a:latin typeface="Times New Roman"/>
                <a:cs typeface="Times New Roman"/>
              </a:rPr>
              <a:t>8 </a:t>
            </a:r>
            <a:r>
              <a:rPr sz="1800" dirty="0">
                <a:latin typeface="Times New Roman"/>
                <a:cs typeface="Times New Roman"/>
              </a:rPr>
              <a:t>–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вимикач;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9 </a:t>
            </a:r>
            <a:r>
              <a:rPr sz="1800" dirty="0">
                <a:latin typeface="Times New Roman"/>
                <a:cs typeface="Times New Roman"/>
              </a:rPr>
              <a:t>–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муфта;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10</a:t>
            </a:r>
            <a:r>
              <a:rPr sz="1800" i="1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– </a:t>
            </a:r>
            <a:r>
              <a:rPr sz="1800" spc="-10" dirty="0">
                <a:latin typeface="Times New Roman"/>
                <a:cs typeface="Times New Roman"/>
              </a:rPr>
              <a:t>електродвигун; </a:t>
            </a:r>
            <a:r>
              <a:rPr sz="1800" i="1" spc="-70" dirty="0">
                <a:latin typeface="Times New Roman"/>
                <a:cs typeface="Times New Roman"/>
              </a:rPr>
              <a:t>11</a:t>
            </a:r>
            <a:r>
              <a:rPr sz="1800" i="1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–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кронштейн;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i="1" dirty="0">
                <a:latin typeface="Times New Roman"/>
                <a:cs typeface="Times New Roman"/>
              </a:rPr>
              <a:t>12</a:t>
            </a:r>
            <a:r>
              <a:rPr sz="1800" i="1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–</a:t>
            </a:r>
            <a:r>
              <a:rPr sz="1800" spc="-5" dirty="0">
                <a:latin typeface="Times New Roman"/>
                <a:cs typeface="Times New Roman"/>
              </a:rPr>
              <a:t> гвинтовий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притискач; </a:t>
            </a:r>
            <a:r>
              <a:rPr sz="1800" i="1" dirty="0">
                <a:latin typeface="Times New Roman"/>
                <a:cs typeface="Times New Roman"/>
              </a:rPr>
              <a:t>13</a:t>
            </a:r>
            <a:r>
              <a:rPr sz="1800" i="1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-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вилка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4957" y="1859533"/>
            <a:ext cx="4205224" cy="280820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66928" y="1004036"/>
            <a:ext cx="4244324" cy="455513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221739" y="5805741"/>
            <a:ext cx="690181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b="1" i="1" spc="-5" dirty="0">
                <a:latin typeface="Times New Roman"/>
                <a:cs typeface="Times New Roman"/>
              </a:rPr>
              <a:t>Пристрій</a:t>
            </a:r>
            <a:r>
              <a:rPr sz="3200" b="1" i="1" spc="-25" dirty="0">
                <a:latin typeface="Times New Roman"/>
                <a:cs typeface="Times New Roman"/>
              </a:rPr>
              <a:t> </a:t>
            </a:r>
            <a:r>
              <a:rPr sz="3200" b="1" i="1" spc="-5" dirty="0">
                <a:latin typeface="Times New Roman"/>
                <a:cs typeface="Times New Roman"/>
              </a:rPr>
              <a:t>для</a:t>
            </a:r>
            <a:r>
              <a:rPr sz="3200" b="1" i="1" spc="-10" dirty="0">
                <a:latin typeface="Times New Roman"/>
                <a:cs typeface="Times New Roman"/>
              </a:rPr>
              <a:t> </a:t>
            </a:r>
            <a:r>
              <a:rPr sz="3200" b="1" i="1" spc="-5" dirty="0">
                <a:latin typeface="Times New Roman"/>
                <a:cs typeface="Times New Roman"/>
              </a:rPr>
              <a:t>чищення</a:t>
            </a:r>
            <a:r>
              <a:rPr sz="3200" b="1" i="1" spc="-10" dirty="0">
                <a:latin typeface="Times New Roman"/>
                <a:cs typeface="Times New Roman"/>
              </a:rPr>
              <a:t> </a:t>
            </a:r>
            <a:r>
              <a:rPr sz="3200" b="1" i="1" spc="-5" dirty="0">
                <a:latin typeface="Times New Roman"/>
                <a:cs typeface="Times New Roman"/>
              </a:rPr>
              <a:t>риби</a:t>
            </a:r>
            <a:r>
              <a:rPr sz="3200" b="1" i="1" spc="-15" dirty="0">
                <a:latin typeface="Times New Roman"/>
                <a:cs typeface="Times New Roman"/>
              </a:rPr>
              <a:t> </a:t>
            </a:r>
            <a:r>
              <a:rPr sz="3200" b="1" i="1" spc="-5" dirty="0">
                <a:latin typeface="Times New Roman"/>
                <a:cs typeface="Times New Roman"/>
              </a:rPr>
              <a:t>від</a:t>
            </a:r>
            <a:r>
              <a:rPr sz="3200" b="1" i="1" spc="-15" dirty="0">
                <a:latin typeface="Times New Roman"/>
                <a:cs typeface="Times New Roman"/>
              </a:rPr>
              <a:t> </a:t>
            </a:r>
            <a:r>
              <a:rPr sz="3200" b="1" i="1" spc="-10" dirty="0">
                <a:latin typeface="Times New Roman"/>
                <a:cs typeface="Times New Roman"/>
              </a:rPr>
              <a:t>луски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5470309" y="752005"/>
          <a:ext cx="3324860" cy="44012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1300"/>
                <a:gridCol w="537845"/>
                <a:gridCol w="2545715"/>
              </a:tblGrid>
              <a:tr h="938809">
                <a:tc gridSpan="3">
                  <a:txBody>
                    <a:bodyPr/>
                    <a:lstStyle/>
                    <a:p>
                      <a:pPr marL="547370" marR="304800" indent="35052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2800" b="1" spc="-5" dirty="0">
                          <a:latin typeface="Times New Roman"/>
                          <a:cs typeface="Times New Roman"/>
                        </a:rPr>
                        <a:t>За </a:t>
                      </a:r>
                      <a:r>
                        <a:rPr sz="2800" b="1" spc="-55" dirty="0">
                          <a:latin typeface="Times New Roman"/>
                          <a:cs typeface="Times New Roman"/>
                        </a:rPr>
                        <a:t>будовою </a:t>
                      </a:r>
                      <a:r>
                        <a:rPr sz="2800" b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spc="-20" dirty="0">
                          <a:latin typeface="Times New Roman"/>
                          <a:cs typeface="Times New Roman"/>
                        </a:rPr>
                        <a:t>робочої</a:t>
                      </a:r>
                      <a:r>
                        <a:rPr sz="2800" b="1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spc="-10" dirty="0">
                          <a:latin typeface="Times New Roman"/>
                          <a:cs typeface="Times New Roman"/>
                        </a:rPr>
                        <a:t>камери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33020" marB="0">
                    <a:lnL w="28575">
                      <a:solidFill>
                        <a:srgbClr val="385D8A"/>
                      </a:solidFill>
                      <a:prstDash val="solid"/>
                    </a:lnL>
                    <a:lnR w="28575">
                      <a:solidFill>
                        <a:srgbClr val="385D8A"/>
                      </a:solidFill>
                      <a:prstDash val="solid"/>
                    </a:lnR>
                    <a:lnT w="28575">
                      <a:solidFill>
                        <a:srgbClr val="385D8A"/>
                      </a:solidFill>
                      <a:prstDash val="solid"/>
                    </a:lnT>
                    <a:lnB w="28575">
                      <a:solidFill>
                        <a:srgbClr val="385D8A"/>
                      </a:solidFill>
                      <a:prstDash val="solid"/>
                    </a:lnB>
                    <a:solidFill>
                      <a:srgbClr val="DCE6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85330">
                <a:tc rowSpan="1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8100">
                      <a:solidFill>
                        <a:srgbClr val="4A7EBB"/>
                      </a:solidFill>
                      <a:prstDash val="solid"/>
                    </a:lnR>
                    <a:lnT w="28575">
                      <a:solidFill>
                        <a:srgbClr val="385D8A"/>
                      </a:solidFill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4A7EBB"/>
                      </a:solidFill>
                      <a:prstDash val="solid"/>
                    </a:lnL>
                    <a:lnT w="28575">
                      <a:solidFill>
                        <a:srgbClr val="385D8A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3021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38100">
                      <a:solidFill>
                        <a:srgbClr val="4A7EBB"/>
                      </a:solidFill>
                      <a:prstDash val="solid"/>
                    </a:lnR>
                    <a:lnT w="28575">
                      <a:solidFill>
                        <a:srgbClr val="385D8A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4A7EBB"/>
                      </a:solidFill>
                      <a:prstDash val="solid"/>
                    </a:lnL>
                    <a:lnR w="28575">
                      <a:solidFill>
                        <a:srgbClr val="385D8A"/>
                      </a:solidFill>
                      <a:prstDash val="solid"/>
                    </a:lnR>
                    <a:lnB w="38100">
                      <a:solidFill>
                        <a:srgbClr val="4A7EBB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224154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2800" spc="-5" dirty="0">
                          <a:latin typeface="Times New Roman"/>
                          <a:cs typeface="Times New Roman"/>
                        </a:rPr>
                        <a:t>вібраційні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88900" marB="0">
                    <a:lnL w="28575">
                      <a:solidFill>
                        <a:srgbClr val="385D8A"/>
                      </a:solidFill>
                      <a:prstDash val="solid"/>
                    </a:lnL>
                    <a:lnR w="28575">
                      <a:solidFill>
                        <a:srgbClr val="385D8A"/>
                      </a:solidFill>
                      <a:prstDash val="solid"/>
                    </a:lnR>
                    <a:lnT w="28575">
                      <a:solidFill>
                        <a:srgbClr val="385D8A"/>
                      </a:solidFill>
                      <a:prstDash val="solid"/>
                    </a:lnT>
                    <a:lnB w="28575">
                      <a:solidFill>
                        <a:srgbClr val="385D8A"/>
                      </a:solidFill>
                      <a:prstDash val="solid"/>
                    </a:lnB>
                    <a:solidFill>
                      <a:srgbClr val="DCE6F2"/>
                    </a:solidFill>
                  </a:tcPr>
                </a:tc>
              </a:tr>
              <a:tr h="32326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38100">
                      <a:solidFill>
                        <a:srgbClr val="4A7EBB"/>
                      </a:solidFill>
                      <a:prstDash val="solid"/>
                    </a:lnR>
                    <a:lnT w="28575">
                      <a:solidFill>
                        <a:srgbClr val="385D8A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4A7EBB"/>
                      </a:solidFill>
                      <a:prstDash val="solid"/>
                    </a:lnL>
                    <a:lnR w="28575">
                      <a:solidFill>
                        <a:srgbClr val="385D8A"/>
                      </a:solidFill>
                      <a:prstDash val="solid"/>
                    </a:lnR>
                    <a:lnT w="38100">
                      <a:solidFill>
                        <a:srgbClr val="4A7EBB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8900" marB="0">
                    <a:lnL w="28575">
                      <a:solidFill>
                        <a:srgbClr val="385D8A"/>
                      </a:solidFill>
                      <a:prstDash val="solid"/>
                    </a:lnL>
                    <a:lnR w="28575">
                      <a:solidFill>
                        <a:srgbClr val="385D8A"/>
                      </a:solidFill>
                      <a:prstDash val="solid"/>
                    </a:lnR>
                    <a:lnT w="28575">
                      <a:solidFill>
                        <a:srgbClr val="385D8A"/>
                      </a:solidFill>
                      <a:prstDash val="solid"/>
                    </a:lnT>
                    <a:lnB w="28575">
                      <a:solidFill>
                        <a:srgbClr val="385D8A"/>
                      </a:solidFill>
                      <a:prstDash val="solid"/>
                    </a:lnB>
                    <a:solidFill>
                      <a:srgbClr val="DCE6F2"/>
                    </a:solidFill>
                  </a:tcPr>
                </a:tc>
              </a:tr>
              <a:tr h="26852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38100">
                      <a:solidFill>
                        <a:srgbClr val="4A7EBB"/>
                      </a:solidFill>
                      <a:prstDash val="solid"/>
                    </a:lnR>
                    <a:lnT w="28575">
                      <a:solidFill>
                        <a:srgbClr val="385D8A"/>
                      </a:solidFill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4A7EBB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0212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38100">
                      <a:solidFill>
                        <a:srgbClr val="4A7EBB"/>
                      </a:solidFill>
                      <a:prstDash val="solid"/>
                    </a:lnR>
                    <a:lnT w="28575">
                      <a:solidFill>
                        <a:srgbClr val="385D8A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4A7EBB"/>
                      </a:solidFill>
                      <a:prstDash val="solid"/>
                    </a:lnL>
                    <a:lnR w="28575">
                      <a:solidFill>
                        <a:srgbClr val="385D8A"/>
                      </a:solidFill>
                      <a:prstDash val="solid"/>
                    </a:lnR>
                    <a:lnB w="38100">
                      <a:solidFill>
                        <a:srgbClr val="4A7EBB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26670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2800" spc="-20" dirty="0">
                          <a:latin typeface="Times New Roman"/>
                          <a:cs typeface="Times New Roman"/>
                        </a:rPr>
                        <a:t>конвеєрні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20320" marB="0">
                    <a:lnL w="28575">
                      <a:solidFill>
                        <a:srgbClr val="385D8A"/>
                      </a:solidFill>
                      <a:prstDash val="solid"/>
                    </a:lnL>
                    <a:lnR w="28575">
                      <a:solidFill>
                        <a:srgbClr val="385D8A"/>
                      </a:solidFill>
                      <a:prstDash val="solid"/>
                    </a:lnR>
                    <a:lnT w="28575">
                      <a:solidFill>
                        <a:srgbClr val="385D8A"/>
                      </a:solidFill>
                      <a:prstDash val="solid"/>
                    </a:lnT>
                    <a:lnB w="28575">
                      <a:solidFill>
                        <a:srgbClr val="385D8A"/>
                      </a:solidFill>
                      <a:prstDash val="solid"/>
                    </a:lnB>
                    <a:solidFill>
                      <a:srgbClr val="DCE6F2"/>
                    </a:solidFill>
                  </a:tcPr>
                </a:tc>
              </a:tr>
              <a:tr h="28753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38100">
                      <a:solidFill>
                        <a:srgbClr val="4A7EBB"/>
                      </a:solidFill>
                      <a:prstDash val="solid"/>
                    </a:lnR>
                    <a:lnT w="28575">
                      <a:solidFill>
                        <a:srgbClr val="385D8A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4A7EBB"/>
                      </a:solidFill>
                      <a:prstDash val="solid"/>
                    </a:lnL>
                    <a:lnR w="28575">
                      <a:solidFill>
                        <a:srgbClr val="385D8A"/>
                      </a:solidFill>
                      <a:prstDash val="solid"/>
                    </a:lnR>
                    <a:lnT w="38100">
                      <a:solidFill>
                        <a:srgbClr val="4A7EBB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0320" marB="0">
                    <a:lnL w="28575">
                      <a:solidFill>
                        <a:srgbClr val="385D8A"/>
                      </a:solidFill>
                      <a:prstDash val="solid"/>
                    </a:lnL>
                    <a:lnR w="28575">
                      <a:solidFill>
                        <a:srgbClr val="385D8A"/>
                      </a:solidFill>
                      <a:prstDash val="solid"/>
                    </a:lnR>
                    <a:lnT w="28575">
                      <a:solidFill>
                        <a:srgbClr val="385D8A"/>
                      </a:solidFill>
                      <a:prstDash val="solid"/>
                    </a:lnT>
                    <a:lnB w="28575">
                      <a:solidFill>
                        <a:srgbClr val="385D8A"/>
                      </a:solidFill>
                      <a:prstDash val="solid"/>
                    </a:lnB>
                    <a:solidFill>
                      <a:srgbClr val="DCE6F2"/>
                    </a:solidFill>
                  </a:tcPr>
                </a:tc>
              </a:tr>
              <a:tr h="26852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38100">
                      <a:solidFill>
                        <a:srgbClr val="4A7EBB"/>
                      </a:solidFill>
                      <a:prstDash val="solid"/>
                    </a:lnR>
                    <a:lnT w="28575">
                      <a:solidFill>
                        <a:srgbClr val="385D8A"/>
                      </a:solidFill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4A7EBB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0802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38100">
                      <a:solidFill>
                        <a:srgbClr val="4A7EBB"/>
                      </a:solidFill>
                      <a:prstDash val="solid"/>
                    </a:lnR>
                    <a:lnT w="28575">
                      <a:solidFill>
                        <a:srgbClr val="385D8A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4A7EBB"/>
                      </a:solidFill>
                      <a:prstDash val="solid"/>
                    </a:lnL>
                    <a:lnR w="28575">
                      <a:solidFill>
                        <a:srgbClr val="385D8A"/>
                      </a:solidFill>
                      <a:prstDash val="solid"/>
                    </a:lnR>
                    <a:lnB w="38100">
                      <a:solidFill>
                        <a:srgbClr val="4A7EBB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25336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2800" spc="-5" dirty="0">
                          <a:latin typeface="Times New Roman"/>
                          <a:cs typeface="Times New Roman"/>
                        </a:rPr>
                        <a:t>барабанні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15240" marB="0">
                    <a:lnL w="28575">
                      <a:solidFill>
                        <a:srgbClr val="385D8A"/>
                      </a:solidFill>
                      <a:prstDash val="solid"/>
                    </a:lnL>
                    <a:lnR w="28575">
                      <a:solidFill>
                        <a:srgbClr val="385D8A"/>
                      </a:solidFill>
                      <a:prstDash val="solid"/>
                    </a:lnR>
                    <a:lnT w="28575">
                      <a:solidFill>
                        <a:srgbClr val="385D8A"/>
                      </a:solidFill>
                      <a:prstDash val="solid"/>
                    </a:lnT>
                    <a:lnB w="28575">
                      <a:solidFill>
                        <a:srgbClr val="385D8A"/>
                      </a:solidFill>
                      <a:prstDash val="solid"/>
                    </a:lnB>
                    <a:solidFill>
                      <a:srgbClr val="DCE6F2"/>
                    </a:solidFill>
                  </a:tcPr>
                </a:tc>
              </a:tr>
              <a:tr h="21602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38100">
                      <a:solidFill>
                        <a:srgbClr val="4A7EBB"/>
                      </a:solidFill>
                      <a:prstDash val="solid"/>
                    </a:lnR>
                    <a:lnT w="28575">
                      <a:solidFill>
                        <a:srgbClr val="385D8A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4A7EBB"/>
                      </a:solidFill>
                      <a:prstDash val="solid"/>
                    </a:lnL>
                    <a:lnR w="28575">
                      <a:solidFill>
                        <a:srgbClr val="385D8A"/>
                      </a:solidFill>
                      <a:prstDash val="solid"/>
                    </a:lnR>
                    <a:lnT w="38100">
                      <a:solidFill>
                        <a:srgbClr val="4A7EBB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5240" marB="0">
                    <a:lnL w="28575">
                      <a:solidFill>
                        <a:srgbClr val="385D8A"/>
                      </a:solidFill>
                      <a:prstDash val="solid"/>
                    </a:lnL>
                    <a:lnR w="28575">
                      <a:solidFill>
                        <a:srgbClr val="385D8A"/>
                      </a:solidFill>
                      <a:prstDash val="solid"/>
                    </a:lnR>
                    <a:lnT w="28575">
                      <a:solidFill>
                        <a:srgbClr val="385D8A"/>
                      </a:solidFill>
                      <a:prstDash val="solid"/>
                    </a:lnT>
                    <a:lnB w="28575">
                      <a:solidFill>
                        <a:srgbClr val="385D8A"/>
                      </a:solidFill>
                      <a:prstDash val="solid"/>
                    </a:lnB>
                    <a:solidFill>
                      <a:srgbClr val="DCE6F2"/>
                    </a:solidFill>
                  </a:tcPr>
                </a:tc>
              </a:tr>
              <a:tr h="26854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38100">
                      <a:solidFill>
                        <a:srgbClr val="4A7EBB"/>
                      </a:solidFill>
                      <a:prstDash val="solid"/>
                    </a:lnR>
                    <a:lnT w="28575">
                      <a:solidFill>
                        <a:srgbClr val="385D8A"/>
                      </a:solidFill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4A7EBB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0373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38100">
                      <a:solidFill>
                        <a:srgbClr val="4A7EBB"/>
                      </a:solidFill>
                      <a:prstDash val="solid"/>
                    </a:lnR>
                    <a:lnT w="28575">
                      <a:solidFill>
                        <a:srgbClr val="385D8A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4A7EBB"/>
                      </a:solidFill>
                      <a:prstDash val="solid"/>
                    </a:lnL>
                    <a:lnR w="28575">
                      <a:solidFill>
                        <a:srgbClr val="385D8A"/>
                      </a:solidFill>
                      <a:prstDash val="solid"/>
                    </a:lnR>
                    <a:lnB w="53975">
                      <a:solidFill>
                        <a:srgbClr val="4A7EBB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137795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2800" spc="-5" dirty="0">
                          <a:latin typeface="Times New Roman"/>
                          <a:cs typeface="Times New Roman"/>
                        </a:rPr>
                        <a:t>барботажні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76200" marB="0">
                    <a:lnL w="28575">
                      <a:solidFill>
                        <a:srgbClr val="385D8A"/>
                      </a:solidFill>
                      <a:prstDash val="solid"/>
                    </a:lnL>
                    <a:lnR w="28575">
                      <a:solidFill>
                        <a:srgbClr val="385D8A"/>
                      </a:solidFill>
                      <a:prstDash val="solid"/>
                    </a:lnR>
                    <a:lnT w="28575">
                      <a:solidFill>
                        <a:srgbClr val="385D8A"/>
                      </a:solidFill>
                      <a:prstDash val="solid"/>
                    </a:lnT>
                    <a:lnB w="28575">
                      <a:solidFill>
                        <a:srgbClr val="385D8A"/>
                      </a:solidFill>
                      <a:prstDash val="solid"/>
                    </a:lnB>
                    <a:solidFill>
                      <a:srgbClr val="DCE6F2"/>
                    </a:solidFill>
                  </a:tcPr>
                </a:tc>
              </a:tr>
              <a:tr h="30054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385D8A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6200" marB="0">
                    <a:lnL w="28575">
                      <a:solidFill>
                        <a:srgbClr val="385D8A"/>
                      </a:solidFill>
                      <a:prstDash val="solid"/>
                    </a:lnL>
                    <a:lnR w="28575">
                      <a:solidFill>
                        <a:srgbClr val="385D8A"/>
                      </a:solidFill>
                      <a:prstDash val="solid"/>
                    </a:lnR>
                    <a:lnT w="28575">
                      <a:solidFill>
                        <a:srgbClr val="385D8A"/>
                      </a:solidFill>
                      <a:prstDash val="solid"/>
                    </a:lnT>
                    <a:lnB w="28575">
                      <a:solidFill>
                        <a:srgbClr val="385D8A"/>
                      </a:solidFill>
                      <a:prstDash val="solid"/>
                    </a:lnB>
                    <a:solidFill>
                      <a:srgbClr val="DCE6F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006589" y="752005"/>
          <a:ext cx="3322320" cy="27358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1760"/>
                <a:gridCol w="353060"/>
                <a:gridCol w="2857500"/>
              </a:tblGrid>
              <a:tr h="938809">
                <a:tc gridSpan="3">
                  <a:txBody>
                    <a:bodyPr/>
                    <a:lstStyle/>
                    <a:p>
                      <a:pPr marL="494030" marR="66040" indent="-432434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2800" b="1" spc="-5" dirty="0">
                          <a:latin typeface="Times New Roman"/>
                          <a:cs typeface="Times New Roman"/>
                        </a:rPr>
                        <a:t>За </a:t>
                      </a:r>
                      <a:r>
                        <a:rPr sz="2800" b="1" spc="-10" dirty="0">
                          <a:latin typeface="Times New Roman"/>
                          <a:cs typeface="Times New Roman"/>
                        </a:rPr>
                        <a:t>функціональним </a:t>
                      </a:r>
                      <a:r>
                        <a:rPr sz="2800" b="1" spc="-6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spc="-15" dirty="0">
                          <a:latin typeface="Times New Roman"/>
                          <a:cs typeface="Times New Roman"/>
                        </a:rPr>
                        <a:t>призначенням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33020" marB="0">
                    <a:lnL w="28575">
                      <a:solidFill>
                        <a:srgbClr val="385D8A"/>
                      </a:solidFill>
                      <a:prstDash val="solid"/>
                    </a:lnL>
                    <a:lnR w="28575">
                      <a:solidFill>
                        <a:srgbClr val="385D8A"/>
                      </a:solidFill>
                      <a:prstDash val="solid"/>
                    </a:lnR>
                    <a:lnT w="28575">
                      <a:solidFill>
                        <a:srgbClr val="385D8A"/>
                      </a:solidFill>
                      <a:prstDash val="solid"/>
                    </a:lnT>
                    <a:lnB w="28575">
                      <a:solidFill>
                        <a:srgbClr val="385D8A"/>
                      </a:solidFill>
                      <a:prstDash val="solid"/>
                    </a:lnB>
                    <a:solidFill>
                      <a:srgbClr val="DCE6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85330"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8100">
                      <a:solidFill>
                        <a:srgbClr val="4A7EBB"/>
                      </a:solidFill>
                      <a:prstDash val="solid"/>
                    </a:lnR>
                    <a:lnT w="28575">
                      <a:solidFill>
                        <a:srgbClr val="385D8A"/>
                      </a:solidFill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4A7EBB"/>
                      </a:solidFill>
                      <a:prstDash val="solid"/>
                    </a:lnL>
                    <a:lnT w="28575">
                      <a:solidFill>
                        <a:srgbClr val="385D8A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2673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38100">
                      <a:solidFill>
                        <a:srgbClr val="4A7EBB"/>
                      </a:solidFill>
                      <a:prstDash val="solid"/>
                    </a:lnR>
                    <a:lnT w="28575">
                      <a:solidFill>
                        <a:srgbClr val="385D8A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4A7EBB"/>
                      </a:solidFill>
                      <a:prstDash val="solid"/>
                    </a:lnL>
                    <a:lnR w="28575">
                      <a:solidFill>
                        <a:srgbClr val="385D8A"/>
                      </a:solidFill>
                      <a:prstDash val="solid"/>
                    </a:lnR>
                    <a:lnB w="38100">
                      <a:solidFill>
                        <a:srgbClr val="4A7EBB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2800" spc="-10" dirty="0">
                          <a:latin typeface="Times New Roman"/>
                          <a:cs typeface="Times New Roman"/>
                        </a:rPr>
                        <a:t>спеціалізовані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88900" marB="0">
                    <a:lnL w="28575">
                      <a:solidFill>
                        <a:srgbClr val="385D8A"/>
                      </a:solidFill>
                      <a:prstDash val="solid"/>
                    </a:lnL>
                    <a:lnR w="28575">
                      <a:solidFill>
                        <a:srgbClr val="385D8A"/>
                      </a:solidFill>
                      <a:prstDash val="solid"/>
                    </a:lnR>
                    <a:lnT w="28575">
                      <a:solidFill>
                        <a:srgbClr val="385D8A"/>
                      </a:solidFill>
                      <a:prstDash val="solid"/>
                    </a:lnT>
                    <a:lnB w="28575">
                      <a:solidFill>
                        <a:srgbClr val="385D8A"/>
                      </a:solidFill>
                      <a:prstDash val="solid"/>
                    </a:lnB>
                    <a:solidFill>
                      <a:srgbClr val="DCE6F2"/>
                    </a:solidFill>
                  </a:tcPr>
                </a:tc>
              </a:tr>
              <a:tr h="32674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38100">
                      <a:solidFill>
                        <a:srgbClr val="4A7EBB"/>
                      </a:solidFill>
                      <a:prstDash val="solid"/>
                    </a:lnR>
                    <a:lnT w="28575">
                      <a:solidFill>
                        <a:srgbClr val="385D8A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4A7EBB"/>
                      </a:solidFill>
                      <a:prstDash val="solid"/>
                    </a:lnL>
                    <a:lnR w="28575">
                      <a:solidFill>
                        <a:srgbClr val="385D8A"/>
                      </a:solidFill>
                      <a:prstDash val="solid"/>
                    </a:lnR>
                    <a:lnT w="38100">
                      <a:solidFill>
                        <a:srgbClr val="4A7EBB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8900" marB="0">
                    <a:lnL w="28575">
                      <a:solidFill>
                        <a:srgbClr val="385D8A"/>
                      </a:solidFill>
                      <a:prstDash val="solid"/>
                    </a:lnL>
                    <a:lnR w="28575">
                      <a:solidFill>
                        <a:srgbClr val="385D8A"/>
                      </a:solidFill>
                      <a:prstDash val="solid"/>
                    </a:lnR>
                    <a:lnT w="28575">
                      <a:solidFill>
                        <a:srgbClr val="385D8A"/>
                      </a:solidFill>
                      <a:prstDash val="solid"/>
                    </a:lnT>
                    <a:lnB w="28575">
                      <a:solidFill>
                        <a:srgbClr val="385D8A"/>
                      </a:solidFill>
                      <a:prstDash val="solid"/>
                    </a:lnB>
                    <a:solidFill>
                      <a:srgbClr val="DCE6F2"/>
                    </a:solidFill>
                  </a:tcPr>
                </a:tc>
              </a:tr>
              <a:tr h="1945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38100">
                      <a:solidFill>
                        <a:srgbClr val="4A7EBB"/>
                      </a:solidFill>
                      <a:prstDash val="solid"/>
                    </a:lnR>
                    <a:lnT w="28575">
                      <a:solidFill>
                        <a:srgbClr val="385D8A"/>
                      </a:solidFill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4A7EBB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956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38100">
                      <a:solidFill>
                        <a:srgbClr val="4A7EBB"/>
                      </a:solidFill>
                      <a:prstDash val="solid"/>
                    </a:lnR>
                    <a:lnT w="28575">
                      <a:solidFill>
                        <a:srgbClr val="385D8A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4A7EBB"/>
                      </a:solidFill>
                      <a:prstDash val="solid"/>
                    </a:lnL>
                    <a:lnR w="28575">
                      <a:solidFill>
                        <a:srgbClr val="385D8A"/>
                      </a:solidFill>
                      <a:prstDash val="solid"/>
                    </a:lnR>
                    <a:lnB w="38100">
                      <a:solidFill>
                        <a:srgbClr val="4A7EBB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186055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2800" dirty="0">
                          <a:latin typeface="Times New Roman"/>
                          <a:cs typeface="Times New Roman"/>
                        </a:rPr>
                        <a:t>універсальні.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94615" marB="0">
                    <a:lnL w="28575">
                      <a:solidFill>
                        <a:srgbClr val="385D8A"/>
                      </a:solidFill>
                      <a:prstDash val="solid"/>
                    </a:lnL>
                    <a:lnR w="28575">
                      <a:solidFill>
                        <a:srgbClr val="385D8A"/>
                      </a:solidFill>
                      <a:prstDash val="solid"/>
                    </a:lnR>
                    <a:lnT w="28575">
                      <a:solidFill>
                        <a:srgbClr val="385D8A"/>
                      </a:solidFill>
                      <a:prstDash val="solid"/>
                    </a:lnT>
                    <a:lnB w="28575">
                      <a:solidFill>
                        <a:srgbClr val="385D8A"/>
                      </a:solidFill>
                      <a:prstDash val="solid"/>
                    </a:lnB>
                    <a:solidFill>
                      <a:srgbClr val="DCE6F2"/>
                    </a:solidFill>
                  </a:tcPr>
                </a:tc>
              </a:tr>
              <a:tr h="368048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385D8A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94615" marB="0">
                    <a:lnL w="28575">
                      <a:solidFill>
                        <a:srgbClr val="385D8A"/>
                      </a:solidFill>
                      <a:prstDash val="solid"/>
                    </a:lnL>
                    <a:lnR w="28575">
                      <a:solidFill>
                        <a:srgbClr val="385D8A"/>
                      </a:solidFill>
                      <a:prstDash val="solid"/>
                    </a:lnR>
                    <a:lnT w="28575">
                      <a:solidFill>
                        <a:srgbClr val="385D8A"/>
                      </a:solidFill>
                      <a:prstDash val="solid"/>
                    </a:lnT>
                    <a:lnB w="28575">
                      <a:solidFill>
                        <a:srgbClr val="385D8A"/>
                      </a:solidFill>
                      <a:prstDash val="solid"/>
                    </a:lnB>
                    <a:solidFill>
                      <a:srgbClr val="DCE6F2"/>
                    </a:solidFill>
                  </a:tcPr>
                </a:tc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1130909" y="3856850"/>
            <a:ext cx="3849370" cy="939165"/>
          </a:xfrm>
          <a:prstGeom prst="rect">
            <a:avLst/>
          </a:prstGeom>
          <a:solidFill>
            <a:srgbClr val="DCE6F2"/>
          </a:solidFill>
          <a:ln w="25400">
            <a:solidFill>
              <a:srgbClr val="385D8A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721995">
              <a:lnSpc>
                <a:spcPts val="3140"/>
              </a:lnSpc>
            </a:pPr>
            <a:r>
              <a:rPr sz="2800" b="1" spc="-5" dirty="0">
                <a:latin typeface="Times New Roman"/>
                <a:cs typeface="Times New Roman"/>
              </a:rPr>
              <a:t>За</a:t>
            </a:r>
            <a:r>
              <a:rPr sz="2800" b="1" spc="-4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структурою</a:t>
            </a:r>
            <a:endParaRPr sz="2800">
              <a:latin typeface="Times New Roman"/>
              <a:cs typeface="Times New Roman"/>
            </a:endParaRPr>
          </a:p>
          <a:p>
            <a:pPr marL="649605">
              <a:lnSpc>
                <a:spcPct val="100000"/>
              </a:lnSpc>
            </a:pPr>
            <a:r>
              <a:rPr sz="2800" b="1" spc="-25" dirty="0">
                <a:latin typeface="Times New Roman"/>
                <a:cs typeface="Times New Roman"/>
              </a:rPr>
              <a:t>робочого</a:t>
            </a:r>
            <a:r>
              <a:rPr sz="2800" b="1" spc="-5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циклу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15160" y="5013172"/>
            <a:ext cx="3312795" cy="579120"/>
          </a:xfrm>
          <a:prstGeom prst="rect">
            <a:avLst/>
          </a:prstGeom>
          <a:solidFill>
            <a:srgbClr val="DCE6F2"/>
          </a:solidFill>
          <a:ln w="25400">
            <a:solidFill>
              <a:srgbClr val="385D8A"/>
            </a:solidFill>
          </a:ln>
        </p:spPr>
        <p:txBody>
          <a:bodyPr vert="horz" wrap="square" lIns="0" tIns="95250" rIns="0" bIns="0" rtlCol="0">
            <a:spAutoFit/>
          </a:bodyPr>
          <a:lstStyle/>
          <a:p>
            <a:pPr marL="330835">
              <a:lnSpc>
                <a:spcPct val="100000"/>
              </a:lnSpc>
              <a:spcBef>
                <a:spcPts val="750"/>
              </a:spcBef>
            </a:pPr>
            <a:r>
              <a:rPr sz="2800" spc="-10" dirty="0">
                <a:latin typeface="Times New Roman"/>
                <a:cs typeface="Times New Roman"/>
              </a:rPr>
              <a:t>періодичної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дії;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15160" y="5949276"/>
            <a:ext cx="3312795" cy="585470"/>
          </a:xfrm>
          <a:prstGeom prst="rect">
            <a:avLst/>
          </a:prstGeom>
          <a:solidFill>
            <a:srgbClr val="DCE6F2"/>
          </a:solidFill>
          <a:ln w="25400">
            <a:solidFill>
              <a:srgbClr val="385D8A"/>
            </a:solidFill>
          </a:ln>
        </p:spPr>
        <p:txBody>
          <a:bodyPr vert="horz" wrap="square" lIns="0" tIns="12700" rIns="0" bIns="0" rtlCol="0">
            <a:spAutoFit/>
          </a:bodyPr>
          <a:lstStyle/>
          <a:p>
            <a:pPr marL="254000">
              <a:lnSpc>
                <a:spcPct val="100000"/>
              </a:lnSpc>
              <a:spcBef>
                <a:spcPts val="100"/>
              </a:spcBef>
              <a:tabLst>
                <a:tab pos="2405380" algn="l"/>
              </a:tabLst>
            </a:pPr>
            <a:r>
              <a:rPr sz="2800" spc="-5" dirty="0">
                <a:latin typeface="Times New Roman"/>
                <a:cs typeface="Times New Roman"/>
              </a:rPr>
              <a:t>безперервної	</a:t>
            </a:r>
            <a:r>
              <a:rPr sz="2800" dirty="0">
                <a:latin typeface="Times New Roman"/>
                <a:cs typeface="Times New Roman"/>
              </a:rPr>
              <a:t>дії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555773" y="132689"/>
            <a:ext cx="4493895" cy="523240"/>
          </a:xfrm>
          <a:prstGeom prst="rect">
            <a:avLst/>
          </a:prstGeom>
          <a:solidFill>
            <a:srgbClr val="DCE6F2"/>
          </a:solidFill>
          <a:ln w="25400">
            <a:solidFill>
              <a:srgbClr val="385D8A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111760">
              <a:lnSpc>
                <a:spcPct val="100000"/>
              </a:lnSpc>
              <a:spcBef>
                <a:spcPts val="260"/>
              </a:spcBef>
            </a:pPr>
            <a:r>
              <a:rPr sz="2800" spc="-5" dirty="0"/>
              <a:t>Машини</a:t>
            </a:r>
            <a:r>
              <a:rPr sz="2800" spc="-35" dirty="0"/>
              <a:t> </a:t>
            </a:r>
            <a:r>
              <a:rPr sz="2800" spc="-5" dirty="0"/>
              <a:t>для</a:t>
            </a:r>
            <a:r>
              <a:rPr sz="2800" spc="-25" dirty="0"/>
              <a:t> </a:t>
            </a:r>
            <a:r>
              <a:rPr sz="2800" spc="-10" dirty="0"/>
              <a:t>миття</a:t>
            </a:r>
            <a:r>
              <a:rPr sz="2800" spc="-5" dirty="0"/>
              <a:t> </a:t>
            </a:r>
            <a:r>
              <a:rPr sz="2800" spc="-30" dirty="0"/>
              <a:t>овочів</a:t>
            </a:r>
            <a:endParaRPr sz="2800"/>
          </a:p>
        </p:txBody>
      </p:sp>
      <p:grpSp>
        <p:nvGrpSpPr>
          <p:cNvPr id="8" name="object 8"/>
          <p:cNvGrpSpPr/>
          <p:nvPr/>
        </p:nvGrpSpPr>
        <p:grpSpPr>
          <a:xfrm>
            <a:off x="1240581" y="4795654"/>
            <a:ext cx="274955" cy="1398905"/>
            <a:chOff x="1240581" y="4795654"/>
            <a:chExt cx="274955" cy="1398905"/>
          </a:xfrm>
        </p:grpSpPr>
        <p:sp>
          <p:nvSpPr>
            <p:cNvPr id="9" name="object 9"/>
            <p:cNvSpPr/>
            <p:nvPr/>
          </p:nvSpPr>
          <p:spPr>
            <a:xfrm>
              <a:off x="1259631" y="4795654"/>
              <a:ext cx="0" cy="1379855"/>
            </a:xfrm>
            <a:custGeom>
              <a:avLst/>
              <a:gdLst/>
              <a:ahLst/>
              <a:cxnLst/>
              <a:rect l="l" t="t" r="r" b="b"/>
              <a:pathLst>
                <a:path h="1379854">
                  <a:moveTo>
                    <a:pt x="0" y="0"/>
                  </a:moveTo>
                  <a:lnTo>
                    <a:pt x="0" y="1379689"/>
                  </a:lnTo>
                </a:path>
              </a:pathLst>
            </a:custGeom>
            <a:ln w="38100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259626" y="6175350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5">
                  <a:moveTo>
                    <a:pt x="255536" y="0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259626" y="5301208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5">
                  <a:moveTo>
                    <a:pt x="255536" y="0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99329" y="1632548"/>
            <a:ext cx="5809402" cy="407898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43711" y="137459"/>
            <a:ext cx="665416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20" dirty="0"/>
              <a:t>Схема</a:t>
            </a:r>
            <a:r>
              <a:rPr sz="2800" spc="-5" dirty="0"/>
              <a:t> </a:t>
            </a:r>
            <a:r>
              <a:rPr sz="2800" spc="-10" dirty="0"/>
              <a:t>миття</a:t>
            </a:r>
            <a:r>
              <a:rPr sz="2800" spc="5" dirty="0"/>
              <a:t> </a:t>
            </a:r>
            <a:r>
              <a:rPr sz="2800" spc="-15" dirty="0"/>
              <a:t>продуктів</a:t>
            </a:r>
            <a:r>
              <a:rPr sz="2800" spc="-20" dirty="0"/>
              <a:t> </a:t>
            </a:r>
            <a:r>
              <a:rPr sz="2800" spc="-10" dirty="0"/>
              <a:t>струменями</a:t>
            </a:r>
            <a:r>
              <a:rPr sz="2800" spc="-15" dirty="0"/>
              <a:t> </a:t>
            </a:r>
            <a:r>
              <a:rPr sz="2800" spc="-30" dirty="0"/>
              <a:t>води</a:t>
            </a:r>
            <a:endParaRPr sz="2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1795" y="137459"/>
            <a:ext cx="835914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20" dirty="0"/>
              <a:t>Схема</a:t>
            </a:r>
            <a:r>
              <a:rPr sz="2800" spc="-10" dirty="0"/>
              <a:t> миття</a:t>
            </a:r>
            <a:r>
              <a:rPr sz="2800" dirty="0"/>
              <a:t> </a:t>
            </a:r>
            <a:r>
              <a:rPr sz="2800" spc="-15" dirty="0"/>
              <a:t>продуктів</a:t>
            </a:r>
            <a:r>
              <a:rPr sz="2800" spc="-20" dirty="0"/>
              <a:t> </a:t>
            </a:r>
            <a:r>
              <a:rPr sz="2800" spc="-10" dirty="0"/>
              <a:t>протягуванням</a:t>
            </a:r>
            <a:r>
              <a:rPr sz="2800" spc="-15" dirty="0"/>
              <a:t> </a:t>
            </a:r>
            <a:r>
              <a:rPr sz="2800" spc="-5" dirty="0"/>
              <a:t>через</a:t>
            </a:r>
            <a:r>
              <a:rPr sz="2800" spc="-15" dirty="0"/>
              <a:t> </a:t>
            </a:r>
            <a:r>
              <a:rPr sz="2800" spc="-5" dirty="0"/>
              <a:t>ванну</a:t>
            </a:r>
            <a:endParaRPr sz="28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8590" y="1881326"/>
            <a:ext cx="7402072" cy="284021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7588" y="137459"/>
            <a:ext cx="860742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20" dirty="0"/>
              <a:t>Схема</a:t>
            </a:r>
            <a:r>
              <a:rPr sz="2800" spc="-5" dirty="0"/>
              <a:t> </a:t>
            </a:r>
            <a:r>
              <a:rPr sz="2800" spc="-10" dirty="0"/>
              <a:t>миття</a:t>
            </a:r>
            <a:r>
              <a:rPr sz="2800" dirty="0"/>
              <a:t> </a:t>
            </a:r>
            <a:r>
              <a:rPr sz="2800" spc="-15" dirty="0"/>
              <a:t>продуктів</a:t>
            </a:r>
            <a:r>
              <a:rPr sz="2800" spc="-20" dirty="0"/>
              <a:t> </a:t>
            </a:r>
            <a:r>
              <a:rPr sz="2800" dirty="0"/>
              <a:t>із</a:t>
            </a:r>
            <a:r>
              <a:rPr sz="2800" spc="-5" dirty="0"/>
              <a:t> перемішуванням</a:t>
            </a:r>
            <a:r>
              <a:rPr sz="2800" spc="-15" dirty="0"/>
              <a:t> </a:t>
            </a:r>
            <a:r>
              <a:rPr sz="2800" spc="-20" dirty="0"/>
              <a:t>лопатями</a:t>
            </a:r>
            <a:endParaRPr sz="28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0671" y="1386814"/>
            <a:ext cx="7733285" cy="384639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30045" y="137459"/>
            <a:ext cx="588327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20" dirty="0"/>
              <a:t>Схема</a:t>
            </a:r>
            <a:r>
              <a:rPr sz="2800" spc="-25" dirty="0"/>
              <a:t> </a:t>
            </a:r>
            <a:r>
              <a:rPr sz="2800" spc="-10" dirty="0"/>
              <a:t>барабанного</a:t>
            </a:r>
            <a:r>
              <a:rPr sz="2800" spc="-35" dirty="0"/>
              <a:t> </a:t>
            </a:r>
            <a:r>
              <a:rPr sz="2800" spc="-10" dirty="0"/>
              <a:t>миття</a:t>
            </a:r>
            <a:r>
              <a:rPr sz="2800" spc="-25" dirty="0"/>
              <a:t> </a:t>
            </a:r>
            <a:r>
              <a:rPr sz="2800" spc="-10" dirty="0"/>
              <a:t>продуктів</a:t>
            </a:r>
            <a:endParaRPr sz="28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5541" y="1541412"/>
            <a:ext cx="7892124" cy="330442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5092" y="137459"/>
            <a:ext cx="791146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20" dirty="0"/>
              <a:t>Схема</a:t>
            </a:r>
            <a:r>
              <a:rPr sz="2800" spc="-10" dirty="0"/>
              <a:t> миття</a:t>
            </a:r>
            <a:r>
              <a:rPr sz="2800" dirty="0"/>
              <a:t> </a:t>
            </a:r>
            <a:r>
              <a:rPr sz="2800" spc="-15" dirty="0"/>
              <a:t>продуктів </a:t>
            </a:r>
            <a:r>
              <a:rPr sz="2800" spc="-5" dirty="0"/>
              <a:t>на </a:t>
            </a:r>
            <a:r>
              <a:rPr sz="2800" spc="-15" dirty="0"/>
              <a:t>хвилеподібному</a:t>
            </a:r>
            <a:r>
              <a:rPr sz="2800" spc="-20" dirty="0"/>
              <a:t> </a:t>
            </a:r>
            <a:r>
              <a:rPr sz="2800" spc="-15" dirty="0"/>
              <a:t>диску</a:t>
            </a:r>
            <a:endParaRPr sz="28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02966" y="839965"/>
            <a:ext cx="3433694" cy="568134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</TotalTime>
  <Words>1157</Words>
  <Application>Microsoft Office PowerPoint</Application>
  <PresentationFormat>Экран (4:3)</PresentationFormat>
  <Paragraphs>157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Office Theme</vt:lpstr>
      <vt:lpstr>Презентация PowerPoint</vt:lpstr>
      <vt:lpstr>План</vt:lpstr>
      <vt:lpstr>Мийне устаткування призначене для миття овочів, фруктів, зелені,  інвентарю, столового і кухонного посуду. Використовуються</vt:lpstr>
      <vt:lpstr>Машини для миття овочів</vt:lpstr>
      <vt:lpstr>Схема миття продуктів струменями води</vt:lpstr>
      <vt:lpstr>Схема миття продуктів протягуванням через ванну</vt:lpstr>
      <vt:lpstr>Схема миття продуктів із перемішуванням лопатями</vt:lpstr>
      <vt:lpstr>Схема барабанного миття продуктів</vt:lpstr>
      <vt:lpstr>Схема миття продуктів на хвилеподібному диску</vt:lpstr>
      <vt:lpstr>Схема роликового миття продуктів</vt:lpstr>
      <vt:lpstr>Схема вібраційного миття продуктів</vt:lpstr>
      <vt:lpstr>Схема відцентрової овочемийної машини</vt:lpstr>
      <vt:lpstr>Презентация PowerPoint</vt:lpstr>
      <vt:lpstr>У закладах ресторанного господарства миття столового посуду здійснюється з  метою забезпечення споживачів чистим, позбавленим від забруднень і  хвороботворних мікроорганізмів, посудом.</vt:lpstr>
      <vt:lpstr>Презентация PowerPoint</vt:lpstr>
      <vt:lpstr>Презентация PowerPoint</vt:lpstr>
      <vt:lpstr>Машина універсальна періодичної дії купольного типу</vt:lpstr>
      <vt:lpstr>Презентация PowerPoint</vt:lpstr>
      <vt:lpstr>Посудомийна машина безперервної дії:</vt:lpstr>
      <vt:lpstr>Загальний вигляд посудомийної машини  безперервної дії ММУ-2000</vt:lpstr>
      <vt:lpstr>Очищувальне устаткування призначене для видалення з продуктів  поверхневого шару, що має низьку харчову цінність. До очищувального устаткування, що використовується в закладах  ресторанного господарства, належать машини для очищення овочів  та машини і механізми для очищення риби.</vt:lpstr>
      <vt:lpstr>Презентация PowerPoint</vt:lpstr>
      <vt:lpstr>Презентация PowerPoint</vt:lpstr>
      <vt:lpstr>Презентация PowerPoint</vt:lpstr>
      <vt:lpstr>Презентация PowerPoint</vt:lpstr>
      <vt:lpstr>Машини для очищення овочів періодичної дії</vt:lpstr>
      <vt:lpstr>Презентация PowerPoint</vt:lpstr>
      <vt:lpstr>Презентация PowerPoint</vt:lpstr>
      <vt:lpstr>Машини для очищення овочів безперервної дії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Користувач</cp:lastModifiedBy>
  <cp:revision>4</cp:revision>
  <dcterms:created xsi:type="dcterms:W3CDTF">2021-09-09T15:00:21Z</dcterms:created>
  <dcterms:modified xsi:type="dcterms:W3CDTF">2021-09-18T06:48:38Z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2021-09-09T00:00:00Z</vt:filetime>
  </property>
</Properties>
</file>