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70" r:id="rId6"/>
    <p:sldId id="259" r:id="rId7"/>
    <p:sldId id="268" r:id="rId8"/>
    <p:sldId id="264" r:id="rId9"/>
    <p:sldId id="267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0" autoAdjust="0"/>
    <p:restoredTop sz="94660"/>
  </p:normalViewPr>
  <p:slideViewPr>
    <p:cSldViewPr>
      <p:cViewPr varScale="1">
        <p:scale>
          <a:sx n="63" d="100"/>
          <a:sy n="63" d="100"/>
        </p:scale>
        <p:origin x="906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19F4B1-89EA-6AFD-7B10-5B260E37B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29055E-347B-A7CF-A460-F2E3CCEF61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4A9FBB-C6C4-3DB9-E474-96F4884E77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B767B-B048-45F0-B716-914C10CE1F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822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EB17BA-BC01-4AB8-FD51-B7DF434B8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78C644-1F55-8F64-0A7D-6D5ED57CA0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86BBD9-CAC2-025D-56CB-19C8EBD3CA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F554F-FD6C-4A4B-8DD2-38EB80BE40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820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371877-C9B7-B48C-08F6-784CC9D51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DE0C12-AF77-A9B8-FEA7-96FAEF1E7B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258EDD-086B-C7FA-B2C2-4AB0C79CE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86074-DD62-4B17-B960-E97443504C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770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625CBF-A1AD-231A-1B48-0BA07B4302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FFD5D9-8F4D-7FAB-BF8D-DD5BEA0F91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6C782E-4CD8-A124-120F-5ECAD0065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CB972-731C-4805-91FC-E73FFC0FC7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334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3C5349-C786-952A-4683-3AC8586DB6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0EB9E1-50CE-EE26-DA6C-70324D2FD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732159-ABBD-01CE-9C89-5934C4D98F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73745-F219-45DF-AEA8-52C2615AA4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448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BF187C-1A38-88FB-F5DF-502E0DEDB8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D6FC48-5EBD-B626-0411-7976221B0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4A323C-76E8-0F9B-1497-EC528B874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BEBEF-BC9A-41B9-9581-6432B73AAF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267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48E8A8-709B-F1F6-AB9B-420794392A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75F34D2-59E4-B5B7-28CB-B7DD9F13BF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2CB645-6730-B5B2-D94F-4F94B3521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6DD44-6846-4D42-BF48-AF22E123C8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990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3017B08-950C-C111-1F79-C58FEFA26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C7DDC6-6845-23EA-F2AD-5A81B0F209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9AC4A4-5307-5715-E8C8-DEFA39F89A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A7CE2-73AD-44EA-98B8-152028781B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43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0CFF001-B424-E8CB-E8B0-38FE28326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212ED3-9983-E6E5-B053-D22BE1B9C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C3BD4D-FA08-4E69-26EB-EDF6F9E591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63455-6B66-461C-8A0E-92B5CA0463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639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873300-7610-257C-A34D-EAAE7530A9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4DB051-4061-EFD0-F1AF-11C3BB202C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B60AAA-B4A8-A9C3-1741-2E924094E9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0633F-0B7C-4ACB-A674-ABCB74ABA8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517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B307A0-F0DD-DDAF-49B2-4D5AA5021B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9EB8A2-3FAC-8C45-276B-E5EC9786DC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B4D31A-B1EB-E0F2-906B-576EE19BC6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8E1C2-CCB8-4FBF-96BD-A18090ACBC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16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D45B04C-ECFC-CC21-8E1A-85D68F533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C5A725-7B5E-FC65-6FD4-0B751A0BA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78993A5-D9FB-0583-C3B1-0C4C4C5F51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2F4D1D-0CD7-0EBB-042E-274BEB0192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6AFB475-D2B0-E3C4-47E6-7E34558A25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F0535ED-EFE6-4F62-BEFC-D370949776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C4710FC5-6C2B-5AB3-0FB8-F00D114C78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1125538"/>
            <a:ext cx="7705725" cy="4513262"/>
          </a:xfrm>
        </p:spPr>
        <p:txBody>
          <a:bodyPr/>
          <a:lstStyle/>
          <a:p>
            <a:pPr eaLnBrk="1" hangingPunct="1"/>
            <a:r>
              <a:rPr lang="uk-UA" altLang="ru-RU" sz="4000" b="1" dirty="0"/>
              <a:t>Тема 13</a:t>
            </a:r>
          </a:p>
          <a:p>
            <a:pPr eaLnBrk="1" hangingPunct="1"/>
            <a:endParaRPr lang="uk-UA" altLang="ru-RU" sz="4000" b="1" dirty="0"/>
          </a:p>
          <a:p>
            <a:pPr eaLnBrk="1" hangingPunct="1"/>
            <a:r>
              <a:rPr lang="ru-RU" altLang="ru-RU" sz="4000" b="1" dirty="0"/>
              <a:t>Предмет, метод та </a:t>
            </a:r>
            <a:r>
              <a:rPr lang="ru-RU" altLang="ru-RU" sz="4000" b="1" dirty="0" err="1"/>
              <a:t>функції</a:t>
            </a:r>
            <a:r>
              <a:rPr lang="ru-RU" altLang="ru-RU" sz="4000" b="1" dirty="0"/>
              <a:t> </a:t>
            </a:r>
            <a:r>
              <a:rPr lang="ru-RU" altLang="ru-RU" sz="4000" b="1" dirty="0" err="1"/>
              <a:t>макроекономіки</a:t>
            </a:r>
            <a:endParaRPr lang="ru-RU" altLang="ru-RU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D2902CC-0F5C-8A6C-BD4F-6D3F74573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/>
              <a:t>Питання</a:t>
            </a:r>
            <a:endParaRPr lang="ru-RU" alt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C867FCD-AFF2-5CF0-0709-894646EA3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/>
              <a:t>1. </a:t>
            </a:r>
            <a:r>
              <a:rPr lang="ru-RU" altLang="ru-RU" sz="2400" dirty="0" err="1"/>
              <a:t>Вступ</a:t>
            </a:r>
            <a:r>
              <a:rPr lang="ru-RU" altLang="ru-RU" sz="2400" dirty="0"/>
              <a:t> до </a:t>
            </a:r>
            <a:r>
              <a:rPr lang="ru-RU" altLang="ru-RU" sz="2400" dirty="0" err="1"/>
              <a:t>макроекономіки</a:t>
            </a:r>
            <a:endParaRPr lang="ru-RU" altLang="ru-RU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/>
              <a:t>2.Економічна система як </a:t>
            </a:r>
            <a:r>
              <a:rPr lang="ru-RU" altLang="ru-RU" sz="2400" dirty="0" err="1"/>
              <a:t>об’єкт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макроекономіки</a:t>
            </a:r>
            <a:endParaRPr lang="ru-RU" altLang="ru-RU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/>
              <a:t>3. </a:t>
            </a:r>
            <a:r>
              <a:rPr lang="ru-RU" altLang="ru-RU" sz="2400" dirty="0" err="1"/>
              <a:t>Методологія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макроекономіки</a:t>
            </a:r>
            <a:endParaRPr lang="ru-RU" alt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BDEDFFF-452F-12B8-ABFE-10445ACD0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marL="838200" indent="-838200" eaLnBrk="1" hangingPunct="1"/>
            <a:r>
              <a:rPr lang="uk-UA" altLang="ru-RU" sz="2400" b="1"/>
              <a:t>1. Вступ до макроекономіки</a:t>
            </a:r>
            <a:endParaRPr lang="ru-RU" altLang="ru-RU" sz="2400" b="1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C9A5B9C-F2D2-4273-918F-5E1330D27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 i="1"/>
              <a:t> </a:t>
            </a:r>
            <a:r>
              <a:rPr lang="uk-UA" altLang="ru-RU" sz="4000" b="1" i="1"/>
              <a:t>!</a:t>
            </a:r>
            <a:r>
              <a:rPr lang="uk-UA" altLang="ru-RU" b="1" i="1"/>
              <a:t> Визначення:</a:t>
            </a:r>
          </a:p>
          <a:p>
            <a:pPr eaLnBrk="1" hangingPunct="1">
              <a:buFontTx/>
              <a:buNone/>
            </a:pPr>
            <a:endParaRPr lang="uk-UA" altLang="ru-RU" b="1" i="1"/>
          </a:p>
          <a:p>
            <a:pPr algn="ctr" eaLnBrk="1" hangingPunct="1">
              <a:buFontTx/>
              <a:buNone/>
            </a:pPr>
            <a:r>
              <a:rPr lang="uk-UA" altLang="ru-RU" b="1" i="1"/>
              <a:t>Макроекономіка </a:t>
            </a:r>
            <a:r>
              <a:rPr lang="uk-UA" altLang="ru-RU"/>
              <a:t>– одна із складових частин економічної теорії – наука про функціонування економіки в цілому. Її об’єктом є економічна система. </a:t>
            </a:r>
            <a:endParaRPr lang="ru-RU" alt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30D6E49-9907-77B9-AC11-D876570EE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2400" b="1"/>
              <a:t>1. Вступ до макроекономіки</a:t>
            </a:r>
            <a:endParaRPr lang="ru-RU" altLang="ru-RU" sz="24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37D6D9C-CD61-4038-E4A9-59E17863C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sz="3600" b="1"/>
              <a:t>!</a:t>
            </a:r>
            <a:r>
              <a:rPr lang="uk-UA" altLang="ru-RU" b="1"/>
              <a:t> Що вивчає макроекономіка:</a:t>
            </a:r>
          </a:p>
          <a:p>
            <a:pPr eaLnBrk="1" hangingPunct="1">
              <a:buFontTx/>
              <a:buNone/>
            </a:pPr>
            <a:endParaRPr lang="uk-UA" altLang="ru-RU"/>
          </a:p>
          <a:p>
            <a:pPr eaLnBrk="1" hangingPunct="1">
              <a:buFontTx/>
              <a:buNone/>
            </a:pPr>
            <a:r>
              <a:rPr lang="uk-UA" altLang="ru-RU" i="1"/>
              <a:t>Головними макроекономічними проблемами є безробіття, інфляція, макрорівновага, економічне зростання тощо, а також здатність уряду впливати на ці явища</a:t>
            </a:r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F1CE93-686E-3654-CF22-590350246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ru-RU" altLang="ru-RU" sz="2800" dirty="0"/>
              <a:t>2.Економічна система як </a:t>
            </a:r>
            <a:r>
              <a:rPr lang="ru-RU" altLang="ru-RU" sz="2800" dirty="0" err="1"/>
              <a:t>об’єкт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макроекономіки</a:t>
            </a:r>
            <a:br>
              <a:rPr lang="ru-RU" altLang="ru-RU" sz="4400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22F410-2155-F86D-3A14-AB0AA39FD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Основні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елементи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економічної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Соціально-економічні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відносини</a:t>
            </a:r>
            <a:r>
              <a:rPr lang="ru-RU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базуються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відпо­відних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формах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власності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економічні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ресурси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результатах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господарської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діяльності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Організаційні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форми</a:t>
            </a:r>
            <a:r>
              <a:rPr lang="ru-RU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господарської</a:t>
            </a:r>
            <a:r>
              <a:rPr lang="ru-RU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діяльності</a:t>
            </a:r>
            <a:r>
              <a:rPr lang="ru-RU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поділ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праці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спеціалізація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кооперування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виробництва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Господарський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механізм</a:t>
            </a:r>
            <a:r>
              <a:rPr lang="ru-RU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тобто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спосіб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регулювання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еко­номічної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діяльності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макрорівні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Конкретні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економічні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'</a:t>
            </a:r>
            <a:r>
              <a:rPr lang="ru-RU" sz="24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язки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між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господарськими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суб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'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єк</a:t>
            </a:r>
            <a:r>
              <a:rPr lang="ru-RU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тами</a:t>
            </a:r>
            <a:r>
              <a:rPr lang="ru-RU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88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172E463-188D-8EA1-0E41-8520BF547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2400" b="1" dirty="0"/>
              <a:t>3. Методологія макроекономіки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1C7E70A-589B-C2C5-0BFE-77C05C356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9291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/>
              <a:t>Модель циркулюючих потоків</a:t>
            </a:r>
          </a:p>
        </p:txBody>
      </p:sp>
      <p:sp>
        <p:nvSpPr>
          <p:cNvPr id="6148" name="Oval 27">
            <a:extLst>
              <a:ext uri="{FF2B5EF4-FFF2-40B4-BE49-F238E27FC236}">
                <a16:creationId xmlns:a16="http://schemas.microsoft.com/office/drawing/2014/main" id="{89CF5CE2-4D3C-9958-0BC2-E7ACF181D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644900"/>
            <a:ext cx="1944688" cy="12969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Фірми</a:t>
            </a:r>
            <a:endParaRPr lang="ru-RU" altLang="ru-RU" sz="1800"/>
          </a:p>
        </p:txBody>
      </p:sp>
      <p:sp>
        <p:nvSpPr>
          <p:cNvPr id="6149" name="Oval 28">
            <a:extLst>
              <a:ext uri="{FF2B5EF4-FFF2-40B4-BE49-F238E27FC236}">
                <a16:creationId xmlns:a16="http://schemas.microsoft.com/office/drawing/2014/main" id="{B5AD32D6-6717-A4E8-47BA-4DE8C5973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1944688" cy="12969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Домо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господарства</a:t>
            </a:r>
            <a:endParaRPr lang="ru-RU" altLang="ru-RU" sz="1800"/>
          </a:p>
        </p:txBody>
      </p:sp>
      <p:sp>
        <p:nvSpPr>
          <p:cNvPr id="6150" name="Rectangle 29">
            <a:extLst>
              <a:ext uri="{FF2B5EF4-FFF2-40B4-BE49-F238E27FC236}">
                <a16:creationId xmlns:a16="http://schemas.microsoft.com/office/drawing/2014/main" id="{21A21813-7EC9-C8B3-0114-A6EC6978A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636838"/>
            <a:ext cx="2087563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Ринок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товарів</a:t>
            </a:r>
            <a:endParaRPr lang="ru-RU" altLang="ru-RU" sz="1800"/>
          </a:p>
        </p:txBody>
      </p:sp>
      <p:sp>
        <p:nvSpPr>
          <p:cNvPr id="6151" name="Rectangle 30">
            <a:extLst>
              <a:ext uri="{FF2B5EF4-FFF2-40B4-BE49-F238E27FC236}">
                <a16:creationId xmlns:a16="http://schemas.microsoft.com/office/drawing/2014/main" id="{52DE0BC3-E021-82B5-F48D-499799D78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4941888"/>
            <a:ext cx="2087562" cy="863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Ринок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ресурсів</a:t>
            </a:r>
            <a:endParaRPr lang="ru-RU" altLang="ru-RU" sz="1800"/>
          </a:p>
        </p:txBody>
      </p:sp>
      <p:sp>
        <p:nvSpPr>
          <p:cNvPr id="6152" name="Line 31">
            <a:extLst>
              <a:ext uri="{FF2B5EF4-FFF2-40B4-BE49-F238E27FC236}">
                <a16:creationId xmlns:a16="http://schemas.microsoft.com/office/drawing/2014/main" id="{97E8D682-8744-07B5-D087-5C165B608C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9975" y="32845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Line 32">
            <a:extLst>
              <a:ext uri="{FF2B5EF4-FFF2-40B4-BE49-F238E27FC236}">
                <a16:creationId xmlns:a16="http://schemas.microsoft.com/office/drawing/2014/main" id="{B95980B2-BE62-B3F8-229F-1BFDA211F3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33575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4" name="Line 33">
            <a:extLst>
              <a:ext uri="{FF2B5EF4-FFF2-40B4-BE49-F238E27FC236}">
                <a16:creationId xmlns:a16="http://schemas.microsoft.com/office/drawing/2014/main" id="{20686B8D-66F6-244F-91EC-346949B16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33575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Line 34">
            <a:extLst>
              <a:ext uri="{FF2B5EF4-FFF2-40B4-BE49-F238E27FC236}">
                <a16:creationId xmlns:a16="http://schemas.microsoft.com/office/drawing/2014/main" id="{DA0D14C7-8544-E932-7AAB-07D536308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Rectangle 35">
            <a:extLst>
              <a:ext uri="{FF2B5EF4-FFF2-40B4-BE49-F238E27FC236}">
                <a16:creationId xmlns:a16="http://schemas.microsoft.com/office/drawing/2014/main" id="{B1F1AD11-FE95-8AF4-AEDF-2E3B116B6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2997200"/>
            <a:ext cx="10795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товари</a:t>
            </a:r>
            <a:endParaRPr lang="ru-RU" altLang="ru-RU" sz="1800"/>
          </a:p>
        </p:txBody>
      </p:sp>
      <p:sp>
        <p:nvSpPr>
          <p:cNvPr id="6157" name="Rectangle 36">
            <a:extLst>
              <a:ext uri="{FF2B5EF4-FFF2-40B4-BE49-F238E27FC236}">
                <a16:creationId xmlns:a16="http://schemas.microsoft.com/office/drawing/2014/main" id="{4AF3E22E-49A9-0268-04C3-3A8E4469B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997200"/>
            <a:ext cx="115252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товари</a:t>
            </a:r>
            <a:endParaRPr lang="ru-RU" altLang="ru-RU" sz="1800"/>
          </a:p>
        </p:txBody>
      </p:sp>
      <p:sp>
        <p:nvSpPr>
          <p:cNvPr id="6158" name="Rectangle 37">
            <a:extLst>
              <a:ext uri="{FF2B5EF4-FFF2-40B4-BE49-F238E27FC236}">
                <a16:creationId xmlns:a16="http://schemas.microsoft.com/office/drawing/2014/main" id="{5D1E1CB9-0100-D07B-90A8-818F3188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2492375"/>
            <a:ext cx="10080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гроші</a:t>
            </a:r>
            <a:endParaRPr lang="ru-RU" altLang="ru-RU" sz="1800"/>
          </a:p>
        </p:txBody>
      </p:sp>
      <p:sp>
        <p:nvSpPr>
          <p:cNvPr id="6159" name="Rectangle 38">
            <a:extLst>
              <a:ext uri="{FF2B5EF4-FFF2-40B4-BE49-F238E27FC236}">
                <a16:creationId xmlns:a16="http://schemas.microsoft.com/office/drawing/2014/main" id="{3109468E-7C58-C0F2-B5BC-A560346D4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2492375"/>
            <a:ext cx="10080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гроші</a:t>
            </a:r>
            <a:endParaRPr lang="ru-RU" altLang="ru-RU" sz="1800"/>
          </a:p>
        </p:txBody>
      </p:sp>
      <p:sp>
        <p:nvSpPr>
          <p:cNvPr id="6160" name="Rectangle 39">
            <a:extLst>
              <a:ext uri="{FF2B5EF4-FFF2-40B4-BE49-F238E27FC236}">
                <a16:creationId xmlns:a16="http://schemas.microsoft.com/office/drawing/2014/main" id="{D69C9FBB-CE7E-2732-DFFB-5584DF7B3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5589588"/>
            <a:ext cx="10080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гроші</a:t>
            </a:r>
            <a:endParaRPr lang="ru-RU" altLang="ru-RU" sz="1800"/>
          </a:p>
        </p:txBody>
      </p:sp>
      <p:sp>
        <p:nvSpPr>
          <p:cNvPr id="6161" name="Rectangle 40">
            <a:extLst>
              <a:ext uri="{FF2B5EF4-FFF2-40B4-BE49-F238E27FC236}">
                <a16:creationId xmlns:a16="http://schemas.microsoft.com/office/drawing/2014/main" id="{B2018513-BCB9-A3D9-5F62-1C9604594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5734050"/>
            <a:ext cx="1008062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гроші</a:t>
            </a:r>
            <a:endParaRPr lang="ru-RU" altLang="ru-RU" sz="1800"/>
          </a:p>
        </p:txBody>
      </p:sp>
      <p:sp>
        <p:nvSpPr>
          <p:cNvPr id="6162" name="Rectangle 41">
            <a:extLst>
              <a:ext uri="{FF2B5EF4-FFF2-40B4-BE49-F238E27FC236}">
                <a16:creationId xmlns:a16="http://schemas.microsoft.com/office/drawing/2014/main" id="{C86A55DF-8E3D-8BF3-63CE-EEB00D75E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013325"/>
            <a:ext cx="10080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ресурси</a:t>
            </a:r>
            <a:endParaRPr lang="ru-RU" altLang="ru-RU" sz="1800"/>
          </a:p>
        </p:txBody>
      </p:sp>
      <p:sp>
        <p:nvSpPr>
          <p:cNvPr id="6163" name="Rectangle 42">
            <a:extLst>
              <a:ext uri="{FF2B5EF4-FFF2-40B4-BE49-F238E27FC236}">
                <a16:creationId xmlns:a16="http://schemas.microsoft.com/office/drawing/2014/main" id="{31FFA88B-A483-C6CA-4F3D-00C3B21A6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4941888"/>
            <a:ext cx="10080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ресурси</a:t>
            </a:r>
            <a:endParaRPr lang="ru-RU" altLang="ru-RU" sz="1800"/>
          </a:p>
        </p:txBody>
      </p:sp>
      <p:sp>
        <p:nvSpPr>
          <p:cNvPr id="6164" name="Line 43">
            <a:extLst>
              <a:ext uri="{FF2B5EF4-FFF2-40B4-BE49-F238E27FC236}">
                <a16:creationId xmlns:a16="http://schemas.microsoft.com/office/drawing/2014/main" id="{D14A1CDF-137C-1F10-DB8D-41A0D18A98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92950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5" name="Line 44">
            <a:extLst>
              <a:ext uri="{FF2B5EF4-FFF2-40B4-BE49-F238E27FC236}">
                <a16:creationId xmlns:a16="http://schemas.microsoft.com/office/drawing/2014/main" id="{6A967738-DF78-3F07-769C-925A3D0892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80063" y="2852738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6" name="Line 45">
            <a:extLst>
              <a:ext uri="{FF2B5EF4-FFF2-40B4-BE49-F238E27FC236}">
                <a16:creationId xmlns:a16="http://schemas.microsoft.com/office/drawing/2014/main" id="{70B071A1-1888-5843-64AA-0254DA1275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9613" y="2852738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7" name="Line 46">
            <a:extLst>
              <a:ext uri="{FF2B5EF4-FFF2-40B4-BE49-F238E27FC236}">
                <a16:creationId xmlns:a16="http://schemas.microsoft.com/office/drawing/2014/main" id="{2D41A3C2-BA11-1EA3-1382-AB5EA06A5F4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8527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8" name="Line 47">
            <a:extLst>
              <a:ext uri="{FF2B5EF4-FFF2-40B4-BE49-F238E27FC236}">
                <a16:creationId xmlns:a16="http://schemas.microsoft.com/office/drawing/2014/main" id="{4C9372BF-A083-8518-F551-C774DA460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588" y="48688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9" name="Line 48">
            <a:extLst>
              <a:ext uri="{FF2B5EF4-FFF2-40B4-BE49-F238E27FC236}">
                <a16:creationId xmlns:a16="http://schemas.microsoft.com/office/drawing/2014/main" id="{BE208621-B20D-E7EA-DC97-1EC9AC7C30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1500" y="5373688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0" name="Line 49">
            <a:extLst>
              <a:ext uri="{FF2B5EF4-FFF2-40B4-BE49-F238E27FC236}">
                <a16:creationId xmlns:a16="http://schemas.microsoft.com/office/drawing/2014/main" id="{287EE48C-27AE-273E-3820-D757421C6C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1413" y="537368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1" name="Line 50">
            <a:extLst>
              <a:ext uri="{FF2B5EF4-FFF2-40B4-BE49-F238E27FC236}">
                <a16:creationId xmlns:a16="http://schemas.microsoft.com/office/drawing/2014/main" id="{DDE7B82A-61CF-6229-D943-CA17F03A3A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2" name="Line 51">
            <a:extLst>
              <a:ext uri="{FF2B5EF4-FFF2-40B4-BE49-F238E27FC236}">
                <a16:creationId xmlns:a16="http://schemas.microsoft.com/office/drawing/2014/main" id="{FC72AD7E-7F0E-27BE-294B-B3100FA8F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4941888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3" name="Line 52">
            <a:extLst>
              <a:ext uri="{FF2B5EF4-FFF2-40B4-BE49-F238E27FC236}">
                <a16:creationId xmlns:a16="http://schemas.microsoft.com/office/drawing/2014/main" id="{88A82D13-CFCD-67F7-D57B-12B802C28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566102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4" name="Line 53">
            <a:extLst>
              <a:ext uri="{FF2B5EF4-FFF2-40B4-BE49-F238E27FC236}">
                <a16:creationId xmlns:a16="http://schemas.microsoft.com/office/drawing/2014/main" id="{DB68D336-6B38-8DA8-FFA0-1FDAB51B2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5661025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5" name="Line 54">
            <a:extLst>
              <a:ext uri="{FF2B5EF4-FFF2-40B4-BE49-F238E27FC236}">
                <a16:creationId xmlns:a16="http://schemas.microsoft.com/office/drawing/2014/main" id="{82FECACB-C23F-53E8-71F1-BEF5251953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92950" y="48688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704995F-9D59-AC46-F0B9-CC499645B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pPr eaLnBrk="1" hangingPunct="1"/>
            <a:r>
              <a:rPr lang="uk-UA" altLang="ru-RU" sz="2400" b="1" dirty="0"/>
              <a:t>3. Методологія макроекономіки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2AA1AE5-EFA2-DA71-1F0F-A56A3F9D3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altLang="ru-RU"/>
              <a:t>  </a:t>
            </a:r>
            <a:r>
              <a:rPr lang="uk-UA" altLang="ru-RU" u="sng"/>
              <a:t>На макрорівні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uk-UA" altLang="ru-RU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/>
              <a:t>         </a:t>
            </a:r>
            <a:r>
              <a:rPr lang="uk-UA" altLang="ru-RU" sz="4000" u="sng"/>
              <a:t>!!!    ДОХОДИ = ВИТРАТИ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 sz="4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/>
              <a:t>**На мікрорівні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 sz="4000"/>
              <a:t>Доходи – Витрати = Прибуток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 sz="4000" i="1"/>
              <a:t>(ще пам'ятаєте ?)</a:t>
            </a:r>
            <a:r>
              <a:rPr lang="uk-UA" altLang="ru-RU" sz="400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77BD181-BB72-612C-77EF-E84A52FBD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2400" b="1"/>
              <a:t>3. Методи розрахунку ВВП</a:t>
            </a:r>
            <a:endParaRPr lang="ru-RU" altLang="ru-RU" sz="2400" b="1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4F7262B-EBA0-157A-D1CD-1F8E387F8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 i="1"/>
              <a:t>Розподільчий метод (за доходами)</a:t>
            </a:r>
            <a:r>
              <a:rPr lang="uk-UA" altLang="ru-RU"/>
              <a:t> </a:t>
            </a:r>
          </a:p>
          <a:p>
            <a:pPr algn="ctr" eaLnBrk="1" hangingPunct="1">
              <a:buFontTx/>
              <a:buNone/>
            </a:pPr>
            <a:r>
              <a:rPr lang="uk-UA" altLang="ru-RU"/>
              <a:t>	полягає</a:t>
            </a:r>
          </a:p>
          <a:p>
            <a:pPr algn="ctr" eaLnBrk="1" hangingPunct="1">
              <a:buFontTx/>
              <a:buNone/>
            </a:pPr>
            <a:r>
              <a:rPr lang="uk-UA" altLang="ru-RU"/>
              <a:t> у підсумовуванні всіх видів </a:t>
            </a:r>
            <a:r>
              <a:rPr lang="uk-UA" altLang="ru-RU" b="1"/>
              <a:t>факторних доходів</a:t>
            </a:r>
            <a:r>
              <a:rPr lang="uk-UA" altLang="ru-RU"/>
              <a:t>, а також </a:t>
            </a:r>
          </a:p>
          <a:p>
            <a:pPr algn="ctr" eaLnBrk="1" hangingPunct="1">
              <a:buFontTx/>
              <a:buNone/>
            </a:pPr>
            <a:r>
              <a:rPr lang="uk-UA" altLang="ru-RU"/>
              <a:t>двох компонентів, які не є доходами, </a:t>
            </a:r>
          </a:p>
          <a:p>
            <a:pPr algn="ctr" eaLnBrk="1" hangingPunct="1">
              <a:buFontTx/>
              <a:buNone/>
            </a:pPr>
            <a:r>
              <a:rPr lang="uk-UA" altLang="ru-RU"/>
              <a:t>а саме </a:t>
            </a:r>
          </a:p>
          <a:p>
            <a:pPr algn="ctr" eaLnBrk="1" hangingPunct="1">
              <a:buFontTx/>
              <a:buNone/>
            </a:pPr>
            <a:r>
              <a:rPr lang="uk-UA" altLang="ru-RU" b="1"/>
              <a:t>амортизації та непрямих податків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EED1EA7-9E9A-83B9-8DBE-BBBA555BE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/>
              <a:t>ДЯКУЮ ЗА УВАГУ!</a:t>
            </a:r>
            <a:endParaRPr lang="ru-RU" altLang="ru-RU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DF4455F-C85B-D942-8245-74D39FD22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uk-UA" altLang="ru-RU"/>
              <a:t>Рекомендую підручник</a:t>
            </a:r>
          </a:p>
          <a:p>
            <a:pPr algn="ctr" eaLnBrk="1" hangingPunct="1">
              <a:buFontTx/>
              <a:buNone/>
            </a:pPr>
            <a:endParaRPr lang="uk-UA" altLang="ru-RU"/>
          </a:p>
          <a:p>
            <a:pPr algn="ctr" eaLnBrk="1" hangingPunct="1">
              <a:buFontTx/>
              <a:buNone/>
            </a:pPr>
            <a:r>
              <a:rPr lang="uk-UA" altLang="ru-RU"/>
              <a:t>Мікроекономіка i </a:t>
            </a:r>
            <a:r>
              <a:rPr lang="uk-UA" altLang="ru-RU" b="1"/>
              <a:t>макроекономіка</a:t>
            </a:r>
            <a:r>
              <a:rPr lang="uk-UA" altLang="ru-RU"/>
              <a:t>: У 2-х ч. Ч.1-2 : пiдручник / </a:t>
            </a:r>
            <a:r>
              <a:rPr lang="uk-UA" altLang="ru-RU" b="1"/>
              <a:t>С. Будаговська</a:t>
            </a:r>
            <a:r>
              <a:rPr lang="uk-UA" altLang="ru-RU"/>
              <a:t> .  2-ге вид.  К. : Вид-во Соломii Павличко "Основи", 2001. 517с.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279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Оформление по умолчанию</vt:lpstr>
      <vt:lpstr>Презентация PowerPoint</vt:lpstr>
      <vt:lpstr>Питання</vt:lpstr>
      <vt:lpstr>1. Вступ до макроекономіки</vt:lpstr>
      <vt:lpstr>1. Вступ до макроекономіки</vt:lpstr>
      <vt:lpstr>2.Економічна система як об’єкт макроекономіки </vt:lpstr>
      <vt:lpstr>3. Методологія макроекономіки</vt:lpstr>
      <vt:lpstr>3. Методологія макроекономіки</vt:lpstr>
      <vt:lpstr>3. Методи розрахунку ВВП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Особливості показників, що характеризують економічну діяльність на макрорівні.</dc:title>
  <dc:creator>User</dc:creator>
  <cp:lastModifiedBy>Байдала Вікторія Володимирівна</cp:lastModifiedBy>
  <cp:revision>22</cp:revision>
  <dcterms:created xsi:type="dcterms:W3CDTF">2017-02-04T18:37:24Z</dcterms:created>
  <dcterms:modified xsi:type="dcterms:W3CDTF">2022-09-11T16:58:42Z</dcterms:modified>
</cp:coreProperties>
</file>