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95" r:id="rId2"/>
  </p:sldMasterIdLst>
  <p:sldIdLst>
    <p:sldId id="286" r:id="rId3"/>
    <p:sldId id="258" r:id="rId4"/>
    <p:sldId id="259" r:id="rId5"/>
    <p:sldId id="260" r:id="rId6"/>
    <p:sldId id="277" r:id="rId7"/>
    <p:sldId id="261" r:id="rId8"/>
    <p:sldId id="268" r:id="rId9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87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>
            <a:extLst>
              <a:ext uri="{FF2B5EF4-FFF2-40B4-BE49-F238E27FC236}">
                <a16:creationId xmlns:a16="http://schemas.microsoft.com/office/drawing/2014/main" id="{972BDA82-430E-1AC5-5F73-2B69CAA17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7" name="Rectangle 3">
            <a:extLst>
              <a:ext uri="{FF2B5EF4-FFF2-40B4-BE49-F238E27FC236}">
                <a16:creationId xmlns:a16="http://schemas.microsoft.com/office/drawing/2014/main" id="{7863A8AD-ADD0-2E70-B273-290E723B58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6AFD3FE6-4B93-6A0B-EB88-232C7587C9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32D2490B-1B30-CB9E-F83C-DD66B2CF71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0E482E1E-2DC4-4A56-A50D-C045C643D64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92D9D98E-06D8-A28E-C69B-0A97CF1CD9E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14A44971-4D67-CAC2-9B1C-2D45E02450E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D0C1A-AAFC-B76A-779B-A8C53007C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6E38F3-45E9-DD2A-174E-7E67A499D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6B5AB6-AF01-24A6-4564-E6E9A977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28E09F-4847-3C7D-B5CF-1F6F61D6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4EFAB-8178-EA32-2F45-54D2B917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0881E-9F84-4707-ACE7-88374A8D71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663011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974A137-5EE2-7826-26EB-A59C5C2376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6AF663-4433-94CB-FBE5-AC2397E43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391449-C97C-2A19-9931-C5A524E8D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BA691-B2C7-B8DA-3B85-B581B97B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DB4B8B-5791-6150-DA69-F835EA7E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BDFFE-ADE4-4BAF-80B4-43E38E0059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756642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42" name="Group 2">
            <a:extLst>
              <a:ext uri="{FF2B5EF4-FFF2-40B4-BE49-F238E27FC236}">
                <a16:creationId xmlns:a16="http://schemas.microsoft.com/office/drawing/2014/main" id="{5B54C6AB-1F56-618F-6563-A441E0DB8F2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9843" name="Rectangle 3">
              <a:extLst>
                <a:ext uri="{FF2B5EF4-FFF2-40B4-BE49-F238E27FC236}">
                  <a16:creationId xmlns:a16="http://schemas.microsoft.com/office/drawing/2014/main" id="{4CFAE3A4-8B53-DB0F-AF97-C785F3A7D9C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9844" name="Rectangle 4">
              <a:extLst>
                <a:ext uri="{FF2B5EF4-FFF2-40B4-BE49-F238E27FC236}">
                  <a16:creationId xmlns:a16="http://schemas.microsoft.com/office/drawing/2014/main" id="{EC3D67C6-00DD-354F-86ED-62E87868086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419845" name="Group 5">
              <a:extLst>
                <a:ext uri="{FF2B5EF4-FFF2-40B4-BE49-F238E27FC236}">
                  <a16:creationId xmlns:a16="http://schemas.microsoft.com/office/drawing/2014/main" id="{51B01716-3034-E933-F15D-43CECD8F00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19846" name="Rectangle 6">
                <a:extLst>
                  <a:ext uri="{FF2B5EF4-FFF2-40B4-BE49-F238E27FC236}">
                    <a16:creationId xmlns:a16="http://schemas.microsoft.com/office/drawing/2014/main" id="{3E46E717-917F-4BD6-EF8F-E0E8E35A89D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7" name="Rectangle 7">
                <a:extLst>
                  <a:ext uri="{FF2B5EF4-FFF2-40B4-BE49-F238E27FC236}">
                    <a16:creationId xmlns:a16="http://schemas.microsoft.com/office/drawing/2014/main" id="{976283E6-B182-1FBD-F22A-EC91237E97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8" name="Rectangle 8">
                <a:extLst>
                  <a:ext uri="{FF2B5EF4-FFF2-40B4-BE49-F238E27FC236}">
                    <a16:creationId xmlns:a16="http://schemas.microsoft.com/office/drawing/2014/main" id="{B37C1B66-1B6D-1F11-2F89-B56ED799156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9" name="Rectangle 9">
                <a:extLst>
                  <a:ext uri="{FF2B5EF4-FFF2-40B4-BE49-F238E27FC236}">
                    <a16:creationId xmlns:a16="http://schemas.microsoft.com/office/drawing/2014/main" id="{73B076B9-BEDD-025E-5018-97BAD1E9028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0" name="Rectangle 10">
                <a:extLst>
                  <a:ext uri="{FF2B5EF4-FFF2-40B4-BE49-F238E27FC236}">
                    <a16:creationId xmlns:a16="http://schemas.microsoft.com/office/drawing/2014/main" id="{F339118E-2E9B-B943-AB74-25CF7C09272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1" name="Rectangle 11">
                <a:extLst>
                  <a:ext uri="{FF2B5EF4-FFF2-40B4-BE49-F238E27FC236}">
                    <a16:creationId xmlns:a16="http://schemas.microsoft.com/office/drawing/2014/main" id="{45A6B49C-D688-BD08-1D98-F8D0FABA34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2" name="Rectangle 12">
                <a:extLst>
                  <a:ext uri="{FF2B5EF4-FFF2-40B4-BE49-F238E27FC236}">
                    <a16:creationId xmlns:a16="http://schemas.microsoft.com/office/drawing/2014/main" id="{4D832B25-4043-A77B-BE7D-236F77CDB8D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3" name="Rectangle 13">
                <a:extLst>
                  <a:ext uri="{FF2B5EF4-FFF2-40B4-BE49-F238E27FC236}">
                    <a16:creationId xmlns:a16="http://schemas.microsoft.com/office/drawing/2014/main" id="{F08E9C66-5185-0B80-9A43-6F4E0A4B822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4" name="Rectangle 14">
                <a:extLst>
                  <a:ext uri="{FF2B5EF4-FFF2-40B4-BE49-F238E27FC236}">
                    <a16:creationId xmlns:a16="http://schemas.microsoft.com/office/drawing/2014/main" id="{9A48FC90-FBA6-AC35-B95A-9EA329A3FAD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5" name="Rectangle 15">
                <a:extLst>
                  <a:ext uri="{FF2B5EF4-FFF2-40B4-BE49-F238E27FC236}">
                    <a16:creationId xmlns:a16="http://schemas.microsoft.com/office/drawing/2014/main" id="{F52A7AD6-B7DF-3239-239D-F6AE09F4523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19856" name="Rectangle 16">
            <a:extLst>
              <a:ext uri="{FF2B5EF4-FFF2-40B4-BE49-F238E27FC236}">
                <a16:creationId xmlns:a16="http://schemas.microsoft.com/office/drawing/2014/main" id="{CE35B85D-57C6-14AF-E355-5FB9C2D926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9857" name="Rectangle 17">
            <a:extLst>
              <a:ext uri="{FF2B5EF4-FFF2-40B4-BE49-F238E27FC236}">
                <a16:creationId xmlns:a16="http://schemas.microsoft.com/office/drawing/2014/main" id="{31188344-5303-1C02-F276-3C9CD4B0D1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9858" name="Rectangle 18">
            <a:extLst>
              <a:ext uri="{FF2B5EF4-FFF2-40B4-BE49-F238E27FC236}">
                <a16:creationId xmlns:a16="http://schemas.microsoft.com/office/drawing/2014/main" id="{3A4FBFEE-7F33-3B40-256D-DA8C69B9AF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3CB7095-A5A6-4AC9-9985-C718A34845A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9859" name="Rectangle 19">
            <a:extLst>
              <a:ext uri="{FF2B5EF4-FFF2-40B4-BE49-F238E27FC236}">
                <a16:creationId xmlns:a16="http://schemas.microsoft.com/office/drawing/2014/main" id="{CE6D542A-93CA-7D5D-8BB2-327ED14228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419860" name="Rectangle 20">
            <a:extLst>
              <a:ext uri="{FF2B5EF4-FFF2-40B4-BE49-F238E27FC236}">
                <a16:creationId xmlns:a16="http://schemas.microsoft.com/office/drawing/2014/main" id="{03EEEA31-70F9-CA62-6A16-F92CA7F66A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2F8FD-6F19-87B9-2E14-1282D0685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0A06CC-6EC2-7E6F-DC9D-72578CEE9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53FF6A3-5C5D-98E2-BB84-4CE4E6C877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6A851-48F2-E0FA-B15C-3711DC280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85C139-4B9F-4A11-996D-996865326C8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4419205E-50A9-8802-ADE3-C22B7D55F67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535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20716-577B-C683-D8E4-35ACC319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23E317-D96F-99E8-2852-D020E1D42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EE99D2A-F925-CA5A-394E-AD3D63C7B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7A2070-49E9-8E82-C935-B79D4D9A40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0A657D-20B0-4C88-8646-BB1E4476FFB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3A30C8A-6CDA-672B-D515-D8327F0D459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0196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81065-679B-6C70-9AD8-2A5AAA97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0B7C5F-1661-8E38-BC26-1E37A2A2B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C42F106-5A9A-F6FC-20E0-598162F1B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898AEE-EC21-B1EE-B26A-8575BBBCFA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989307-407E-B34E-CC4A-E8FA2BD575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56694F-1261-4DAC-A560-78C4EA414C1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E911DB0-97C1-4377-457D-D9FDEFB6A1E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74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8B7A2-6622-957A-0919-E87CD47B9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FA1149-349E-C71B-7F17-0EC852AB4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0B0B4E-0CE3-62B6-8347-C4938E9F8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95F6CA-D770-1078-FE2C-2F08DF73E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927364D-4FD9-5498-E099-5A99C57CA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73F2F4A5-99A5-13FA-C39B-3A0AF6E36D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F6E8A291-C128-AF6E-2DD9-8DB3C16093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BB8CFF-BC9A-4F77-B225-E6BE134C94B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39BBED23-850B-D1A6-F621-F9CB7AC098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955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08A872-CF5E-E913-9396-FE7B7A79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7A27CDF-16D4-B377-BCC9-D197DACFC3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87591A-9AC8-287B-E019-FD24372384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7702EF-0D2D-4445-AC1B-88803DFBDD2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CE6239-EA0A-0BD7-2317-EF8D2FD5150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7779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5C96A724-EE0F-5D28-8AD0-FFFFA62DB1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4152D87-895B-9E5F-CFB1-3756A58762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933252-D8AC-4595-B1A3-274A0244556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4B80C5-C7F3-1953-16F2-A93C83908D9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5948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5E44D-814E-5B36-49C6-23A0F5AC2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C44F18-9BAC-7A9A-E0D0-AA58E3566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55AF54-7BE5-F884-8E7D-CC80B3B1A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9EDDD8-EF24-A70D-E2F3-319FB04556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080449-4EEA-2721-9A2F-200E740BDF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04CA40-5A74-4A0C-BEDC-F7930E38D48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AD3935-E96E-F6A5-350E-C942EEB6754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219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D0191-884E-C4F0-51D0-BA3F8613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D3A367-0322-907E-58F5-E8C857F14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020C9B-0D13-EC05-F87A-4C2EAA6D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3F17CB-54E7-94D1-246E-ED9A2C1E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B46ECE-E8C5-D871-0023-65711B76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7B3E6-0213-4A61-8B78-69B023F923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3972504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01EA04-D2F8-7B16-59B1-D9DDCFF6F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4144FE8-7798-EECA-46F2-B388D9B03A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DF014A-EB97-6E66-4726-2DC9BDC71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8E4E8D-7A9C-3EDA-C555-46021E4B0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7936C4-7E69-CB65-B01A-4CEF681528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F87941-D216-4CA0-AD63-5BF087BE5DF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881B1B-CD1E-E4A0-4E47-88D247B255C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4225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15CD1B-4147-6537-A95E-3F280853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793957-BCB3-6BDD-3311-5CBBA4FEC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B3DA92B-D0F3-EB13-493F-D95C9E4ACA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CF6B70-454C-8B5E-ECD1-DC8E44A8D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470C0D-B51F-4C4D-A134-D07BB226A86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E6219052-8234-154C-E9B9-8831B475A06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775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BB2065-4C6F-A31E-5EDD-B0C9CC1A6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31EAA8-646F-1C80-8697-2942141C3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486D48B-EE65-AE4B-8B94-6BBA146CFC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A8A83BC-2E7E-8964-C864-45ACC5A4A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56263B-C88D-4783-8A9A-8F30E87BFAE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691BCA0C-1296-B5B2-E536-97B3D42BBF8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5434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B93EF-41CC-D9CC-E83D-E09E4EB0A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005F6A-D459-ACAC-9304-FB4C6B141D9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F420F5-2D44-3B8A-AD48-C59A697D5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F4939E-400E-0ED7-7D3E-FD34AC2EEC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28E4A1-6759-DC85-CB84-D634D4061A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9254206-3D6D-437D-B1AA-6D2AD710EED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F7D4B7-C1D3-C458-59D5-9A0D95EFE17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336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F4A2D-298F-D021-C2DD-6AED2F8C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>
            <a:extLst>
              <a:ext uri="{FF2B5EF4-FFF2-40B4-BE49-F238E27FC236}">
                <a16:creationId xmlns:a16="http://schemas.microsoft.com/office/drawing/2014/main" id="{1916B129-03C2-2B95-DEB4-449719F842DC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8491083-26CD-30A8-649C-BAE290217F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A9769E-D9E4-EEC2-35DC-5BF354F4B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2A49553-1D55-45A0-B944-50C85A7C086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17DA3053-1F4F-5928-1481-DEBEFF07F100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495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AC1A7-916E-73C9-BF2F-BFA14908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35AF34-12B1-B5CB-74A7-F8EE636D3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E455B3-EFC4-6DB7-3EB3-3D00DCDA9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885B7B-2BD1-1915-7109-7EF41BAA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7749B4-8846-97F8-0D0E-3A162D72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2E6CD-6EA7-4047-B353-D5159A0002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63562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EE261-9D1E-DDD0-1A30-57853A77A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B20E26-4594-E1A3-46F6-0EDC6CEC7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D6EE0F-257D-8901-B783-B44BECBDD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F23FBC-218D-626C-3097-C398F4A7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D9A9E1-1BFF-E5DB-71A7-405A7681B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70F533-9A05-54C0-8B7F-24326764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623DF-0B72-4999-8A19-FE397C684D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051228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F62F1-4BC3-1232-EFE7-13F0FBC4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BAF9F9-94C5-EC84-F66B-F18AFA2B6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1A1D32-46E6-426B-A695-757155E85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D733E9-14CE-8489-F447-609B57640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CC62122-E896-8482-90C4-638213C32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A922AC-CFA8-281F-FBC6-00E8A3195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478B002-2B17-D078-4784-A84AB13DF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528DFD5-1F66-6050-4923-95792D65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EB386-1009-4DC3-B651-B8FC558A8E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116149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BBDCB9-1120-8C6B-1E87-3DA43B840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9AB50A-3709-9E87-9EA3-0075864F8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F98D60-CD15-B6CF-76C7-5FDBC696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45E4D4-F2D1-8F05-A85D-2B8F2646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B8B36-E6AC-4E97-BA38-DC40D7B2D1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269296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BF27CB-A777-6916-5426-9207FFE5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56CE09-5A50-36C0-B75A-D689A710E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4732ED-2AE1-2581-52CC-F5B5015C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E4BFF-0910-4932-9A4E-2E12DF2A7E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796482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21ED2-68F9-F574-2DB4-1572556E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D8B119-84D4-E283-8A5D-01B19A92F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129963-F6B4-97CB-245E-803035AFB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D910FB-90C1-8683-312C-CD8EA9A7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CAB5B-6E50-AA65-6F0E-BCE8C8641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44DAEC-3E91-A3F2-F26A-0B542354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307A2-52BF-429A-B603-036D56B8E9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650177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268EA-AED3-0BB4-6B87-D3354A6C9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A62D41-4FD5-B6A3-FD1F-069E9D5E4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64E56D-8EBD-BBAD-4EEE-C042D993A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E3BA03-3AE9-49C6-5911-B72783A7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942722-BFE1-33B8-215E-F3D52B567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4A9086-DE45-B091-AFE0-CE4C8B44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95039-D2A2-4732-8815-FE9C652552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8229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>
            <a:extLst>
              <a:ext uri="{FF2B5EF4-FFF2-40B4-BE49-F238E27FC236}">
                <a16:creationId xmlns:a16="http://schemas.microsoft.com/office/drawing/2014/main" id="{C304E1FE-8A3E-C622-AB5E-6F2134E81D8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1683" name="Rectangle 3">
              <a:extLst>
                <a:ext uri="{FF2B5EF4-FFF2-40B4-BE49-F238E27FC236}">
                  <a16:creationId xmlns:a16="http://schemas.microsoft.com/office/drawing/2014/main" id="{98565289-61F4-F039-E5DA-1310D65E63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pic>
          <p:nvPicPr>
            <p:cNvPr id="71684" name="Picture 4">
              <a:extLst>
                <a:ext uri="{FF2B5EF4-FFF2-40B4-BE49-F238E27FC236}">
                  <a16:creationId xmlns:a16="http://schemas.microsoft.com/office/drawing/2014/main" id="{9B6C0997-81E9-39B5-8A53-096744E706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685" name="Rectangle 5">
            <a:extLst>
              <a:ext uri="{FF2B5EF4-FFF2-40B4-BE49-F238E27FC236}">
                <a16:creationId xmlns:a16="http://schemas.microsoft.com/office/drawing/2014/main" id="{F220F1BD-8FF1-F8B6-A234-72791BE12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60E1BC49-96AC-7B77-C67B-DBF79F7EB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A2F61F91-F139-0E87-3D76-B245A0E875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271F2250-B665-CD90-E029-E2F8E5DC3B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CD2D2386-B81D-46E0-1921-4B13F5C60B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BB768A2E-0155-4A12-BE3A-E28E8A4000E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15E114B5-CB81-0222-E384-EFD55E01ED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79862269-A4D1-CD1D-1E77-627DB75568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97AFC417-9859-4719-9949-C752182934A7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418820" name="Group 4">
            <a:extLst>
              <a:ext uri="{FF2B5EF4-FFF2-40B4-BE49-F238E27FC236}">
                <a16:creationId xmlns:a16="http://schemas.microsoft.com/office/drawing/2014/main" id="{377E0936-8F06-AAC8-E3B1-15FD4C27D4B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8821" name="Rectangle 5">
              <a:extLst>
                <a:ext uri="{FF2B5EF4-FFF2-40B4-BE49-F238E27FC236}">
                  <a16:creationId xmlns:a16="http://schemas.microsoft.com/office/drawing/2014/main" id="{A0EBA7D6-1B4A-3405-A06D-55E32C38D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2" name="Rectangle 6">
              <a:extLst>
                <a:ext uri="{FF2B5EF4-FFF2-40B4-BE49-F238E27FC236}">
                  <a16:creationId xmlns:a16="http://schemas.microsoft.com/office/drawing/2014/main" id="{440A9A7F-8284-952F-2A12-A5729851A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3" name="Rectangle 7">
              <a:extLst>
                <a:ext uri="{FF2B5EF4-FFF2-40B4-BE49-F238E27FC236}">
                  <a16:creationId xmlns:a16="http://schemas.microsoft.com/office/drawing/2014/main" id="{F26D5D93-CEDE-B34E-8437-4B1F62ECC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4" name="Rectangle 8">
              <a:extLst>
                <a:ext uri="{FF2B5EF4-FFF2-40B4-BE49-F238E27FC236}">
                  <a16:creationId xmlns:a16="http://schemas.microsoft.com/office/drawing/2014/main" id="{28A1190C-A0A7-2772-0556-B368FAD87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5" name="Rectangle 9">
              <a:extLst>
                <a:ext uri="{FF2B5EF4-FFF2-40B4-BE49-F238E27FC236}">
                  <a16:creationId xmlns:a16="http://schemas.microsoft.com/office/drawing/2014/main" id="{8A9891F8-2E58-1C3C-1192-4185D4705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418826" name="Rectangle 10">
              <a:extLst>
                <a:ext uri="{FF2B5EF4-FFF2-40B4-BE49-F238E27FC236}">
                  <a16:creationId xmlns:a16="http://schemas.microsoft.com/office/drawing/2014/main" id="{90B62B31-AE12-6536-96CA-A3D27BDC2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7" name="Rectangle 11">
              <a:extLst>
                <a:ext uri="{FF2B5EF4-FFF2-40B4-BE49-F238E27FC236}">
                  <a16:creationId xmlns:a16="http://schemas.microsoft.com/office/drawing/2014/main" id="{1C433CEE-BD40-C9E2-F788-1DF039763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8" name="Rectangle 12">
              <a:extLst>
                <a:ext uri="{FF2B5EF4-FFF2-40B4-BE49-F238E27FC236}">
                  <a16:creationId xmlns:a16="http://schemas.microsoft.com/office/drawing/2014/main" id="{AFF80826-5DF1-DB7D-6257-587F41137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418829" name="Rectangle 13">
              <a:extLst>
                <a:ext uri="{FF2B5EF4-FFF2-40B4-BE49-F238E27FC236}">
                  <a16:creationId xmlns:a16="http://schemas.microsoft.com/office/drawing/2014/main" id="{8F16DEED-1B78-9567-6481-9537ABFD0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418830" name="Rectangle 14">
            <a:extLst>
              <a:ext uri="{FF2B5EF4-FFF2-40B4-BE49-F238E27FC236}">
                <a16:creationId xmlns:a16="http://schemas.microsoft.com/office/drawing/2014/main" id="{2BC91FB0-39B0-0645-F3DC-65B5F084A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418831" name="Rectangle 15">
            <a:extLst>
              <a:ext uri="{FF2B5EF4-FFF2-40B4-BE49-F238E27FC236}">
                <a16:creationId xmlns:a16="http://schemas.microsoft.com/office/drawing/2014/main" id="{FB90DF6A-BEF9-4F5F-DCDB-17FBF5FDC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18832" name="Rectangle 16">
            <a:extLst>
              <a:ext uri="{FF2B5EF4-FFF2-40B4-BE49-F238E27FC236}">
                <a16:creationId xmlns:a16="http://schemas.microsoft.com/office/drawing/2014/main" id="{2AA3261A-62B2-0ABB-7150-8F430B0716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76EDD4A1-1CCB-15C2-5E6B-851153441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200" dirty="0"/>
              <a:t>Тема 15. Макроекономічна нестабільність: ділові цикли</a:t>
            </a:r>
            <a:endParaRPr lang="ru-RU" altLang="ru-RU" sz="3200" dirty="0"/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4A4D4671-0870-AB9D-118C-CB2D3B6EE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dirty="0"/>
              <a:t>1. Поняття економічної циклічності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dirty="0"/>
              <a:t>2. Економічні цикли та їх фази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dirty="0"/>
              <a:t>3. Ознаки економічного циклу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dirty="0"/>
              <a:t>4. Потенційний ВВП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BF27CA7-1904-1A05-8316-14A286F20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12788"/>
          </a:xfrm>
        </p:spPr>
        <p:txBody>
          <a:bodyPr/>
          <a:lstStyle/>
          <a:p>
            <a:pPr algn="ctr"/>
            <a:r>
              <a:rPr lang="uk-UA" altLang="ru-RU" sz="2800" dirty="0"/>
              <a:t>1. Поняття економічної циклічності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717B7A6-21D9-AB63-94AF-B0361A40A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6988"/>
            <a:ext cx="8229600" cy="5038725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sz="1800" b="1" i="1"/>
              <a:t>Діловий цикл</a:t>
            </a:r>
            <a:r>
              <a:rPr lang="uk-UA" altLang="ru-RU" sz="1800"/>
              <a:t> означає посилення або спад економічної активності. Точніше, діловий цикл – це коливання обсягу національного виробництва, доходів і зайнятості, що звичайно тривають від 2 до 10 років і характеризуються розширенням або звуженням виробництва в багатьох галузях економіки. Це періодичні розширення (зростання) та скорочення (спад)  реального обсягу виробництва на фоні середнього економічного росту (загальної тенденції росту).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sz="1800" b="1"/>
              <a:t>Пік </a:t>
            </a:r>
            <a:r>
              <a:rPr lang="uk-UA" altLang="ru-RU" sz="1800"/>
              <a:t>– в економіці спостерігається повна зайнятість і виробництво працює на повну потужність, рівень цін має тенденцію до підвищення, а ділова активність скорочується.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sz="1800" b="1"/>
              <a:t>Спад</a:t>
            </a:r>
            <a:r>
              <a:rPr lang="uk-UA" altLang="ru-RU" sz="1800"/>
              <a:t> – виробництво і зайнятість скорочуються, а ціни не мають тенденцію до зниження.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sz="1800" b="1"/>
              <a:t>Дно</a:t>
            </a:r>
            <a:r>
              <a:rPr lang="uk-UA" altLang="ru-RU" sz="1800"/>
              <a:t> – досягає найнижчого рівня виробництво і зайнятість. Це найнижча точка спаду (депресії).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sz="1800" b="1"/>
              <a:t>Пожвавлення</a:t>
            </a:r>
            <a:r>
              <a:rPr lang="uk-UA" altLang="ru-RU" sz="1800"/>
              <a:t> – виробництво та зайнятість зростають. Рівень цін може підвищуватися, аж поки не буде досягнуто повної зайнятості і виробництво не почне працювати на повну потужність</a:t>
            </a:r>
            <a:r>
              <a:rPr lang="ru-RU" altLang="ru-RU"/>
              <a:t> </a:t>
            </a:r>
            <a:endParaRPr lang="uk-UA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438BF6-2F0A-F3CA-9125-C09953BA6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5788" y="425450"/>
            <a:ext cx="8229600" cy="615950"/>
          </a:xfrm>
        </p:spPr>
        <p:txBody>
          <a:bodyPr/>
          <a:lstStyle/>
          <a:p>
            <a:pPr algn="ctr"/>
            <a:br>
              <a:rPr lang="uk-UA" altLang="ru-RU" sz="2800" b="1" i="1" dirty="0"/>
            </a:br>
            <a:r>
              <a:rPr lang="uk-UA" altLang="ru-RU" sz="2800" b="1" i="1" dirty="0"/>
              <a:t> </a:t>
            </a:r>
            <a:br>
              <a:rPr lang="uk-UA" altLang="ru-RU" sz="4000" b="1" i="1" dirty="0">
                <a:latin typeface="Times New Roman" panose="02020603050405020304" pitchFamily="18" charset="0"/>
              </a:rPr>
            </a:b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A5E4948-2AAC-DA8B-4146-91B344D969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5788" y="1468438"/>
            <a:ext cx="82296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b="1" i="1"/>
              <a:t>Причинами циклічності можуть бути:</a:t>
            </a:r>
          </a:p>
          <a:p>
            <a:r>
              <a:rPr lang="uk-UA" altLang="ru-RU"/>
              <a:t>технічні нововведення;</a:t>
            </a:r>
          </a:p>
          <a:p>
            <a:r>
              <a:rPr lang="uk-UA" altLang="ru-RU"/>
              <a:t>політичні і випадкові події;</a:t>
            </a:r>
          </a:p>
          <a:p>
            <a:r>
              <a:rPr lang="uk-UA" altLang="ru-RU"/>
              <a:t>зміни в грошово-кредитній політиці;</a:t>
            </a:r>
          </a:p>
          <a:p>
            <a:r>
              <a:rPr lang="uk-UA" altLang="ru-RU"/>
              <a:t>нестача національних інвестицій;</a:t>
            </a:r>
          </a:p>
          <a:p>
            <a:r>
              <a:rPr lang="uk-UA" altLang="ru-RU"/>
              <a:t>зміни цін на нафту, газ та інші види сировини.</a:t>
            </a:r>
            <a:endParaRPr lang="ru-RU" altLang="ru-RU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5B583B02-8FDF-3F26-E9CE-0808173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425450"/>
            <a:ext cx="77184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sz="2400" b="1" dirty="0"/>
              <a:t>2.Фази циклу ділової активності та причини коливань</a:t>
            </a:r>
            <a:endParaRPr lang="ru-RU" alt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7DC17EBC-C845-F973-DC96-FC9AB0D15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2800" b="1" dirty="0"/>
              <a:t>3. Ознаки економічного циклу</a:t>
            </a:r>
            <a:br>
              <a:rPr lang="uk-UA" altLang="ru-RU" sz="2800" b="1" dirty="0"/>
            </a:br>
            <a:br>
              <a:rPr lang="uk-UA" altLang="ru-RU" sz="2800" b="1" dirty="0"/>
            </a:br>
            <a:r>
              <a:rPr lang="uk-UA" altLang="ru-RU" sz="2800" b="1" dirty="0"/>
              <a:t>Економічний цикл – 4 фази</a:t>
            </a:r>
            <a:endParaRPr lang="ru-RU" altLang="ru-RU" sz="2800" b="1" dirty="0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1FC4D2B-10AF-F312-2088-24A37BF2AB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 dirty="0"/>
              <a:t>	</a:t>
            </a:r>
            <a:endParaRPr lang="ru-RU" altLang="ru-RU" sz="1600" dirty="0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FA9F35A9-9ECA-CECD-32F3-977DF406068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uk-UA" altLang="ru-RU" sz="2800" b="1" i="1"/>
          </a:p>
          <a:p>
            <a:pPr algn="just">
              <a:buFont typeface="Wingdings" panose="05000000000000000000" pitchFamily="2" charset="2"/>
              <a:buNone/>
            </a:pPr>
            <a:endParaRPr lang="uk-UA" altLang="ru-RU" sz="2800" b="1" i="1"/>
          </a:p>
          <a:p>
            <a:pPr algn="just">
              <a:buFont typeface="Wingdings" panose="05000000000000000000" pitchFamily="2" charset="2"/>
              <a:buNone/>
            </a:pPr>
            <a:endParaRPr lang="uk-UA" altLang="ru-RU" sz="2800" b="1" i="1"/>
          </a:p>
          <a:p>
            <a:pPr algn="just">
              <a:buFont typeface="Wingdings" panose="05000000000000000000" pitchFamily="2" charset="2"/>
              <a:buNone/>
            </a:pPr>
            <a:endParaRPr lang="uk-UA" altLang="ru-RU" sz="2800" b="1" i="1"/>
          </a:p>
          <a:p>
            <a:pPr algn="just">
              <a:buFont typeface="Wingdings" panose="05000000000000000000" pitchFamily="2" charset="2"/>
              <a:buNone/>
            </a:pPr>
            <a:endParaRPr lang="uk-UA" altLang="ru-RU" sz="2800" b="1" i="1"/>
          </a:p>
          <a:p>
            <a:pPr algn="just">
              <a:buFont typeface="Wingdings" panose="05000000000000000000" pitchFamily="2" charset="2"/>
              <a:buNone/>
            </a:pPr>
            <a:endParaRPr lang="uk-UA" altLang="ru-RU" sz="2800" b="1" i="1"/>
          </a:p>
          <a:p>
            <a:pPr algn="just">
              <a:buFont typeface="Wingdings" panose="05000000000000000000" pitchFamily="2" charset="2"/>
              <a:buNone/>
            </a:pPr>
            <a:endParaRPr lang="uk-UA" altLang="ru-RU" sz="2800" b="1" i="1"/>
          </a:p>
        </p:txBody>
      </p:sp>
      <p:sp>
        <p:nvSpPr>
          <p:cNvPr id="7190" name="Rectangle 22">
            <a:extLst>
              <a:ext uri="{FF2B5EF4-FFF2-40B4-BE49-F238E27FC236}">
                <a16:creationId xmlns:a16="http://schemas.microsoft.com/office/drawing/2014/main" id="{92DAD52D-B6D2-67A6-D7C2-7CF325E7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93" name="Rectangle 25">
            <a:extLst>
              <a:ext uri="{FF2B5EF4-FFF2-40B4-BE49-F238E27FC236}">
                <a16:creationId xmlns:a16="http://schemas.microsoft.com/office/drawing/2014/main" id="{61B4EAC4-99F4-1394-2606-869E53EEF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3897313"/>
            <a:ext cx="4230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endParaRPr lang="uk-UA" altLang="ru-RU"/>
          </a:p>
        </p:txBody>
      </p:sp>
      <p:sp>
        <p:nvSpPr>
          <p:cNvPr id="7194" name="Rectangle 26">
            <a:extLst>
              <a:ext uri="{FF2B5EF4-FFF2-40B4-BE49-F238E27FC236}">
                <a16:creationId xmlns:a16="http://schemas.microsoft.com/office/drawing/2014/main" id="{67E055CD-7E4F-5DEB-9461-FB6098702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2959100"/>
            <a:ext cx="29305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b="1" i="1"/>
              <a:t>Основними індикаторами фази циклу служать:</a:t>
            </a:r>
          </a:p>
          <a:p>
            <a:pPr algn="ctr"/>
            <a:endParaRPr lang="ru-RU" altLang="ru-RU"/>
          </a:p>
          <a:p>
            <a:pPr>
              <a:buFont typeface="Wingdings" panose="05000000000000000000" pitchFamily="2" charset="2"/>
              <a:buChar char="Ø"/>
            </a:pPr>
            <a:r>
              <a:rPr lang="uk-UA" altLang="ru-RU"/>
              <a:t>рівень зайнятості</a:t>
            </a:r>
            <a:endParaRPr lang="ru-RU" altLang="ru-RU"/>
          </a:p>
          <a:p>
            <a:pPr>
              <a:buFont typeface="Wingdings" panose="05000000000000000000" pitchFamily="2" charset="2"/>
              <a:buChar char="Ø"/>
            </a:pPr>
            <a:r>
              <a:rPr lang="uk-UA" altLang="ru-RU"/>
              <a:t>рівень безробіття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altLang="ru-RU"/>
              <a:t>обсяг випуску</a:t>
            </a:r>
            <a:r>
              <a:rPr lang="ru-RU" altLang="ru-RU"/>
              <a:t> </a:t>
            </a:r>
          </a:p>
        </p:txBody>
      </p:sp>
      <p:grpSp>
        <p:nvGrpSpPr>
          <p:cNvPr id="7196" name="Group 28">
            <a:extLst>
              <a:ext uri="{FF2B5EF4-FFF2-40B4-BE49-F238E27FC236}">
                <a16:creationId xmlns:a16="http://schemas.microsoft.com/office/drawing/2014/main" id="{6E5F9294-9F01-5EC6-3F25-76CFE4016BA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7050" y="2192338"/>
            <a:ext cx="5029200" cy="3052762"/>
            <a:chOff x="2279" y="11595"/>
            <a:chExt cx="6192" cy="3757"/>
          </a:xfrm>
        </p:grpSpPr>
        <p:sp>
          <p:nvSpPr>
            <p:cNvPr id="7197" name="AutoShape 29">
              <a:extLst>
                <a:ext uri="{FF2B5EF4-FFF2-40B4-BE49-F238E27FC236}">
                  <a16:creationId xmlns:a16="http://schemas.microsoft.com/office/drawing/2014/main" id="{2020D1FB-9BCD-DF86-5F91-D2D07B841A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79" y="11595"/>
              <a:ext cx="6192" cy="3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8" name="Rectangle 30">
              <a:extLst>
                <a:ext uri="{FF2B5EF4-FFF2-40B4-BE49-F238E27FC236}">
                  <a16:creationId xmlns:a16="http://schemas.microsoft.com/office/drawing/2014/main" id="{BD8B24C7-0E4B-BED5-F4EA-7DFAFD9FD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9" y="15064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роки</a:t>
              </a:r>
              <a:endParaRPr lang="ru-RU" altLang="ru-RU"/>
            </a:p>
          </p:txBody>
        </p:sp>
        <p:sp>
          <p:nvSpPr>
            <p:cNvPr id="7199" name="Line 31">
              <a:extLst>
                <a:ext uri="{FF2B5EF4-FFF2-40B4-BE49-F238E27FC236}">
                  <a16:creationId xmlns:a16="http://schemas.microsoft.com/office/drawing/2014/main" id="{362ED98D-3405-48FD-B555-6E9D46A01F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1" y="11883"/>
              <a:ext cx="1" cy="2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0" name="Line 32">
              <a:extLst>
                <a:ext uri="{FF2B5EF4-FFF2-40B4-BE49-F238E27FC236}">
                  <a16:creationId xmlns:a16="http://schemas.microsoft.com/office/drawing/2014/main" id="{3C3EEF1C-3850-962F-4C76-BE97219B8A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1" y="14763"/>
              <a:ext cx="475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1" name="Line 33">
              <a:extLst>
                <a:ext uri="{FF2B5EF4-FFF2-40B4-BE49-F238E27FC236}">
                  <a16:creationId xmlns:a16="http://schemas.microsoft.com/office/drawing/2014/main" id="{AD95A424-07AF-3C7B-C4D5-E4C255A94B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1" y="12891"/>
              <a:ext cx="4320" cy="115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2" name="Freeform 34">
              <a:extLst>
                <a:ext uri="{FF2B5EF4-FFF2-40B4-BE49-F238E27FC236}">
                  <a16:creationId xmlns:a16="http://schemas.microsoft.com/office/drawing/2014/main" id="{7D011D24-2648-A6BD-5DA2-F5258E5C3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11739"/>
              <a:ext cx="4032" cy="3096"/>
            </a:xfrm>
            <a:custGeom>
              <a:avLst/>
              <a:gdLst>
                <a:gd name="T0" fmla="*/ 0 w 5040"/>
                <a:gd name="T1" fmla="*/ 1800 h 3870"/>
                <a:gd name="T2" fmla="*/ 360 w 5040"/>
                <a:gd name="T3" fmla="*/ 900 h 3870"/>
                <a:gd name="T4" fmla="*/ 1260 w 5040"/>
                <a:gd name="T5" fmla="*/ 2880 h 3870"/>
                <a:gd name="T6" fmla="*/ 1620 w 5040"/>
                <a:gd name="T7" fmla="*/ 3420 h 3870"/>
                <a:gd name="T8" fmla="*/ 2340 w 5040"/>
                <a:gd name="T9" fmla="*/ 180 h 3870"/>
                <a:gd name="T10" fmla="*/ 3420 w 5040"/>
                <a:gd name="T11" fmla="*/ 2340 h 3870"/>
                <a:gd name="T12" fmla="*/ 4140 w 5040"/>
                <a:gd name="T13" fmla="*/ 1080 h 3870"/>
                <a:gd name="T14" fmla="*/ 5040 w 5040"/>
                <a:gd name="T15" fmla="*/ 1980 h 3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40" h="3870">
                  <a:moveTo>
                    <a:pt x="0" y="1800"/>
                  </a:moveTo>
                  <a:cubicBezTo>
                    <a:pt x="75" y="1260"/>
                    <a:pt x="150" y="720"/>
                    <a:pt x="360" y="900"/>
                  </a:cubicBezTo>
                  <a:cubicBezTo>
                    <a:pt x="570" y="1080"/>
                    <a:pt x="1050" y="2460"/>
                    <a:pt x="1260" y="2880"/>
                  </a:cubicBezTo>
                  <a:cubicBezTo>
                    <a:pt x="1470" y="3300"/>
                    <a:pt x="1440" y="3870"/>
                    <a:pt x="1620" y="3420"/>
                  </a:cubicBezTo>
                  <a:cubicBezTo>
                    <a:pt x="1800" y="2970"/>
                    <a:pt x="2040" y="360"/>
                    <a:pt x="2340" y="180"/>
                  </a:cubicBezTo>
                  <a:cubicBezTo>
                    <a:pt x="2640" y="0"/>
                    <a:pt x="3120" y="2190"/>
                    <a:pt x="3420" y="2340"/>
                  </a:cubicBezTo>
                  <a:cubicBezTo>
                    <a:pt x="3720" y="2490"/>
                    <a:pt x="3870" y="1140"/>
                    <a:pt x="4140" y="1080"/>
                  </a:cubicBezTo>
                  <a:cubicBezTo>
                    <a:pt x="4410" y="1020"/>
                    <a:pt x="4860" y="1830"/>
                    <a:pt x="5040" y="19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3" name="Rectangle 35">
              <a:extLst>
                <a:ext uri="{FF2B5EF4-FFF2-40B4-BE49-F238E27FC236}">
                  <a16:creationId xmlns:a16="http://schemas.microsoft.com/office/drawing/2014/main" id="{1589AFA7-01C5-AE64-4090-8D1A6E3B6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6" y="11883"/>
              <a:ext cx="4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ВВП</a:t>
              </a:r>
              <a:endParaRPr lang="ru-RU" altLang="ru-RU"/>
            </a:p>
          </p:txBody>
        </p:sp>
        <p:sp>
          <p:nvSpPr>
            <p:cNvPr id="7204" name="Rectangle 36">
              <a:extLst>
                <a:ext uri="{FF2B5EF4-FFF2-40B4-BE49-F238E27FC236}">
                  <a16:creationId xmlns:a16="http://schemas.microsoft.com/office/drawing/2014/main" id="{2C125D19-DC06-76B1-480D-6B27736A5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" y="12747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спад</a:t>
              </a:r>
              <a:endParaRPr lang="ru-RU" altLang="ru-RU"/>
            </a:p>
          </p:txBody>
        </p:sp>
        <p:sp>
          <p:nvSpPr>
            <p:cNvPr id="7205" name="Rectangle 37">
              <a:extLst>
                <a:ext uri="{FF2B5EF4-FFF2-40B4-BE49-F238E27FC236}">
                  <a16:creationId xmlns:a16="http://schemas.microsoft.com/office/drawing/2014/main" id="{2471782F-A73E-5164-2237-BBC5817EC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4" y="12315"/>
              <a:ext cx="43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пік</a:t>
              </a:r>
              <a:endParaRPr lang="ru-RU" altLang="ru-RU"/>
            </a:p>
          </p:txBody>
        </p:sp>
        <p:sp>
          <p:nvSpPr>
            <p:cNvPr id="7206" name="Rectangle 38">
              <a:extLst>
                <a:ext uri="{FF2B5EF4-FFF2-40B4-BE49-F238E27FC236}">
                  <a16:creationId xmlns:a16="http://schemas.microsoft.com/office/drawing/2014/main" id="{61AE59E5-FA8D-C8CD-E475-42805ADA6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7" y="11595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пік</a:t>
              </a:r>
              <a:endParaRPr lang="ru-RU" altLang="ru-RU"/>
            </a:p>
          </p:txBody>
        </p:sp>
        <p:sp>
          <p:nvSpPr>
            <p:cNvPr id="7207" name="Rectangle 39">
              <a:extLst>
                <a:ext uri="{FF2B5EF4-FFF2-40B4-BE49-F238E27FC236}">
                  <a16:creationId xmlns:a16="http://schemas.microsoft.com/office/drawing/2014/main" id="{EF453CA6-146B-05F0-1DB2-5F13E21A5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" y="12158"/>
              <a:ext cx="28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пік</a:t>
              </a:r>
              <a:endParaRPr lang="ru-RU" altLang="ru-RU"/>
            </a:p>
          </p:txBody>
        </p:sp>
        <p:sp>
          <p:nvSpPr>
            <p:cNvPr id="7208" name="Rectangle 40">
              <a:extLst>
                <a:ext uri="{FF2B5EF4-FFF2-40B4-BE49-F238E27FC236}">
                  <a16:creationId xmlns:a16="http://schemas.microsoft.com/office/drawing/2014/main" id="{BD4D1D3F-03BE-2FFA-3A38-227CE604D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9" y="1244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спад</a:t>
              </a:r>
              <a:endParaRPr lang="ru-RU" altLang="ru-RU"/>
            </a:p>
          </p:txBody>
        </p:sp>
        <p:sp>
          <p:nvSpPr>
            <p:cNvPr id="7209" name="Rectangle 41">
              <a:extLst>
                <a:ext uri="{FF2B5EF4-FFF2-40B4-BE49-F238E27FC236}">
                  <a16:creationId xmlns:a16="http://schemas.microsoft.com/office/drawing/2014/main" id="{09DA25E7-A2E0-32F4-3E7E-922E9359CB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6155364">
              <a:off x="4331" y="12816"/>
              <a:ext cx="1008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пожвавлення</a:t>
              </a:r>
              <a:endParaRPr lang="ru-RU" altLang="ru-RU"/>
            </a:p>
          </p:txBody>
        </p:sp>
        <p:sp>
          <p:nvSpPr>
            <p:cNvPr id="7210" name="Rectangle 42">
              <a:extLst>
                <a:ext uri="{FF2B5EF4-FFF2-40B4-BE49-F238E27FC236}">
                  <a16:creationId xmlns:a16="http://schemas.microsoft.com/office/drawing/2014/main" id="{B3151855-4DF9-3569-0662-699C7C2C4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5" y="14318"/>
              <a:ext cx="432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дно</a:t>
              </a:r>
              <a:endParaRPr lang="ru-RU" altLang="ru-RU"/>
            </a:p>
          </p:txBody>
        </p:sp>
        <p:sp>
          <p:nvSpPr>
            <p:cNvPr id="7211" name="Rectangle 43">
              <a:extLst>
                <a:ext uri="{FF2B5EF4-FFF2-40B4-BE49-F238E27FC236}">
                  <a16:creationId xmlns:a16="http://schemas.microsoft.com/office/drawing/2014/main" id="{1A62F5F8-3C2D-2A24-7C9F-0FA74E8DA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5" y="13598"/>
              <a:ext cx="432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ru-RU" altLang="ru-RU" sz="1000"/>
                <a:t>дно</a:t>
              </a:r>
              <a:endParaRPr lang="ru-RU" alt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3A330A5E-D71B-BBAA-7258-20C0287A6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1488" y="493713"/>
            <a:ext cx="8215312" cy="515937"/>
          </a:xfrm>
        </p:spPr>
        <p:txBody>
          <a:bodyPr/>
          <a:lstStyle/>
          <a:p>
            <a:pPr algn="ctr"/>
            <a:r>
              <a:rPr lang="uk-UA" altLang="ru-RU" sz="4000" b="1" dirty="0"/>
              <a:t> Теорії ділових циклів</a:t>
            </a:r>
            <a:r>
              <a:rPr lang="ru-RU" altLang="ru-RU" sz="4000" dirty="0"/>
              <a:t> 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52C8903A-7875-E2A7-C3C4-4021297C7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5100"/>
            <a:ext cx="8229600" cy="4997450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/>
              <a:t>Декілька найважливіших теорій ділового циклу:</a:t>
            </a:r>
          </a:p>
          <a:p>
            <a:pPr marL="609600" indent="-609600"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1600" b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1600" b="1" i="1"/>
              <a:t>Теорія довгих хвиль</a:t>
            </a:r>
            <a:r>
              <a:rPr lang="uk-UA" altLang="ru-RU" sz="1600"/>
              <a:t> (автори Чаянов і Кондратьєв). Ділові цикли пов’язані з циклами оновлення основних фондів (капіталу)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uk-UA" altLang="ru-RU" sz="1600" i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1600" b="1" i="1"/>
              <a:t>Монетаристська теорія</a:t>
            </a:r>
            <a:r>
              <a:rPr lang="uk-UA" altLang="ru-RU" sz="1600" b="1"/>
              <a:t>.</a:t>
            </a:r>
            <a:r>
              <a:rPr lang="uk-UA" altLang="ru-RU" sz="1600"/>
              <a:t> Пов’язує діловий цикл із збільшенням або із зменшенням грошової маси та кредиту (Фрідман, Готрі).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uk-UA" altLang="ru-RU" sz="1600" i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1600" b="1" i="1"/>
              <a:t>Інноваційні теорії</a:t>
            </a:r>
            <a:r>
              <a:rPr lang="uk-UA" altLang="ru-RU" sz="1600"/>
              <a:t> пов’язують цикл з рядом важливих відкриттів і винаходів (автомобіль або залізниця) – (Шумпетер; Хансен)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uk-UA" altLang="ru-RU" sz="1600" i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1600" b="1" i="1"/>
              <a:t>Політичні теорії</a:t>
            </a:r>
            <a:r>
              <a:rPr lang="uk-UA" altLang="ru-RU" sz="1600"/>
              <a:t> ділових циклів приписують циклічні коливання діям політиків, які маніпулюють фіскальною і монетарною політикою (Нордгауз, Гафт)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uk-UA" altLang="ru-RU" sz="1600" i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1600" b="1" i="1"/>
              <a:t>Теорія загальних сукупних витрат</a:t>
            </a:r>
            <a:r>
              <a:rPr lang="uk-UA" altLang="ru-RU" sz="1600"/>
              <a:t> (Кейнс). Фактором, який визначає рівень виробництва і зайнятості є рівень загальних або сукупних витрат.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uk-UA" altLang="ru-RU" sz="1600" i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1600" b="1" i="1"/>
              <a:t>Теорія асиметричної інформації</a:t>
            </a:r>
            <a:r>
              <a:rPr lang="uk-UA" altLang="ru-RU" sz="1600"/>
              <a:t> (Лукас, Барро). Виробники не можуть точно визначити обсяги виробництва продукції так щоб задовольнити платоспроможний попит і не допускати виробництва надлишкової продукції.</a:t>
            </a:r>
            <a:endParaRPr lang="ru-RU" altLang="ru-RU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051A316-DECB-B460-A066-7A73ED6D37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65188"/>
          </a:xfrm>
        </p:spPr>
        <p:txBody>
          <a:bodyPr/>
          <a:lstStyle/>
          <a:p>
            <a:pPr algn="ctr"/>
            <a:r>
              <a:rPr lang="uk-UA" altLang="ru-RU" sz="2400" b="1" dirty="0"/>
              <a:t>4. Потенційний ВВП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649F24A-0598-9741-DB3C-84A6C6B7E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7188"/>
            <a:ext cx="8229600" cy="44989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1800"/>
              <a:t>Фактичний  реальний обсяг випуску коливається навколо </a:t>
            </a:r>
            <a:r>
              <a:rPr lang="uk-UA" altLang="ru-RU" sz="1800" u="sng"/>
              <a:t>потенційного рівня ВВП, </a:t>
            </a:r>
            <a:r>
              <a:rPr lang="uk-UA" altLang="ru-RU" sz="1800"/>
              <a:t>під яким ми розуміємо обсяг виробництва за умови повної зайнятості ресурсів. Він опускається нижче цієї позначки під час спаду, потім поступово повертається до неї, а інколи навіть перевищує цей рівень під час чергового підйому економіки.</a:t>
            </a:r>
          </a:p>
          <a:p>
            <a:pPr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buFont typeface="Wingdings" panose="05000000000000000000" pitchFamily="2" charset="2"/>
              <a:buNone/>
            </a:pPr>
            <a:r>
              <a:rPr lang="uk-UA" altLang="ru-RU" sz="1800"/>
              <a:t>Коливання фактичного обсягу ВВП навколо потенційного характеризується показником, який має назву “розрив ВВП”:</a:t>
            </a:r>
          </a:p>
          <a:p>
            <a:pPr>
              <a:buFont typeface="Wingdings" panose="05000000000000000000" pitchFamily="2" charset="2"/>
              <a:buNone/>
            </a:pPr>
            <a:endParaRPr lang="uk-UA" altLang="ru-RU" sz="1800"/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1800"/>
              <a:t>Розрив ВВП =</a:t>
            </a:r>
            <a:endParaRPr lang="ru-RU" altLang="ru-RU" sz="1800" u="sng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800"/>
              <a:t>		            				 </a:t>
            </a:r>
            <a:endParaRPr lang="uk-UA" altLang="ru-RU" sz="1800"/>
          </a:p>
          <a:p>
            <a:pPr>
              <a:buFont typeface="Wingdings" panose="05000000000000000000" pitchFamily="2" charset="2"/>
              <a:buNone/>
            </a:pPr>
            <a:r>
              <a:rPr lang="uk-UA" altLang="ru-RU" sz="1800"/>
              <a:t> де </a:t>
            </a:r>
            <a:r>
              <a:rPr lang="en-US" altLang="ru-RU" sz="1800"/>
              <a:t>Y </a:t>
            </a:r>
            <a:r>
              <a:rPr lang="uk-UA" altLang="ru-RU" sz="1800"/>
              <a:t>– фактичний обсяг виробництва, 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1800"/>
              <a:t>	 </a:t>
            </a:r>
            <a:r>
              <a:rPr lang="en-US" altLang="ru-RU" sz="1800"/>
              <a:t>Y</a:t>
            </a:r>
            <a:r>
              <a:rPr lang="ru-RU" altLang="ru-RU" sz="1800"/>
              <a:t>*</a:t>
            </a:r>
            <a:r>
              <a:rPr lang="uk-UA" altLang="ru-RU" sz="1800"/>
              <a:t> - потенційний ВВП. </a:t>
            </a:r>
          </a:p>
          <a:p>
            <a:pPr>
              <a:buFont typeface="Wingdings" panose="05000000000000000000" pitchFamily="2" charset="2"/>
              <a:buNone/>
            </a:pPr>
            <a:endParaRPr lang="uk-UA" altLang="ru-RU" sz="18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2350F97-7DE8-6DED-6451-E21B21102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98A97259-0269-CF47-639D-FBDDF021B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70CCFD9F-7F6E-7F73-A951-2CD111355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7B1F1010-FA02-25F5-1729-092B2E52B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DFE3D1BF-0D5E-D36E-6BD1-B5AA9A101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8" name="Object 12">
            <a:extLst>
              <a:ext uri="{FF2B5EF4-FFF2-40B4-BE49-F238E27FC236}">
                <a16:creationId xmlns:a16="http://schemas.microsoft.com/office/drawing/2014/main" id="{58CF4225-897D-FA96-8121-35A5EC9B7E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24488" y="4070350"/>
          <a:ext cx="93027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469900" imgH="419100" progId="Equation.3">
                  <p:embed/>
                </p:oleObj>
              </mc:Choice>
              <mc:Fallback>
                <p:oleObj name="Формула" r:id="rId2" imgW="469900" imgH="419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88" y="4070350"/>
                        <a:ext cx="930275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0395103-E8D2-02F0-1620-71AC9F431F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01E184D-F425-4F66-0DB5-FF857CFDE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uk-UA" altLang="ru-RU" sz="4000"/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Бажаю успіхів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у засвоєнні матеріалу!</a:t>
            </a:r>
            <a:endParaRPr lang="ru-RU" altLang="ru-RU" sz="440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1625</TotalTime>
  <Words>509</Words>
  <Application>Microsoft Office PowerPoint</Application>
  <PresentationFormat>Экран (4:3)</PresentationFormat>
  <Paragraphs>67</Paragraphs>
  <Slides>7</Slides>
  <Notes>0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Wingdings</vt:lpstr>
      <vt:lpstr>Times New Roman</vt:lpstr>
      <vt:lpstr>Arial Black</vt:lpstr>
      <vt:lpstr>Symbol</vt:lpstr>
      <vt:lpstr>План</vt:lpstr>
      <vt:lpstr>Пиксел</vt:lpstr>
      <vt:lpstr>Microsoft Equation 3.0</vt:lpstr>
      <vt:lpstr>Тема 15. Макроекономічна нестабільність: ділові цикли</vt:lpstr>
      <vt:lpstr>1. Поняття економічної циклічності</vt:lpstr>
      <vt:lpstr>   </vt:lpstr>
      <vt:lpstr>3. Ознаки економічного циклу  Економічний цикл – 4 фази</vt:lpstr>
      <vt:lpstr> Теорії ділових циклів </vt:lpstr>
      <vt:lpstr>4. Потенційний ВВП</vt:lpstr>
      <vt:lpstr>Презентация PowerPoint</vt:lpstr>
    </vt:vector>
  </TitlesOfParts>
  <Company>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Міжнародна економіка: базові поняття, теорія і господарська практика. </dc:title>
  <dc:creator>Аня</dc:creator>
  <cp:lastModifiedBy>Байдала Вікторія Володимирівна</cp:lastModifiedBy>
  <cp:revision>60</cp:revision>
  <dcterms:created xsi:type="dcterms:W3CDTF">2011-01-30T12:06:12Z</dcterms:created>
  <dcterms:modified xsi:type="dcterms:W3CDTF">2022-09-11T17:09:00Z</dcterms:modified>
</cp:coreProperties>
</file>