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695" r:id="rId2"/>
  </p:sldMasterIdLst>
  <p:sldIdLst>
    <p:sldId id="286" r:id="rId3"/>
    <p:sldId id="285" r:id="rId4"/>
    <p:sldId id="278" r:id="rId5"/>
    <p:sldId id="262" r:id="rId6"/>
    <p:sldId id="287" r:id="rId7"/>
    <p:sldId id="297" r:id="rId8"/>
    <p:sldId id="288" r:id="rId9"/>
    <p:sldId id="298" r:id="rId10"/>
    <p:sldId id="289" r:id="rId11"/>
    <p:sldId id="268" r:id="rId12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876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>
            <a:extLst>
              <a:ext uri="{FF2B5EF4-FFF2-40B4-BE49-F238E27FC236}">
                <a16:creationId xmlns:a16="http://schemas.microsoft.com/office/drawing/2014/main" id="{875292BE-4E78-2793-4903-A5E5625821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07" name="Rectangle 3">
            <a:extLst>
              <a:ext uri="{FF2B5EF4-FFF2-40B4-BE49-F238E27FC236}">
                <a16:creationId xmlns:a16="http://schemas.microsoft.com/office/drawing/2014/main" id="{F7C18BC7-6100-A937-3646-712EB8C30E5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491446DC-DE8B-7076-7421-5534A1758E3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2709" name="Rectangle 5">
            <a:extLst>
              <a:ext uri="{FF2B5EF4-FFF2-40B4-BE49-F238E27FC236}">
                <a16:creationId xmlns:a16="http://schemas.microsoft.com/office/drawing/2014/main" id="{EB1EA05F-06B4-850A-C442-332D62561F4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fld id="{D9D863EB-53A3-4490-BE81-4AED943CBFC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2710" name="Rectangle 6">
            <a:extLst>
              <a:ext uri="{FF2B5EF4-FFF2-40B4-BE49-F238E27FC236}">
                <a16:creationId xmlns:a16="http://schemas.microsoft.com/office/drawing/2014/main" id="{30B76EA0-BC8E-A62C-910D-0636CEA80434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  <p:sp>
        <p:nvSpPr>
          <p:cNvPr id="72711" name="Rectangle 7">
            <a:extLst>
              <a:ext uri="{FF2B5EF4-FFF2-40B4-BE49-F238E27FC236}">
                <a16:creationId xmlns:a16="http://schemas.microsoft.com/office/drawing/2014/main" id="{A0368C67-5BD1-6A57-DEA4-98E53763DA02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E73F02-2E17-9B58-9E71-49AD135B2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1A3E57A-FFCA-24C0-AA90-83842DBE1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47C632-BC4C-A099-6444-BCCD4D17F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85E240-024D-204C-606A-BF8B57E92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A0EAC5-EC8D-029A-7128-FABD7FB18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10FB1-2CB2-4513-8E6B-D9027EDDF9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2777874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9F3439A-DA8D-B020-2668-4D920DCCF4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B01DAD3-1123-640B-301B-352501652E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0E7F77-A742-9BEE-875C-2FAC5D759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6C4AD5-2075-B073-E694-2F66E9376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CE1923-ED59-4574-494A-9453812CB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9581B-7F3F-483D-9B5E-3BB597A97E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517947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42" name="Group 2">
            <a:extLst>
              <a:ext uri="{FF2B5EF4-FFF2-40B4-BE49-F238E27FC236}">
                <a16:creationId xmlns:a16="http://schemas.microsoft.com/office/drawing/2014/main" id="{18EF3AFE-9FAE-8B7E-EF99-8216E20FD29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19843" name="Rectangle 3">
              <a:extLst>
                <a:ext uri="{FF2B5EF4-FFF2-40B4-BE49-F238E27FC236}">
                  <a16:creationId xmlns:a16="http://schemas.microsoft.com/office/drawing/2014/main" id="{DE281510-94E6-E960-C488-829DD1A6B74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419844" name="Rectangle 4">
              <a:extLst>
                <a:ext uri="{FF2B5EF4-FFF2-40B4-BE49-F238E27FC236}">
                  <a16:creationId xmlns:a16="http://schemas.microsoft.com/office/drawing/2014/main" id="{402797F4-57BB-5256-B455-3BAE1A9ACFB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419845" name="Group 5">
              <a:extLst>
                <a:ext uri="{FF2B5EF4-FFF2-40B4-BE49-F238E27FC236}">
                  <a16:creationId xmlns:a16="http://schemas.microsoft.com/office/drawing/2014/main" id="{B99C502C-AA78-ECA6-727D-A46CF92066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419846" name="Rectangle 6">
                <a:extLst>
                  <a:ext uri="{FF2B5EF4-FFF2-40B4-BE49-F238E27FC236}">
                    <a16:creationId xmlns:a16="http://schemas.microsoft.com/office/drawing/2014/main" id="{036BB086-BBA9-B07E-85EC-41EFF8AC5BE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47" name="Rectangle 7">
                <a:extLst>
                  <a:ext uri="{FF2B5EF4-FFF2-40B4-BE49-F238E27FC236}">
                    <a16:creationId xmlns:a16="http://schemas.microsoft.com/office/drawing/2014/main" id="{2183E5E0-4F45-D8D8-41F1-3FB65E45A8A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48" name="Rectangle 8">
                <a:extLst>
                  <a:ext uri="{FF2B5EF4-FFF2-40B4-BE49-F238E27FC236}">
                    <a16:creationId xmlns:a16="http://schemas.microsoft.com/office/drawing/2014/main" id="{5407548B-5DCC-6C0F-ED4D-04969817EB2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49" name="Rectangle 9">
                <a:extLst>
                  <a:ext uri="{FF2B5EF4-FFF2-40B4-BE49-F238E27FC236}">
                    <a16:creationId xmlns:a16="http://schemas.microsoft.com/office/drawing/2014/main" id="{DA458CF1-E884-E6E9-D18D-7C1EB3333CE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50" name="Rectangle 10">
                <a:extLst>
                  <a:ext uri="{FF2B5EF4-FFF2-40B4-BE49-F238E27FC236}">
                    <a16:creationId xmlns:a16="http://schemas.microsoft.com/office/drawing/2014/main" id="{E695ADCC-DA95-5DBF-F18D-9DC620FA8C7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51" name="Rectangle 11">
                <a:extLst>
                  <a:ext uri="{FF2B5EF4-FFF2-40B4-BE49-F238E27FC236}">
                    <a16:creationId xmlns:a16="http://schemas.microsoft.com/office/drawing/2014/main" id="{0211A848-2977-09C1-49CE-491D4755126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52" name="Rectangle 12">
                <a:extLst>
                  <a:ext uri="{FF2B5EF4-FFF2-40B4-BE49-F238E27FC236}">
                    <a16:creationId xmlns:a16="http://schemas.microsoft.com/office/drawing/2014/main" id="{82EDCC2F-B073-581C-64CA-50283C72944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53" name="Rectangle 13">
                <a:extLst>
                  <a:ext uri="{FF2B5EF4-FFF2-40B4-BE49-F238E27FC236}">
                    <a16:creationId xmlns:a16="http://schemas.microsoft.com/office/drawing/2014/main" id="{5BE4A030-EBCC-C156-AC42-4BD3050E7A0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54" name="Rectangle 14">
                <a:extLst>
                  <a:ext uri="{FF2B5EF4-FFF2-40B4-BE49-F238E27FC236}">
                    <a16:creationId xmlns:a16="http://schemas.microsoft.com/office/drawing/2014/main" id="{95C63C77-80BF-D478-D27A-1370D821050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9855" name="Rectangle 15">
                <a:extLst>
                  <a:ext uri="{FF2B5EF4-FFF2-40B4-BE49-F238E27FC236}">
                    <a16:creationId xmlns:a16="http://schemas.microsoft.com/office/drawing/2014/main" id="{255473A4-4E34-67A4-6021-F88FE3AB0CF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419856" name="Rectangle 16">
            <a:extLst>
              <a:ext uri="{FF2B5EF4-FFF2-40B4-BE49-F238E27FC236}">
                <a16:creationId xmlns:a16="http://schemas.microsoft.com/office/drawing/2014/main" id="{0669BBC8-EE90-67A2-3DD3-466DB3FC826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19857" name="Rectangle 17">
            <a:extLst>
              <a:ext uri="{FF2B5EF4-FFF2-40B4-BE49-F238E27FC236}">
                <a16:creationId xmlns:a16="http://schemas.microsoft.com/office/drawing/2014/main" id="{5C6E8125-98EE-B720-C558-F47D521B181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19858" name="Rectangle 18">
            <a:extLst>
              <a:ext uri="{FF2B5EF4-FFF2-40B4-BE49-F238E27FC236}">
                <a16:creationId xmlns:a16="http://schemas.microsoft.com/office/drawing/2014/main" id="{4BDE3BE3-B32B-6F6F-0859-55E75B49FCC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75CAF91-8C6A-4C78-97E3-A593B8B60A0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19859" name="Rectangle 19">
            <a:extLst>
              <a:ext uri="{FF2B5EF4-FFF2-40B4-BE49-F238E27FC236}">
                <a16:creationId xmlns:a16="http://schemas.microsoft.com/office/drawing/2014/main" id="{C8574E2B-564F-C7B8-734B-083060E4260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  <p:sp>
        <p:nvSpPr>
          <p:cNvPr id="419860" name="Rectangle 20">
            <a:extLst>
              <a:ext uri="{FF2B5EF4-FFF2-40B4-BE49-F238E27FC236}">
                <a16:creationId xmlns:a16="http://schemas.microsoft.com/office/drawing/2014/main" id="{24A3CB27-C01F-EF73-EE34-A5372E71BD2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E3980D-B43A-0888-2275-20A74670D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E510CE-C6AB-4A99-B065-FC1B12FB9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C5658D7-2D29-F5C9-D04A-38B302D754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9F711F3-3E1E-08E8-68A3-E8E013213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AAFD98-226B-4C0E-A32E-E047C2DC1DD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48ED9A43-0D4E-56DF-1FFE-9D9C2C7EFBA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1562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743312-6C6A-8F8B-3E28-6BA9A72C0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CB7647-8874-2651-ACF5-293E98123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69D5181-A3F9-B246-2FD0-66F929B25A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42C4379-2617-57E6-A04B-3B8CED2519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4684FD-BD60-4345-9F24-198C3C391F3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6039D263-A265-783D-1C79-C6283660E4C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7274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170D68-FD12-5D1D-4041-2800B4975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F043B0-45D0-A804-7DC3-EE72D27307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A6A9F28-99AB-64FF-18AA-4D50B64BA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192DD6-8AE8-63CB-C85A-BE44E20AFF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BF6604-2D52-4656-13AF-41BFB6F661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85BFA6-B3B6-4BA7-94D3-7822D4BF6ED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ECFF158-2FE6-3CF8-5FA5-E9B00F8B0F0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4378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69ACE9-C1F1-96BE-BD95-7E5B7F396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8B6BD7-92CB-0F65-8B0D-F5329CDE8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BEF9ADD-ABA0-EB7E-8F40-DA2227044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8A50460-3038-9841-D669-D93FDEDEC4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584292D-8221-79D0-4902-3930E127A0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5C19EFB3-F82E-3B65-468C-EFB0EB2167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5A185AB8-9E9A-2064-84A4-193A244324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60358F-DEF3-43DA-B48F-9146BD19F7F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Дата 8">
            <a:extLst>
              <a:ext uri="{FF2B5EF4-FFF2-40B4-BE49-F238E27FC236}">
                <a16:creationId xmlns:a16="http://schemas.microsoft.com/office/drawing/2014/main" id="{C1C30C5A-CA90-184D-063E-2A1F599EDB7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15887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1A9942-8C11-18A7-E086-CCA1BA3D3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C80FA4C-001E-CD77-7EAB-1BBE4F9F73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476CCF-1C2A-0975-F591-02DA7F3142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CBE523-91F9-4F12-992E-878BBB1936C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93C6751-BEBD-555A-2C0A-25AB2A7C189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96214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0C31C242-9F46-2329-9A00-34C9DBDF95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8FBCEF5-A08D-256E-8FB6-1EE1D25D77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B90028-777B-463D-A71C-E5D831DCB0D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303A7C-FBB0-E426-2EF6-B8D36DFA28C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83651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BA4068-9694-27D7-6076-2367AD744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9B9BBA-F249-9D69-EC52-8B4FAE54A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3755D1-11C5-F91B-8E9B-CEF0633A8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CED7D3-3236-EF23-987A-5061B9956E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E7FB4F-2193-4DB3-37A2-6ABA16917D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E8818A-70FB-4B6E-AD58-16FC6C7E413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704B6AA-E958-C68E-EA99-98BF7541FFD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7546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7556C3-4960-D80F-1841-BF967E9EB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BE969A-C8A8-D6CB-D858-9F0473043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F0504E-B4B6-F1B4-F694-3633A91C7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DFFAB0-2496-8B6B-6ED6-66F4B24EB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E34C69-BB4C-06AC-7BE9-9413F7883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6B7634-AB1D-442F-8995-47C1CBB7A2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23215539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1B3AE1-BE19-1AA2-E859-415E2BCA1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3A25D34-3FE9-1329-EECA-24857BEBD1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9DDCB9-80A9-D978-F760-43975F96F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4F2CBB-D8F1-63E3-58A8-6E937641B2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E37D7-2E9E-1EC6-C626-EEC4C58F1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48F2D4-593F-4BC7-A0F7-EFAD47C5B94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AFEC73E-60A8-D6D1-1282-CA726A8039E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46961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E34F6F-7CB5-860D-832D-D47B67DBC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D2F372-0F59-A614-62A7-C1BE2B5408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CEBC7C7-55CB-DE3B-4DF3-A1E683103A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B9B900C-33BC-3C9A-0C76-FEEEBA8746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DF2A30-9B97-4326-BC75-7682499A270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F8B316BB-1BDB-9394-BAB6-9989D7E371E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89774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870BC88-3035-E4FB-E541-07589F10F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668A73B-F980-4199-50BC-9D17EABE9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2D7A341-FC36-7148-12A3-A218573A0D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1C86367-5CD5-E80E-2944-AED32290C4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DD05DD-4207-4C80-A9D6-3EFCC6560E8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45ED9795-4C11-5F0A-C177-10946E45A04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35657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C07F9F-92E1-234C-02C2-45F3EB1FD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2A005A-4C09-CBF6-1C32-B0FB0F22E4CD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E81E3C4-F13B-833D-FC3D-EA9944D99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E8057F-FEB7-02B2-4AF4-4CA455836E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D6C81B-953F-BD0A-E3F0-1325690BB7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B7944C1-6B92-46F4-8C8F-D335F90B671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B144622-EAEC-7871-8FE5-252F6BCF11FA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211119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BE1117-85EF-908C-95FA-1772BCEB1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>
            <a:extLst>
              <a:ext uri="{FF2B5EF4-FFF2-40B4-BE49-F238E27FC236}">
                <a16:creationId xmlns:a16="http://schemas.microsoft.com/office/drawing/2014/main" id="{A5ACE22C-DA65-4E54-4BBA-A76034A0A0C4}"/>
              </a:ext>
            </a:extLst>
          </p:cNvPr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5F117F7-A5BC-E4F9-46F1-9D9585AC1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EE9660-7869-FAFB-E9AE-9B6B1E8F16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CCFC5B4-19E6-4F26-8665-13CF9A1E13C2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87DF877B-CFA1-8BA0-461B-65434B2A0CCD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9838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EB858F-5B3B-BDE8-A86B-2F6127887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51DD354-7834-2693-374F-2400C9F86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E51576-34DD-437A-91C7-287388EF6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3D58BC-283E-C3E4-30D8-BD05AEE94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362B6F-2C9A-4590-632A-86544F9D9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7DD6A-8237-4BAD-B665-1CCB3ADCAB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652762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A4B06-3FB8-0E76-EF7E-DC0ED6B9E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EEC425-7C3F-6656-F8AC-F97FF0C9AF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A45EF3D-0F50-F6BF-58FF-BE0B5DBCF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F7100EB-3D45-3AC1-722A-4EA5912AE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028AA2D-1682-452E-330D-BDFC255FF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E9BCB1-A094-F5F3-EFEE-C9B5F9BC3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2CED2-EA77-4B53-A075-AE543B4595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1993374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1F43E8-0004-35F3-7BB4-F2D5721F6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CA8E0B-2064-2303-0839-DDB0E0430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277890B-A8F8-EC00-0AE8-DFC78D712B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5C3F269-74A2-16CF-79B6-DEAE60CAA2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CEDBCC9-A669-4F28-D792-38220F1FC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0D51D01-6BCE-CB94-503E-F42EEBE88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F169414-6D9C-2CE8-93E0-6B473C570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D5E4E8A-6496-9D47-7DE7-465FD7D60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03922-B7FC-401F-B1A1-482F668CCD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143365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FF64F8-4ACC-370B-978E-595A43C28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1DBD124-71B4-742C-5AD9-F8A70B3DB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4C84A49-D9D4-DF4B-4E0C-EB5068D2A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9A47375-E264-BDB9-A132-34EF24F46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B3822-A09E-4190-B610-5DDC76E04C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2731093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AEA5BFA-4BEB-9E2A-53FF-F5384E708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B23A598-DA6B-B78B-7074-B9E4FA052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95A6844-BF2C-1C76-460C-64B06455A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4E0280-ABA6-49B2-85F6-B619978486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5356234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62FD37-6213-4852-DE22-9E6622E58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E3B98E-5148-689B-DC39-A7FF0B760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8F07DAE-1E8E-FF8D-A7E2-B8ABA72605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1744D66-4C50-EFB0-7FE0-53CA73F1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032FED-1624-85B1-6A26-995970ABF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4414642-F7BD-116D-5A9B-E37EEE4D2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0A1DE5-7135-4366-9AED-3221414D665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854717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D9FA3B-54B1-170C-1185-A81D21C73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63D44BB-F58F-B9D3-189E-46EE4960E7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22F1E95-43DE-61F4-9734-70E99D5A4E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6BFE321-42CF-6AFE-0B81-2C71B5133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E8668FE-8B35-56DB-F20F-472B9F33D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4AE8FE-C00B-A19A-E793-20CC3EB99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843CD-CDF5-4F79-B0F5-8995C75796D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1952706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82" name="Group 2">
            <a:extLst>
              <a:ext uri="{FF2B5EF4-FFF2-40B4-BE49-F238E27FC236}">
                <a16:creationId xmlns:a16="http://schemas.microsoft.com/office/drawing/2014/main" id="{00C57AA4-684A-8843-357B-4FF9DB53EAB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71683" name="Rectangle 3">
              <a:extLst>
                <a:ext uri="{FF2B5EF4-FFF2-40B4-BE49-F238E27FC236}">
                  <a16:creationId xmlns:a16="http://schemas.microsoft.com/office/drawing/2014/main" id="{F141B032-E0EB-ADD4-31D5-706816F975F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pic>
          <p:nvPicPr>
            <p:cNvPr id="71684" name="Picture 4">
              <a:extLst>
                <a:ext uri="{FF2B5EF4-FFF2-40B4-BE49-F238E27FC236}">
                  <a16:creationId xmlns:a16="http://schemas.microsoft.com/office/drawing/2014/main" id="{D376AA11-81A7-2758-B337-34311816EC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1685" name="Rectangle 5">
            <a:extLst>
              <a:ext uri="{FF2B5EF4-FFF2-40B4-BE49-F238E27FC236}">
                <a16:creationId xmlns:a16="http://schemas.microsoft.com/office/drawing/2014/main" id="{C52DF595-A66C-8602-C759-20C007EA5E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71686" name="Rectangle 6">
            <a:extLst>
              <a:ext uri="{FF2B5EF4-FFF2-40B4-BE49-F238E27FC236}">
                <a16:creationId xmlns:a16="http://schemas.microsoft.com/office/drawing/2014/main" id="{9411E48C-A302-23BC-C488-972FFA2A4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687" name="Rectangle 7">
            <a:extLst>
              <a:ext uri="{FF2B5EF4-FFF2-40B4-BE49-F238E27FC236}">
                <a16:creationId xmlns:a16="http://schemas.microsoft.com/office/drawing/2014/main" id="{0149947D-DC28-8CBD-2A92-43230C15225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71688" name="Rectangle 8">
            <a:extLst>
              <a:ext uri="{FF2B5EF4-FFF2-40B4-BE49-F238E27FC236}">
                <a16:creationId xmlns:a16="http://schemas.microsoft.com/office/drawing/2014/main" id="{347D97B7-7BBE-D3FC-C855-559D2D1304F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71689" name="Rectangle 9">
            <a:extLst>
              <a:ext uri="{FF2B5EF4-FFF2-40B4-BE49-F238E27FC236}">
                <a16:creationId xmlns:a16="http://schemas.microsoft.com/office/drawing/2014/main" id="{A34A767D-14E2-FB5C-7100-8F8FB25612D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D51F9071-9AAD-4BE2-927A-4B8908380B6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>
            <a:extLst>
              <a:ext uri="{FF2B5EF4-FFF2-40B4-BE49-F238E27FC236}">
                <a16:creationId xmlns:a16="http://schemas.microsoft.com/office/drawing/2014/main" id="{D8CBD7A7-DFC3-AD49-BE5D-843EE931BFD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9AB1A1F1-F41A-C0EB-CE3E-F07782D151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331A40B2-736A-4B6E-8931-E72601B17184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418820" name="Group 4">
            <a:extLst>
              <a:ext uri="{FF2B5EF4-FFF2-40B4-BE49-F238E27FC236}">
                <a16:creationId xmlns:a16="http://schemas.microsoft.com/office/drawing/2014/main" id="{653599A5-B0C4-A203-0653-54DF08563E2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8821" name="Rectangle 5">
              <a:extLst>
                <a:ext uri="{FF2B5EF4-FFF2-40B4-BE49-F238E27FC236}">
                  <a16:creationId xmlns:a16="http://schemas.microsoft.com/office/drawing/2014/main" id="{2ECD2063-0A94-38B1-5ECB-FFCFDA0875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418822" name="Rectangle 6">
              <a:extLst>
                <a:ext uri="{FF2B5EF4-FFF2-40B4-BE49-F238E27FC236}">
                  <a16:creationId xmlns:a16="http://schemas.microsoft.com/office/drawing/2014/main" id="{93AD4B6A-D8F6-1CDC-6B68-289D00F4ED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418823" name="Rectangle 7">
              <a:extLst>
                <a:ext uri="{FF2B5EF4-FFF2-40B4-BE49-F238E27FC236}">
                  <a16:creationId xmlns:a16="http://schemas.microsoft.com/office/drawing/2014/main" id="{BC675C59-7FC1-AC45-7B15-6CD6FC0039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418824" name="Rectangle 8">
              <a:extLst>
                <a:ext uri="{FF2B5EF4-FFF2-40B4-BE49-F238E27FC236}">
                  <a16:creationId xmlns:a16="http://schemas.microsoft.com/office/drawing/2014/main" id="{D6D22BF6-E4AE-3EB8-1FB6-80C232308D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418825" name="Rectangle 9">
              <a:extLst>
                <a:ext uri="{FF2B5EF4-FFF2-40B4-BE49-F238E27FC236}">
                  <a16:creationId xmlns:a16="http://schemas.microsoft.com/office/drawing/2014/main" id="{7F2912B0-BDCE-892B-32CD-1AD9860427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418826" name="Rectangle 10">
              <a:extLst>
                <a:ext uri="{FF2B5EF4-FFF2-40B4-BE49-F238E27FC236}">
                  <a16:creationId xmlns:a16="http://schemas.microsoft.com/office/drawing/2014/main" id="{3F0A5DA0-FF57-3A5B-F629-7ECF56F421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418827" name="Rectangle 11">
              <a:extLst>
                <a:ext uri="{FF2B5EF4-FFF2-40B4-BE49-F238E27FC236}">
                  <a16:creationId xmlns:a16="http://schemas.microsoft.com/office/drawing/2014/main" id="{6EFE7A54-36D7-B7E6-DD65-5158BC22FB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418828" name="Rectangle 12">
              <a:extLst>
                <a:ext uri="{FF2B5EF4-FFF2-40B4-BE49-F238E27FC236}">
                  <a16:creationId xmlns:a16="http://schemas.microsoft.com/office/drawing/2014/main" id="{086ED6D3-85FD-01C6-B088-A762D34D9A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418829" name="Rectangle 13">
              <a:extLst>
                <a:ext uri="{FF2B5EF4-FFF2-40B4-BE49-F238E27FC236}">
                  <a16:creationId xmlns:a16="http://schemas.microsoft.com/office/drawing/2014/main" id="{654714B6-4728-A4B9-A10A-3C908A793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ru-RU" alt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418830" name="Rectangle 14">
            <a:extLst>
              <a:ext uri="{FF2B5EF4-FFF2-40B4-BE49-F238E27FC236}">
                <a16:creationId xmlns:a16="http://schemas.microsoft.com/office/drawing/2014/main" id="{E1BC0D81-9501-032D-2C2D-DA204B4BB5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418831" name="Rectangle 15">
            <a:extLst>
              <a:ext uri="{FF2B5EF4-FFF2-40B4-BE49-F238E27FC236}">
                <a16:creationId xmlns:a16="http://schemas.microsoft.com/office/drawing/2014/main" id="{0F0DC658-5187-3B36-ED1E-2852DD9B62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18832" name="Rectangle 16">
            <a:extLst>
              <a:ext uri="{FF2B5EF4-FFF2-40B4-BE49-F238E27FC236}">
                <a16:creationId xmlns:a16="http://schemas.microsoft.com/office/drawing/2014/main" id="{A61BBF27-BEBC-B17B-5E3D-BC747AC6FC3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>
            <a:extLst>
              <a:ext uri="{FF2B5EF4-FFF2-40B4-BE49-F238E27FC236}">
                <a16:creationId xmlns:a16="http://schemas.microsoft.com/office/drawing/2014/main" id="{783C363B-7490-5767-A448-CE617C6BDC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 sz="3200" dirty="0"/>
              <a:t>Тема 16. Безробіття та політика зайнятості</a:t>
            </a:r>
            <a:endParaRPr lang="ru-RU" altLang="ru-RU" sz="3200" dirty="0"/>
          </a:p>
        </p:txBody>
      </p:sp>
      <p:sp>
        <p:nvSpPr>
          <p:cNvPr id="415747" name="Rectangle 3">
            <a:extLst>
              <a:ext uri="{FF2B5EF4-FFF2-40B4-BE49-F238E27FC236}">
                <a16:creationId xmlns:a16="http://schemas.microsoft.com/office/drawing/2014/main" id="{728E1A9C-1C15-0D5D-7BDD-062303912A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9120" y="2682240"/>
            <a:ext cx="8229600" cy="195072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r>
              <a:rPr lang="uk-UA" altLang="ru-RU" dirty="0"/>
              <a:t>1. Зайнятість і безробіття.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uk-UA" altLang="ru-RU" dirty="0"/>
              <a:t>2. Суть і причини виникнення безробіття.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uk-UA" altLang="ru-RU" dirty="0"/>
              <a:t>3. Форми та рівень безробіття.</a:t>
            </a:r>
            <a:endParaRPr lang="ru-RU" altLang="ru-RU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7FCB875-2ED4-F639-48BE-AA77CE88FE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6A39942-20A2-7B0C-A4EA-16CEBFBE82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endParaRPr lang="uk-UA" altLang="ru-RU" sz="4000" dirty="0"/>
          </a:p>
          <a:p>
            <a:pPr algn="ctr">
              <a:buFont typeface="Wingdings" panose="05000000000000000000" pitchFamily="2" charset="2"/>
              <a:buNone/>
            </a:pPr>
            <a:r>
              <a:rPr lang="uk-UA" altLang="ru-RU" sz="4400" dirty="0"/>
              <a:t>Бажаю успіхів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uk-UA" altLang="ru-RU" sz="4400"/>
              <a:t>у засвоєнні матеріалу!</a:t>
            </a:r>
            <a:endParaRPr lang="ru-RU" altLang="ru-RU" sz="4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>
            <a:extLst>
              <a:ext uri="{FF2B5EF4-FFF2-40B4-BE49-F238E27FC236}">
                <a16:creationId xmlns:a16="http://schemas.microsoft.com/office/drawing/2014/main" id="{D4C6233F-D1C3-DC18-D35A-7F436874BE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4663" y="457200"/>
            <a:ext cx="8229600" cy="1141413"/>
          </a:xfrm>
        </p:spPr>
        <p:txBody>
          <a:bodyPr/>
          <a:lstStyle/>
          <a:p>
            <a:pPr algn="ctr"/>
            <a:r>
              <a:rPr lang="uk-UA" altLang="ru-RU" sz="2000" b="1" dirty="0"/>
              <a:t>1. Зайнятість і безробіття.</a:t>
            </a:r>
            <a:r>
              <a:rPr lang="uk-UA" altLang="ru-RU" sz="1800" dirty="0"/>
              <a:t> </a:t>
            </a:r>
            <a:br>
              <a:rPr lang="uk-UA" altLang="ru-RU" sz="1800" dirty="0"/>
            </a:br>
            <a:r>
              <a:rPr lang="uk-UA" altLang="ru-RU" sz="1600" dirty="0"/>
              <a:t>У відповідності із міжнародними стандартами, розробленими у 1983 р. Міжнародною організацією праці (МОП), все населення можна поділити на </a:t>
            </a:r>
            <a:br>
              <a:rPr lang="uk-UA" altLang="ru-RU" sz="1600" dirty="0"/>
            </a:br>
            <a:r>
              <a:rPr lang="uk-UA" altLang="ru-RU" sz="1600" dirty="0"/>
              <a:t>три категорії:</a:t>
            </a:r>
            <a:endParaRPr lang="ru-RU" altLang="ru-RU" sz="1600" dirty="0"/>
          </a:p>
        </p:txBody>
      </p:sp>
      <p:sp>
        <p:nvSpPr>
          <p:cNvPr id="411651" name="Rectangle 3">
            <a:extLst>
              <a:ext uri="{FF2B5EF4-FFF2-40B4-BE49-F238E27FC236}">
                <a16:creationId xmlns:a16="http://schemas.microsoft.com/office/drawing/2014/main" id="{91BC7277-76F6-062D-42E2-70D804AE33B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74663" y="1598613"/>
            <a:ext cx="7156450" cy="4103687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800"/>
          </a:p>
        </p:txBody>
      </p:sp>
      <p:sp>
        <p:nvSpPr>
          <p:cNvPr id="411670" name="Rectangle 22">
            <a:extLst>
              <a:ext uri="{FF2B5EF4-FFF2-40B4-BE49-F238E27FC236}">
                <a16:creationId xmlns:a16="http://schemas.microsoft.com/office/drawing/2014/main" id="{59CC9C89-742D-6AA1-7445-67BA71356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750" y="1900238"/>
            <a:ext cx="1463675" cy="365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uk-UA" altLang="ru-RU" sz="1400">
                <a:cs typeface="Times New Roman" panose="02020603050405020304" pitchFamily="18" charset="0"/>
              </a:rPr>
              <a:t>Населення</a:t>
            </a:r>
            <a:endParaRPr lang="uk-UA" altLang="ru-RU"/>
          </a:p>
        </p:txBody>
      </p:sp>
      <p:sp>
        <p:nvSpPr>
          <p:cNvPr id="411669" name="Rectangle 21">
            <a:extLst>
              <a:ext uri="{FF2B5EF4-FFF2-40B4-BE49-F238E27FC236}">
                <a16:creationId xmlns:a16="http://schemas.microsoft.com/office/drawing/2014/main" id="{A01FDBE1-5504-07D5-0212-1CF9C8636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" y="2792413"/>
            <a:ext cx="1189038" cy="2746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uk-UA" altLang="ru-RU" sz="1400">
                <a:cs typeface="Times New Roman" panose="02020603050405020304" pitchFamily="18" charset="0"/>
              </a:rPr>
              <a:t>Зайняті</a:t>
            </a:r>
            <a:endParaRPr lang="uk-UA" altLang="ru-RU"/>
          </a:p>
        </p:txBody>
      </p:sp>
      <p:sp>
        <p:nvSpPr>
          <p:cNvPr id="411668" name="Rectangle 20">
            <a:extLst>
              <a:ext uri="{FF2B5EF4-FFF2-40B4-BE49-F238E27FC236}">
                <a16:creationId xmlns:a16="http://schemas.microsoft.com/office/drawing/2014/main" id="{1681D14D-E984-F542-70BD-D0CEB544B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8825" y="2792413"/>
            <a:ext cx="1189038" cy="2746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uk-UA" altLang="ru-RU" sz="1400">
                <a:cs typeface="Times New Roman" panose="02020603050405020304" pitchFamily="18" charset="0"/>
              </a:rPr>
              <a:t>Безробітні</a:t>
            </a:r>
            <a:endParaRPr lang="uk-UA" altLang="ru-RU"/>
          </a:p>
        </p:txBody>
      </p:sp>
      <p:sp>
        <p:nvSpPr>
          <p:cNvPr id="411667" name="Rectangle 19">
            <a:extLst>
              <a:ext uri="{FF2B5EF4-FFF2-40B4-BE49-F238E27FC236}">
                <a16:creationId xmlns:a16="http://schemas.microsoft.com/office/drawing/2014/main" id="{CB09B326-2D4B-41FD-5213-067882B1F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8350" y="2792413"/>
            <a:ext cx="2378075" cy="2746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0" bIns="0"/>
          <a:lstStyle/>
          <a:p>
            <a:r>
              <a:rPr lang="uk-UA" altLang="ru-RU" sz="1400">
                <a:cs typeface="Times New Roman" panose="02020603050405020304" pitchFamily="18" charset="0"/>
              </a:rPr>
              <a:t>Особи поза робочою силою</a:t>
            </a:r>
            <a:endParaRPr lang="uk-UA" altLang="ru-RU"/>
          </a:p>
        </p:txBody>
      </p:sp>
      <p:sp>
        <p:nvSpPr>
          <p:cNvPr id="411666" name="Rectangle 18">
            <a:extLst>
              <a:ext uri="{FF2B5EF4-FFF2-40B4-BE49-F238E27FC236}">
                <a16:creationId xmlns:a16="http://schemas.microsoft.com/office/drawing/2014/main" id="{1324AAE4-0ECF-FBA8-C8AF-E42B4A471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350" y="3332163"/>
            <a:ext cx="1920875" cy="2746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0" bIns="0"/>
          <a:lstStyle/>
          <a:p>
            <a:r>
              <a:rPr lang="uk-UA" altLang="ru-RU" sz="1400">
                <a:cs typeface="Times New Roman" panose="02020603050405020304" pitchFamily="18" charset="0"/>
              </a:rPr>
              <a:t>Робоча сила</a:t>
            </a:r>
            <a:endParaRPr lang="uk-UA" altLang="ru-RU"/>
          </a:p>
        </p:txBody>
      </p:sp>
      <p:sp>
        <p:nvSpPr>
          <p:cNvPr id="411665" name="Rectangle 17">
            <a:extLst>
              <a:ext uri="{FF2B5EF4-FFF2-40B4-BE49-F238E27FC236}">
                <a16:creationId xmlns:a16="http://schemas.microsoft.com/office/drawing/2014/main" id="{1688811A-7327-DCC1-30C4-0C6277756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425" y="3332163"/>
            <a:ext cx="2286000" cy="5492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uk-UA" altLang="ru-RU" sz="1400">
                <a:cs typeface="Times New Roman" panose="02020603050405020304" pitchFamily="18" charset="0"/>
              </a:rPr>
              <a:t>Особи до 16 років і ті, що перебувають у спец. устан.</a:t>
            </a:r>
            <a:endParaRPr lang="uk-UA" altLang="ru-RU"/>
          </a:p>
        </p:txBody>
      </p:sp>
      <p:sp>
        <p:nvSpPr>
          <p:cNvPr id="411664" name="Rectangle 16">
            <a:extLst>
              <a:ext uri="{FF2B5EF4-FFF2-40B4-BE49-F238E27FC236}">
                <a16:creationId xmlns:a16="http://schemas.microsoft.com/office/drawing/2014/main" id="{F54C1FB6-FEF8-40EE-CC2A-B153EB277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425" y="4046538"/>
            <a:ext cx="2286000" cy="5492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uk-UA" altLang="ru-RU" sz="1400">
                <a:cs typeface="Times New Roman" panose="02020603050405020304" pitchFamily="18" charset="0"/>
              </a:rPr>
              <a:t>Особи, які вибули зі складу робочої сили</a:t>
            </a:r>
            <a:endParaRPr lang="uk-UA" altLang="ru-RU"/>
          </a:p>
        </p:txBody>
      </p:sp>
      <p:sp>
        <p:nvSpPr>
          <p:cNvPr id="411663" name="Line 15">
            <a:extLst>
              <a:ext uri="{FF2B5EF4-FFF2-40B4-BE49-F238E27FC236}">
                <a16:creationId xmlns:a16="http://schemas.microsoft.com/office/drawing/2014/main" id="{172304A4-2316-AE96-6526-A59FF2B86EA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8588" y="2257425"/>
            <a:ext cx="0" cy="2746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662" name="Line 14">
            <a:extLst>
              <a:ext uri="{FF2B5EF4-FFF2-40B4-BE49-F238E27FC236}">
                <a16:creationId xmlns:a16="http://schemas.microsoft.com/office/drawing/2014/main" id="{F25CEA68-0639-AD16-908E-45F345DD794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2350" y="2527300"/>
            <a:ext cx="34750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661" name="Line 13">
            <a:extLst>
              <a:ext uri="{FF2B5EF4-FFF2-40B4-BE49-F238E27FC236}">
                <a16:creationId xmlns:a16="http://schemas.microsoft.com/office/drawing/2014/main" id="{D0F27880-12B1-52FC-5AE3-A42FBD2DD4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2350" y="2527300"/>
            <a:ext cx="0" cy="2746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660" name="Line 12">
            <a:extLst>
              <a:ext uri="{FF2B5EF4-FFF2-40B4-BE49-F238E27FC236}">
                <a16:creationId xmlns:a16="http://schemas.microsoft.com/office/drawing/2014/main" id="{0B1EF37C-61D5-9DB3-DADB-89D695F4F6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6025" y="2527300"/>
            <a:ext cx="0" cy="2746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659" name="Line 11">
            <a:extLst>
              <a:ext uri="{FF2B5EF4-FFF2-40B4-BE49-F238E27FC236}">
                <a16:creationId xmlns:a16="http://schemas.microsoft.com/office/drawing/2014/main" id="{B9A2020D-1F15-3465-C47D-AAF1E3CB8B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7388" y="2527300"/>
            <a:ext cx="0" cy="2746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658" name="Line 10">
            <a:extLst>
              <a:ext uri="{FF2B5EF4-FFF2-40B4-BE49-F238E27FC236}">
                <a16:creationId xmlns:a16="http://schemas.microsoft.com/office/drawing/2014/main" id="{EB8C6AAC-3DAE-2964-C906-E23282736C2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9550" y="3062288"/>
            <a:ext cx="0" cy="2746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657" name="Line 9">
            <a:extLst>
              <a:ext uri="{FF2B5EF4-FFF2-40B4-BE49-F238E27FC236}">
                <a16:creationId xmlns:a16="http://schemas.microsoft.com/office/drawing/2014/main" id="{4683407F-8F45-B31E-5E9B-7954FFEA800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8100" y="3062288"/>
            <a:ext cx="0" cy="2746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656" name="Line 8">
            <a:extLst>
              <a:ext uri="{FF2B5EF4-FFF2-40B4-BE49-F238E27FC236}">
                <a16:creationId xmlns:a16="http://schemas.microsoft.com/office/drawing/2014/main" id="{77EF2FE1-9E6B-C8AD-027A-EB96B511D4B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8350" y="3062288"/>
            <a:ext cx="0" cy="12811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655" name="Line 7">
            <a:extLst>
              <a:ext uri="{FF2B5EF4-FFF2-40B4-BE49-F238E27FC236}">
                <a16:creationId xmlns:a16="http://schemas.microsoft.com/office/drawing/2014/main" id="{CB3CD760-E614-3147-DB8A-C7957B0EF5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8350" y="3598863"/>
            <a:ext cx="920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654" name="Line 6">
            <a:extLst>
              <a:ext uri="{FF2B5EF4-FFF2-40B4-BE49-F238E27FC236}">
                <a16:creationId xmlns:a16="http://schemas.microsoft.com/office/drawing/2014/main" id="{EE47716E-FC2C-DAE7-5C26-CE1948B339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8350" y="4316413"/>
            <a:ext cx="920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653" name="AutoShape 5">
            <a:extLst>
              <a:ext uri="{FF2B5EF4-FFF2-40B4-BE49-F238E27FC236}">
                <a16:creationId xmlns:a16="http://schemas.microsoft.com/office/drawing/2014/main" id="{97BEE713-F086-119D-84C1-F479A51B8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4188" y="3598863"/>
            <a:ext cx="92075" cy="1463675"/>
          </a:xfrm>
          <a:prstGeom prst="downArrow">
            <a:avLst>
              <a:gd name="adj1" fmla="val 50000"/>
              <a:gd name="adj2" fmla="val 39741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652" name="AutoShape 4">
            <a:extLst>
              <a:ext uri="{FF2B5EF4-FFF2-40B4-BE49-F238E27FC236}">
                <a16:creationId xmlns:a16="http://schemas.microsoft.com/office/drawing/2014/main" id="{22A585C5-F4FD-5101-2541-2E666A0C0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7388" y="4662488"/>
            <a:ext cx="92075" cy="457200"/>
          </a:xfrm>
          <a:prstGeom prst="downArrow">
            <a:avLst>
              <a:gd name="adj1" fmla="val 50000"/>
              <a:gd name="adj2" fmla="val 12413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671" name="Rectangle 23">
            <a:extLst>
              <a:ext uri="{FF2B5EF4-FFF2-40B4-BE49-F238E27FC236}">
                <a16:creationId xmlns:a16="http://schemas.microsoft.com/office/drawing/2014/main" id="{E7D44DAA-7474-CA0E-FBEE-6C92C901A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7663" y="4046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1679" name="Rectangle 31">
            <a:extLst>
              <a:ext uri="{FF2B5EF4-FFF2-40B4-BE49-F238E27FC236}">
                <a16:creationId xmlns:a16="http://schemas.microsoft.com/office/drawing/2014/main" id="{1A76B303-065E-82E7-3CA0-7FC3B13666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9225" y="1763713"/>
            <a:ext cx="184150" cy="76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br>
              <a:rPr lang="ru-RU" altLang="ru-RU" sz="800"/>
            </a:br>
            <a:endParaRPr lang="ru-RU" altLang="ru-RU"/>
          </a:p>
          <a:p>
            <a:pPr algn="l" eaLnBrk="0" hangingPunct="0"/>
            <a:endParaRPr lang="ru-RU" altLang="ru-RU"/>
          </a:p>
        </p:txBody>
      </p:sp>
      <p:sp>
        <p:nvSpPr>
          <p:cNvPr id="411680" name="Rectangle 32">
            <a:extLst>
              <a:ext uri="{FF2B5EF4-FFF2-40B4-BE49-F238E27FC236}">
                <a16:creationId xmlns:a16="http://schemas.microsoft.com/office/drawing/2014/main" id="{FCE73A03-997E-49CA-5EFB-BD1273E1B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891088"/>
            <a:ext cx="63881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uk-UA" altLang="ru-RU" sz="1400">
                <a:cs typeface="Times New Roman" panose="02020603050405020304" pitchFamily="18" charset="0"/>
              </a:rPr>
              <a:t>	</a:t>
            </a:r>
            <a:endParaRPr lang="ru-RU" altLang="ru-RU" sz="800"/>
          </a:p>
          <a:p>
            <a:pPr algn="just" eaLnBrk="0" hangingPunct="0"/>
            <a:r>
              <a:rPr lang="uk-UA" altLang="ru-RU" sz="1400">
                <a:cs typeface="Times New Roman" panose="02020603050405020304" pitchFamily="18" charset="0"/>
              </a:rPr>
              <a:t>Економічно активне населення	Економічно неактивне населення</a:t>
            </a:r>
            <a:endParaRPr lang="uk-UA" altLang="ru-RU"/>
          </a:p>
        </p:txBody>
      </p:sp>
      <p:sp>
        <p:nvSpPr>
          <p:cNvPr id="411683" name="Rectangle 35">
            <a:extLst>
              <a:ext uri="{FF2B5EF4-FFF2-40B4-BE49-F238E27FC236}">
                <a16:creationId xmlns:a16="http://schemas.microsoft.com/office/drawing/2014/main" id="{E87E21CE-6C03-064C-A67F-772C88435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750" y="1900238"/>
            <a:ext cx="1463675" cy="365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uk-UA" altLang="ru-RU" sz="1400">
                <a:cs typeface="Times New Roman" panose="02020603050405020304" pitchFamily="18" charset="0"/>
              </a:rPr>
              <a:t>Населення</a:t>
            </a:r>
            <a:endParaRPr lang="uk-UA" altLang="ru-RU"/>
          </a:p>
        </p:txBody>
      </p:sp>
      <p:sp>
        <p:nvSpPr>
          <p:cNvPr id="411684" name="Rectangle 36">
            <a:extLst>
              <a:ext uri="{FF2B5EF4-FFF2-40B4-BE49-F238E27FC236}">
                <a16:creationId xmlns:a16="http://schemas.microsoft.com/office/drawing/2014/main" id="{3D7DB34E-AA2B-C578-2FEC-31EFEDDE9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" y="2792413"/>
            <a:ext cx="1189038" cy="2746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uk-UA" altLang="ru-RU" sz="1400">
                <a:cs typeface="Times New Roman" panose="02020603050405020304" pitchFamily="18" charset="0"/>
              </a:rPr>
              <a:t>Зайняті</a:t>
            </a:r>
            <a:endParaRPr lang="uk-UA" altLang="ru-RU"/>
          </a:p>
        </p:txBody>
      </p:sp>
      <p:sp>
        <p:nvSpPr>
          <p:cNvPr id="411685" name="Rectangle 37">
            <a:extLst>
              <a:ext uri="{FF2B5EF4-FFF2-40B4-BE49-F238E27FC236}">
                <a16:creationId xmlns:a16="http://schemas.microsoft.com/office/drawing/2014/main" id="{B81EE3BB-41B4-3F7E-2350-3FDD1CFEF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8825" y="2792413"/>
            <a:ext cx="1189038" cy="2746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uk-UA" altLang="ru-RU" sz="1400">
                <a:cs typeface="Times New Roman" panose="02020603050405020304" pitchFamily="18" charset="0"/>
              </a:rPr>
              <a:t>Безробітні</a:t>
            </a:r>
            <a:endParaRPr lang="uk-UA" altLang="ru-RU"/>
          </a:p>
        </p:txBody>
      </p:sp>
      <p:sp>
        <p:nvSpPr>
          <p:cNvPr id="411686" name="Rectangle 38">
            <a:extLst>
              <a:ext uri="{FF2B5EF4-FFF2-40B4-BE49-F238E27FC236}">
                <a16:creationId xmlns:a16="http://schemas.microsoft.com/office/drawing/2014/main" id="{02B4C001-9D4F-4022-81B5-6207734EE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8350" y="2792413"/>
            <a:ext cx="2378075" cy="2746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0" bIns="0"/>
          <a:lstStyle/>
          <a:p>
            <a:r>
              <a:rPr lang="uk-UA" altLang="ru-RU" sz="1400">
                <a:cs typeface="Times New Roman" panose="02020603050405020304" pitchFamily="18" charset="0"/>
              </a:rPr>
              <a:t>Особи поза робочою силою</a:t>
            </a:r>
            <a:endParaRPr lang="uk-UA" altLang="ru-RU"/>
          </a:p>
        </p:txBody>
      </p:sp>
      <p:sp>
        <p:nvSpPr>
          <p:cNvPr id="411687" name="Rectangle 39">
            <a:extLst>
              <a:ext uri="{FF2B5EF4-FFF2-40B4-BE49-F238E27FC236}">
                <a16:creationId xmlns:a16="http://schemas.microsoft.com/office/drawing/2014/main" id="{B2A74B28-E27D-70E8-565C-D2EFDC1BE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350" y="3332163"/>
            <a:ext cx="1920875" cy="2746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0" bIns="0"/>
          <a:lstStyle/>
          <a:p>
            <a:r>
              <a:rPr lang="uk-UA" altLang="ru-RU" sz="1400">
                <a:cs typeface="Times New Roman" panose="02020603050405020304" pitchFamily="18" charset="0"/>
              </a:rPr>
              <a:t>Робоча сила</a:t>
            </a:r>
            <a:endParaRPr lang="uk-UA" altLang="ru-RU"/>
          </a:p>
        </p:txBody>
      </p:sp>
      <p:sp>
        <p:nvSpPr>
          <p:cNvPr id="411688" name="Rectangle 40">
            <a:extLst>
              <a:ext uri="{FF2B5EF4-FFF2-40B4-BE49-F238E27FC236}">
                <a16:creationId xmlns:a16="http://schemas.microsoft.com/office/drawing/2014/main" id="{39438BFC-1281-CF3C-B549-ED319A062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425" y="3332163"/>
            <a:ext cx="2286000" cy="5492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uk-UA" altLang="ru-RU" sz="1400">
                <a:cs typeface="Times New Roman" panose="02020603050405020304" pitchFamily="18" charset="0"/>
              </a:rPr>
              <a:t>Особи до 16 років і ті, що перебувають у спец. устан.</a:t>
            </a:r>
            <a:endParaRPr lang="uk-UA" altLang="ru-RU"/>
          </a:p>
        </p:txBody>
      </p:sp>
      <p:sp>
        <p:nvSpPr>
          <p:cNvPr id="411689" name="Rectangle 41">
            <a:extLst>
              <a:ext uri="{FF2B5EF4-FFF2-40B4-BE49-F238E27FC236}">
                <a16:creationId xmlns:a16="http://schemas.microsoft.com/office/drawing/2014/main" id="{C28EDE04-AA27-39AE-2399-A696C6C5C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425" y="4046538"/>
            <a:ext cx="2286000" cy="5492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uk-UA" altLang="ru-RU" sz="1400">
                <a:cs typeface="Times New Roman" panose="02020603050405020304" pitchFamily="18" charset="0"/>
              </a:rPr>
              <a:t>Особи, які вибули зі складу робочої сили</a:t>
            </a:r>
            <a:endParaRPr lang="uk-UA" altLang="ru-RU"/>
          </a:p>
        </p:txBody>
      </p:sp>
      <p:sp>
        <p:nvSpPr>
          <p:cNvPr id="411690" name="Line 42">
            <a:extLst>
              <a:ext uri="{FF2B5EF4-FFF2-40B4-BE49-F238E27FC236}">
                <a16:creationId xmlns:a16="http://schemas.microsoft.com/office/drawing/2014/main" id="{86366090-81D5-D076-046A-744FE9B01F9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8588" y="2257425"/>
            <a:ext cx="0" cy="2746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691" name="Line 43">
            <a:extLst>
              <a:ext uri="{FF2B5EF4-FFF2-40B4-BE49-F238E27FC236}">
                <a16:creationId xmlns:a16="http://schemas.microsoft.com/office/drawing/2014/main" id="{C8A2720D-0597-9734-E5A3-7220B24E72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2350" y="2527300"/>
            <a:ext cx="34750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692" name="Line 44">
            <a:extLst>
              <a:ext uri="{FF2B5EF4-FFF2-40B4-BE49-F238E27FC236}">
                <a16:creationId xmlns:a16="http://schemas.microsoft.com/office/drawing/2014/main" id="{772EAEC5-143E-C9BD-486C-24A4AB1ADB5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2350" y="2527300"/>
            <a:ext cx="0" cy="2746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693" name="Line 45">
            <a:extLst>
              <a:ext uri="{FF2B5EF4-FFF2-40B4-BE49-F238E27FC236}">
                <a16:creationId xmlns:a16="http://schemas.microsoft.com/office/drawing/2014/main" id="{81B8B6E1-A18D-0A4A-2674-3A1507BCAA1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6025" y="2527300"/>
            <a:ext cx="0" cy="2746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694" name="Line 46">
            <a:extLst>
              <a:ext uri="{FF2B5EF4-FFF2-40B4-BE49-F238E27FC236}">
                <a16:creationId xmlns:a16="http://schemas.microsoft.com/office/drawing/2014/main" id="{D81C451A-0DF2-64A9-F3EA-BDE892275AA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7388" y="2527300"/>
            <a:ext cx="0" cy="2746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695" name="Line 47">
            <a:extLst>
              <a:ext uri="{FF2B5EF4-FFF2-40B4-BE49-F238E27FC236}">
                <a16:creationId xmlns:a16="http://schemas.microsoft.com/office/drawing/2014/main" id="{D4AB694F-502B-D185-1B01-C335F4EF6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9550" y="3062288"/>
            <a:ext cx="0" cy="2746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696" name="Line 48">
            <a:extLst>
              <a:ext uri="{FF2B5EF4-FFF2-40B4-BE49-F238E27FC236}">
                <a16:creationId xmlns:a16="http://schemas.microsoft.com/office/drawing/2014/main" id="{8F2BAA58-E9EC-83D3-E2CA-18FDA62FC7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8100" y="3062288"/>
            <a:ext cx="0" cy="2746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697" name="Line 49">
            <a:extLst>
              <a:ext uri="{FF2B5EF4-FFF2-40B4-BE49-F238E27FC236}">
                <a16:creationId xmlns:a16="http://schemas.microsoft.com/office/drawing/2014/main" id="{10BF7293-9236-1CB9-6919-B7120C03EB7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8350" y="3062288"/>
            <a:ext cx="0" cy="12811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698" name="Line 50">
            <a:extLst>
              <a:ext uri="{FF2B5EF4-FFF2-40B4-BE49-F238E27FC236}">
                <a16:creationId xmlns:a16="http://schemas.microsoft.com/office/drawing/2014/main" id="{A6E4E65D-398E-6786-4302-B28B3F4E04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8350" y="3598863"/>
            <a:ext cx="920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699" name="Line 51">
            <a:extLst>
              <a:ext uri="{FF2B5EF4-FFF2-40B4-BE49-F238E27FC236}">
                <a16:creationId xmlns:a16="http://schemas.microsoft.com/office/drawing/2014/main" id="{97BE0F09-3B21-A259-91A6-9D90B63659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8350" y="4316413"/>
            <a:ext cx="920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700" name="AutoShape 52">
            <a:extLst>
              <a:ext uri="{FF2B5EF4-FFF2-40B4-BE49-F238E27FC236}">
                <a16:creationId xmlns:a16="http://schemas.microsoft.com/office/drawing/2014/main" id="{9331C237-5B62-B005-9B21-D8CCD8407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4188" y="3598863"/>
            <a:ext cx="92075" cy="1463675"/>
          </a:xfrm>
          <a:prstGeom prst="downArrow">
            <a:avLst>
              <a:gd name="adj1" fmla="val 50000"/>
              <a:gd name="adj2" fmla="val 39741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701" name="AutoShape 53">
            <a:extLst>
              <a:ext uri="{FF2B5EF4-FFF2-40B4-BE49-F238E27FC236}">
                <a16:creationId xmlns:a16="http://schemas.microsoft.com/office/drawing/2014/main" id="{3785CA92-A1CE-A915-7FB2-B8DD28EBC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7388" y="4662488"/>
            <a:ext cx="92075" cy="457200"/>
          </a:xfrm>
          <a:prstGeom prst="downArrow">
            <a:avLst>
              <a:gd name="adj1" fmla="val 50000"/>
              <a:gd name="adj2" fmla="val 12413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702" name="Rectangle 54">
            <a:extLst>
              <a:ext uri="{FF2B5EF4-FFF2-40B4-BE49-F238E27FC236}">
                <a16:creationId xmlns:a16="http://schemas.microsoft.com/office/drawing/2014/main" id="{6B0D7428-F8A9-E592-ACE7-DA61E6FAF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425" y="3332163"/>
            <a:ext cx="2286000" cy="5492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uk-UA" altLang="ru-RU" sz="1400">
                <a:cs typeface="Times New Roman" panose="02020603050405020304" pitchFamily="18" charset="0"/>
              </a:rPr>
              <a:t>Особи до 16 років і ті, що перебувають у спец. устан.</a:t>
            </a:r>
            <a:endParaRPr lang="uk-UA" alt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>
            <a:extLst>
              <a:ext uri="{FF2B5EF4-FFF2-40B4-BE49-F238E27FC236}">
                <a16:creationId xmlns:a16="http://schemas.microsoft.com/office/drawing/2014/main" id="{7F2015F1-6D04-CFDC-B1E1-627EED234D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20700"/>
            <a:ext cx="8015288" cy="446088"/>
          </a:xfrm>
        </p:spPr>
        <p:txBody>
          <a:bodyPr/>
          <a:lstStyle/>
          <a:p>
            <a:pPr algn="ctr"/>
            <a:br>
              <a:rPr lang="uk-UA" altLang="ru-RU" sz="2400" b="1" dirty="0"/>
            </a:br>
            <a:r>
              <a:rPr lang="uk-UA" altLang="ru-RU" sz="2400" b="1" dirty="0"/>
              <a:t>Вимірювання безробіття</a:t>
            </a:r>
            <a:r>
              <a:rPr lang="ru-RU" altLang="ru-RU" sz="4000" dirty="0"/>
              <a:t> </a:t>
            </a:r>
          </a:p>
        </p:txBody>
      </p:sp>
      <p:sp>
        <p:nvSpPr>
          <p:cNvPr id="314371" name="Rectangle 3">
            <a:extLst>
              <a:ext uri="{FF2B5EF4-FFF2-40B4-BE49-F238E27FC236}">
                <a16:creationId xmlns:a16="http://schemas.microsoft.com/office/drawing/2014/main" id="{BF1510B3-12F4-0201-426C-A0BB1E90F2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82713"/>
            <a:ext cx="8229600" cy="53403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ru-RU" sz="2000" b="1" dirty="0"/>
              <a:t>Зайняті</a:t>
            </a:r>
            <a:r>
              <a:rPr lang="uk-UA" altLang="ru-RU" sz="2000" dirty="0"/>
              <a:t> – це ті люди, які виконують будь-яку оплачувану роботу, а також ті, що мають, але тимчасово не працюють через хворобу, страйк чи відпустку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ru-RU" sz="2000" dirty="0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ru-RU" sz="2000" b="1" dirty="0"/>
              <a:t>Безробітні</a:t>
            </a:r>
            <a:r>
              <a:rPr lang="uk-UA" altLang="ru-RU" sz="2000" dirty="0"/>
              <a:t> – ті, хто не має роботи, але активно шукає. Конкретніше: людина вважається безробітною, коли вона відповідає 3-м критеріям одночасно:</a:t>
            </a:r>
          </a:p>
          <a:p>
            <a:pPr marL="609600" indent="-609600" algn="ctr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uk-UA" altLang="ru-RU" sz="2000" dirty="0"/>
              <a:t>без роботи</a:t>
            </a:r>
          </a:p>
          <a:p>
            <a:pPr marL="609600" indent="-609600" algn="ctr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uk-UA" altLang="ru-RU" sz="2000" dirty="0"/>
              <a:t>робить активні спроби знайти роботу</a:t>
            </a:r>
          </a:p>
          <a:p>
            <a:pPr marL="609600" indent="-609600" algn="ctr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uk-UA" altLang="ru-RU" sz="2000" dirty="0"/>
              <a:t>готова відразу ж стати до роботи.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ru-RU" sz="2000" dirty="0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 dirty="0"/>
              <a:t>Зайняті і безробітні становлять </a:t>
            </a:r>
            <a:r>
              <a:rPr lang="uk-UA" altLang="ru-RU" sz="2000" b="1" dirty="0"/>
              <a:t>робочу силу</a:t>
            </a:r>
            <a:r>
              <a:rPr lang="uk-UA" altLang="ru-RU" sz="2000" dirty="0"/>
              <a:t>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ru-RU" sz="2000" dirty="0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ru-RU" sz="2000" b="1" dirty="0"/>
              <a:t>Особи поза робочою силою</a:t>
            </a:r>
            <a:r>
              <a:rPr lang="uk-UA" altLang="ru-RU" sz="2000" dirty="0"/>
              <a:t> – це люди у віці до 16 р., а також ті, хто перебуває у спеціалізованих установах; 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 dirty="0"/>
              <a:t>	особи, що вибули зі складу робочої сили – дорослі, які або навчаються, або перебувають на пенсії, або надто хворі, чи просто не шукають роботи.</a:t>
            </a:r>
            <a:endParaRPr lang="ru-RU" alt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515F992-AC5C-5D72-7291-A1554BCD31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498475"/>
          </a:xfrm>
        </p:spPr>
        <p:txBody>
          <a:bodyPr/>
          <a:lstStyle/>
          <a:p>
            <a:pPr marL="838200" indent="-838200" algn="ctr"/>
            <a:r>
              <a:rPr lang="ru-RU" altLang="ru-RU" sz="2800" b="1" dirty="0"/>
              <a:t>2. Суть і причини </a:t>
            </a:r>
            <a:r>
              <a:rPr lang="ru-RU" altLang="ru-RU" sz="2800" b="1" dirty="0" err="1"/>
              <a:t>виникнення</a:t>
            </a:r>
            <a:r>
              <a:rPr lang="ru-RU" altLang="ru-RU" sz="2800" b="1" dirty="0"/>
              <a:t> </a:t>
            </a:r>
            <a:r>
              <a:rPr lang="ru-RU" altLang="ru-RU" sz="2800" b="1" dirty="0" err="1"/>
              <a:t>безробіття</a:t>
            </a:r>
            <a:r>
              <a:rPr lang="ru-RU" altLang="ru-RU" sz="2800" b="1" dirty="0"/>
              <a:t>.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3C4FBB7-FDA0-A057-F5DB-D08C022F2A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5425" y="1457325"/>
            <a:ext cx="8767763" cy="498792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800"/>
              <a:t>		</a:t>
            </a:r>
            <a:r>
              <a:rPr lang="uk-UA" altLang="ru-RU" sz="2800" b="1"/>
              <a:t>Рівень безробіття</a:t>
            </a:r>
            <a:r>
              <a:rPr lang="uk-UA" altLang="ru-RU" sz="2800"/>
              <a:t> визначається відношенням числа безробітних до чисельності робочої сили. Позначається літерою </a:t>
            </a:r>
            <a:r>
              <a:rPr lang="en-US" altLang="ru-RU" sz="2800"/>
              <a:t>U </a:t>
            </a:r>
            <a:r>
              <a:rPr lang="uk-UA" altLang="ru-RU" sz="2800"/>
              <a:t>і вимірюється у відсотках: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ru-RU" sz="2800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800"/>
              <a:t>			 </a:t>
            </a:r>
            <a:r>
              <a:rPr lang="en-US" altLang="ru-RU" sz="2800"/>
              <a:t>U</a:t>
            </a:r>
            <a:r>
              <a:rPr lang="uk-UA" altLang="ru-RU" sz="2800"/>
              <a:t> =                ·100%</a:t>
            </a:r>
            <a:r>
              <a:rPr lang="ru-RU" altLang="ru-RU" sz="2800"/>
              <a:t> </a:t>
            </a:r>
            <a:r>
              <a:rPr lang="uk-UA" altLang="ru-RU" sz="2800"/>
              <a:t>	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800"/>
              <a:t>	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800"/>
              <a:t>		</a:t>
            </a:r>
            <a:r>
              <a:rPr lang="uk-UA" altLang="ru-RU" sz="2800" b="1"/>
              <a:t>Рівень зайнятості</a:t>
            </a:r>
            <a:r>
              <a:rPr lang="uk-UA" altLang="ru-RU" sz="2800"/>
              <a:t> визначається як частка від ділення зайнятих до чисельності населення у віці від 16 років і старше: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800"/>
              <a:t>     	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800"/>
              <a:t>	</a:t>
            </a:r>
            <a:r>
              <a:rPr lang="uk-UA" altLang="ru-RU" sz="2800" i="1"/>
              <a:t>Рівень зайнятості</a:t>
            </a:r>
            <a:r>
              <a:rPr lang="uk-UA" altLang="ru-RU" sz="2800"/>
              <a:t> =                       ·100%</a:t>
            </a:r>
            <a:r>
              <a:rPr lang="ru-RU" altLang="ru-RU" sz="2800"/>
              <a:t> </a:t>
            </a:r>
            <a:endParaRPr lang="uk-UA" altLang="ru-RU" sz="2800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B3C32016-38C4-2AAA-8DE9-C5942DC51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46" name="Object 6">
            <a:extLst>
              <a:ext uri="{FF2B5EF4-FFF2-40B4-BE49-F238E27FC236}">
                <a16:creationId xmlns:a16="http://schemas.microsoft.com/office/drawing/2014/main" id="{1E8FAA00-3AF5-0C50-7247-EA990322A99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32113" y="3148013"/>
          <a:ext cx="1365250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837836" imgH="393529" progId="Equation.3">
                  <p:embed/>
                </p:oleObj>
              </mc:Choice>
              <mc:Fallback>
                <p:oleObj name="Формула" r:id="rId2" imgW="837836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2113" y="3148013"/>
                        <a:ext cx="1365250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Rectangle 9">
            <a:extLst>
              <a:ext uri="{FF2B5EF4-FFF2-40B4-BE49-F238E27FC236}">
                <a16:creationId xmlns:a16="http://schemas.microsoft.com/office/drawing/2014/main" id="{DEEF53B5-71CD-F276-FD79-2D7B371D3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48" name="Object 8">
            <a:extLst>
              <a:ext uri="{FF2B5EF4-FFF2-40B4-BE49-F238E27FC236}">
                <a16:creationId xmlns:a16="http://schemas.microsoft.com/office/drawing/2014/main" id="{88A3B0E8-CA3C-6648-4FD3-D57E666B194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83113" y="5561013"/>
          <a:ext cx="2057400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1270000" imgH="419100" progId="Equation.3">
                  <p:embed/>
                </p:oleObj>
              </mc:Choice>
              <mc:Fallback>
                <p:oleObj name="Формула" r:id="rId4" imgW="1270000" imgH="4191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113" y="5561013"/>
                        <a:ext cx="2057400" cy="681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63" name="Rectangle 7">
            <a:extLst>
              <a:ext uri="{FF2B5EF4-FFF2-40B4-BE49-F238E27FC236}">
                <a16:creationId xmlns:a16="http://schemas.microsoft.com/office/drawing/2014/main" id="{8C7511BE-EF80-722A-40BF-3767C80033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algn="ctr"/>
            <a:r>
              <a:rPr lang="ru-RU" altLang="ru-RU" sz="2800" dirty="0"/>
              <a:t>3. </a:t>
            </a:r>
            <a:r>
              <a:rPr lang="ru-RU" altLang="ru-RU" sz="2800" dirty="0" err="1"/>
              <a:t>Форми</a:t>
            </a:r>
            <a:r>
              <a:rPr lang="ru-RU" altLang="ru-RU" sz="2800" dirty="0"/>
              <a:t> та </a:t>
            </a:r>
            <a:r>
              <a:rPr lang="ru-RU" altLang="ru-RU" sz="2800" dirty="0" err="1"/>
              <a:t>рівень</a:t>
            </a:r>
            <a:r>
              <a:rPr lang="ru-RU" altLang="ru-RU" sz="2800" dirty="0"/>
              <a:t> </a:t>
            </a:r>
            <a:r>
              <a:rPr lang="ru-RU" altLang="ru-RU" sz="2800" dirty="0" err="1"/>
              <a:t>безробіття</a:t>
            </a:r>
            <a:endParaRPr lang="ru-RU" altLang="ru-RU" sz="2800" dirty="0"/>
          </a:p>
        </p:txBody>
      </p:sp>
      <p:grpSp>
        <p:nvGrpSpPr>
          <p:cNvPr id="4" name="Organization Chart 11">
            <a:extLst>
              <a:ext uri="{FF2B5EF4-FFF2-40B4-BE49-F238E27FC236}">
                <a16:creationId xmlns:a16="http://schemas.microsoft.com/office/drawing/2014/main" id="{2F9CC165-2220-C226-AFAD-525A8CCCFF7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57200" y="1981200"/>
            <a:ext cx="8229600" cy="3886200"/>
            <a:chOff x="1152" y="1198"/>
            <a:chExt cx="2880" cy="720"/>
          </a:xfrm>
        </p:grpSpPr>
        <p:cxnSp>
          <p:nvCxnSpPr>
            <p:cNvPr id="429074" name="_s429074">
              <a:extLst>
                <a:ext uri="{FF2B5EF4-FFF2-40B4-BE49-F238E27FC236}">
                  <a16:creationId xmlns:a16="http://schemas.microsoft.com/office/drawing/2014/main" id="{FD6051CB-0E32-CDD7-2CBE-A437A8F4C8D3}"/>
                </a:ext>
              </a:extLst>
            </p:cNvPr>
            <p:cNvCxnSpPr>
              <a:cxnSpLocks noChangeShapeType="1"/>
              <a:stCxn id="8" idx="0"/>
              <a:endCxn id="5" idx="2"/>
            </p:cNvCxnSpPr>
            <p:nvPr/>
          </p:nvCxnSpPr>
          <p:spPr bwMode="auto">
            <a:xfrm rot="5400000" flipH="1">
              <a:off x="3024" y="1054"/>
              <a:ext cx="144" cy="1008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9073" name="_s429073">
              <a:extLst>
                <a:ext uri="{FF2B5EF4-FFF2-40B4-BE49-F238E27FC236}">
                  <a16:creationId xmlns:a16="http://schemas.microsoft.com/office/drawing/2014/main" id="{D0A420C1-DA00-0431-EBFB-89474190DC06}"/>
                </a:ext>
              </a:extLst>
            </p:cNvPr>
            <p:cNvCxnSpPr>
              <a:cxnSpLocks noChangeShapeType="1"/>
              <a:stCxn id="7" idx="0"/>
              <a:endCxn id="5" idx="2"/>
            </p:cNvCxnSpPr>
            <p:nvPr/>
          </p:nvCxnSpPr>
          <p:spPr bwMode="auto">
            <a:xfrm rot="16200000">
              <a:off x="2521" y="1557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9072" name="_s429072">
              <a:extLst>
                <a:ext uri="{FF2B5EF4-FFF2-40B4-BE49-F238E27FC236}">
                  <a16:creationId xmlns:a16="http://schemas.microsoft.com/office/drawing/2014/main" id="{724B87BC-0ECC-349B-3ED2-FA22B3FBEACC}"/>
                </a:ext>
              </a:extLst>
            </p:cNvPr>
            <p:cNvCxnSpPr>
              <a:cxnSpLocks noChangeShapeType="1"/>
              <a:stCxn id="6" idx="0"/>
              <a:endCxn id="5" idx="2"/>
            </p:cNvCxnSpPr>
            <p:nvPr/>
          </p:nvCxnSpPr>
          <p:spPr bwMode="auto">
            <a:xfrm rot="16200000">
              <a:off x="2017" y="1054"/>
              <a:ext cx="144" cy="1007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" name="_s429068">
              <a:extLst>
                <a:ext uri="{FF2B5EF4-FFF2-40B4-BE49-F238E27FC236}">
                  <a16:creationId xmlns:a16="http://schemas.microsoft.com/office/drawing/2014/main" id="{3B1A05C2-98FC-EF53-2DD1-92D0F7B15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19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3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Типи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3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безробіття</a:t>
              </a:r>
              <a:endParaRPr kumimoji="0" lang="ru-RU" altLang="ru-RU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_s429069">
              <a:extLst>
                <a:ext uri="{FF2B5EF4-FFF2-40B4-BE49-F238E27FC236}">
                  <a16:creationId xmlns:a16="http://schemas.microsoft.com/office/drawing/2014/main" id="{D90525D6-2BBF-3CB0-AC88-A48173AAD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6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3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фрикційне</a:t>
              </a:r>
              <a:endParaRPr kumimoji="0" lang="ru-RU" altLang="ru-RU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_s429070">
              <a:extLst>
                <a:ext uri="{FF2B5EF4-FFF2-40B4-BE49-F238E27FC236}">
                  <a16:creationId xmlns:a16="http://schemas.microsoft.com/office/drawing/2014/main" id="{4A7270CE-8365-1267-E35F-A030E748A0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6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3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структурне</a:t>
              </a:r>
              <a:endParaRPr kumimoji="0" lang="ru-RU" altLang="ru-RU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_s429071">
              <a:extLst>
                <a:ext uri="{FF2B5EF4-FFF2-40B4-BE49-F238E27FC236}">
                  <a16:creationId xmlns:a16="http://schemas.microsoft.com/office/drawing/2014/main" id="{60057035-E850-60A2-12C8-5A0B57B6B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6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3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циклічне</a:t>
              </a:r>
              <a:endParaRPr kumimoji="0" lang="ru-RU" altLang="ru-RU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429077" name="Rectangle 21">
            <a:extLst>
              <a:ext uri="{FF2B5EF4-FFF2-40B4-BE49-F238E27FC236}">
                <a16:creationId xmlns:a16="http://schemas.microsoft.com/office/drawing/2014/main" id="{7A9E198C-1451-89B6-A676-3AE6B0BC3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29079" name="Rectangle 23">
            <a:extLst>
              <a:ext uri="{FF2B5EF4-FFF2-40B4-BE49-F238E27FC236}">
                <a16:creationId xmlns:a16="http://schemas.microsoft.com/office/drawing/2014/main" id="{C3D7CA92-483C-3BB7-B05E-55CB0B6E2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>
            <a:extLst>
              <a:ext uri="{FF2B5EF4-FFF2-40B4-BE49-F238E27FC236}">
                <a16:creationId xmlns:a16="http://schemas.microsoft.com/office/drawing/2014/main" id="{5208CE49-E6B2-2EEE-8558-9475796BEB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89013"/>
          </a:xfrm>
        </p:spPr>
        <p:txBody>
          <a:bodyPr/>
          <a:lstStyle/>
          <a:p>
            <a:pPr algn="ctr"/>
            <a:r>
              <a:rPr lang="uk-UA" altLang="ru-RU" sz="2800" b="1" dirty="0"/>
              <a:t> Природний рівень безробіття. Закон </a:t>
            </a:r>
            <a:r>
              <a:rPr lang="uk-UA" altLang="ru-RU" sz="2800" b="1" dirty="0" err="1"/>
              <a:t>Оукена</a:t>
            </a:r>
            <a:endParaRPr lang="ru-RU" altLang="ru-RU" sz="2800" b="1" dirty="0"/>
          </a:p>
        </p:txBody>
      </p:sp>
      <p:sp>
        <p:nvSpPr>
          <p:cNvPr id="443395" name="Rectangle 3">
            <a:extLst>
              <a:ext uri="{FF2B5EF4-FFF2-40B4-BE49-F238E27FC236}">
                <a16:creationId xmlns:a16="http://schemas.microsoft.com/office/drawing/2014/main" id="{A33E94CF-5143-418A-E803-E6CF605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8750" y="1446213"/>
            <a:ext cx="8858250" cy="54117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uk-UA" altLang="ru-RU"/>
          </a:p>
          <a:p>
            <a:pPr>
              <a:buFont typeface="Wingdings" panose="05000000000000000000" pitchFamily="2" charset="2"/>
              <a:buNone/>
            </a:pPr>
            <a:endParaRPr lang="uk-UA" altLang="ru-RU"/>
          </a:p>
          <a:p>
            <a:pPr>
              <a:buFont typeface="Wingdings" panose="05000000000000000000" pitchFamily="2" charset="2"/>
              <a:buNone/>
            </a:pPr>
            <a:endParaRPr lang="uk-UA" altLang="ru-RU"/>
          </a:p>
          <a:p>
            <a:pPr>
              <a:buFont typeface="Wingdings" panose="05000000000000000000" pitchFamily="2" charset="2"/>
              <a:buNone/>
            </a:pPr>
            <a:r>
              <a:rPr lang="uk-UA" altLang="ru-RU"/>
              <a:t>Чи прийнятно безробіття звати </a:t>
            </a:r>
            <a:r>
              <a:rPr lang="uk-UA" altLang="ru-RU" i="1"/>
              <a:t>“природним”?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ru-RU" sz="4000" i="1"/>
              <a:t>!</a:t>
            </a:r>
            <a:r>
              <a:rPr lang="en-US" altLang="ru-RU" i="1"/>
              <a:t> </a:t>
            </a:r>
            <a:r>
              <a:rPr lang="en-US" altLang="ru-RU" b="1" i="1"/>
              <a:t>NAIRU</a:t>
            </a:r>
            <a:r>
              <a:rPr lang="en-US" altLang="ru-RU" i="1"/>
              <a:t> – </a:t>
            </a:r>
            <a:r>
              <a:rPr lang="en-US" altLang="ru-RU" b="1" i="1"/>
              <a:t>Non-Accelerating Inflation Rate of Unemployment</a:t>
            </a:r>
            <a:r>
              <a:rPr lang="en-US" altLang="ru-RU" i="1"/>
              <a:t> (</a:t>
            </a:r>
            <a:r>
              <a:rPr lang="uk-UA" altLang="ru-RU" i="1"/>
              <a:t> </a:t>
            </a:r>
            <a:r>
              <a:rPr lang="uk-UA" altLang="ru-RU" sz="2800" i="1"/>
              <a:t>рівень природного безробіття відповідає стану макроекономічної рівноваги, при якому фактична інфляція дорівнює очікуваній)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/>
          </a:p>
        </p:txBody>
      </p:sp>
      <p:sp>
        <p:nvSpPr>
          <p:cNvPr id="443397" name="Rectangle 5">
            <a:extLst>
              <a:ext uri="{FF2B5EF4-FFF2-40B4-BE49-F238E27FC236}">
                <a16:creationId xmlns:a16="http://schemas.microsoft.com/office/drawing/2014/main" id="{152E7263-2D4F-9405-2C1E-271B72091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125" y="1946275"/>
            <a:ext cx="1666875" cy="11477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altLang="ru-RU"/>
              <a:t>Фрикційне </a:t>
            </a:r>
          </a:p>
          <a:p>
            <a:r>
              <a:rPr lang="uk-UA" altLang="ru-RU"/>
              <a:t>безробіття</a:t>
            </a:r>
            <a:endParaRPr lang="ru-RU" altLang="ru-RU"/>
          </a:p>
        </p:txBody>
      </p:sp>
      <p:sp>
        <p:nvSpPr>
          <p:cNvPr id="443400" name="Rectangle 8">
            <a:extLst>
              <a:ext uri="{FF2B5EF4-FFF2-40B4-BE49-F238E27FC236}">
                <a16:creationId xmlns:a16="http://schemas.microsoft.com/office/drawing/2014/main" id="{156E041B-192E-787F-9643-92A788BB4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9488" y="1946275"/>
            <a:ext cx="1870075" cy="11477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altLang="ru-RU"/>
              <a:t>Структурне </a:t>
            </a:r>
          </a:p>
          <a:p>
            <a:r>
              <a:rPr lang="uk-UA" altLang="ru-RU"/>
              <a:t>безробіття</a:t>
            </a:r>
            <a:endParaRPr lang="ru-RU" altLang="ru-RU"/>
          </a:p>
        </p:txBody>
      </p:sp>
      <p:sp>
        <p:nvSpPr>
          <p:cNvPr id="443401" name="Rectangle 9">
            <a:extLst>
              <a:ext uri="{FF2B5EF4-FFF2-40B4-BE49-F238E27FC236}">
                <a16:creationId xmlns:a16="http://schemas.microsoft.com/office/drawing/2014/main" id="{8BAA3826-19F4-D9D0-8BCB-3A4457E78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3950" y="1914525"/>
            <a:ext cx="2290763" cy="1179513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altLang="ru-RU"/>
              <a:t>Природний рівень </a:t>
            </a:r>
          </a:p>
          <a:p>
            <a:r>
              <a:rPr lang="uk-UA" altLang="ru-RU"/>
              <a:t>безробіття</a:t>
            </a:r>
            <a:endParaRPr lang="ru-RU" altLang="ru-RU"/>
          </a:p>
        </p:txBody>
      </p:sp>
      <p:sp>
        <p:nvSpPr>
          <p:cNvPr id="443402" name="Line 10">
            <a:extLst>
              <a:ext uri="{FF2B5EF4-FFF2-40B4-BE49-F238E27FC236}">
                <a16:creationId xmlns:a16="http://schemas.microsoft.com/office/drawing/2014/main" id="{840BACED-14FC-F131-AA66-672AE973D4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6550" y="2540000"/>
            <a:ext cx="446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3403" name="Line 11">
            <a:extLst>
              <a:ext uri="{FF2B5EF4-FFF2-40B4-BE49-F238E27FC236}">
                <a16:creationId xmlns:a16="http://schemas.microsoft.com/office/drawing/2014/main" id="{776A5A31-33D2-26B1-AADA-B32C81B62D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86100" y="2295525"/>
            <a:ext cx="0" cy="5000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3404" name="Line 12">
            <a:extLst>
              <a:ext uri="{FF2B5EF4-FFF2-40B4-BE49-F238E27FC236}">
                <a16:creationId xmlns:a16="http://schemas.microsoft.com/office/drawing/2014/main" id="{BBB9222B-B3E1-F2A9-4883-7AC7731EFD16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3875" y="2401888"/>
            <a:ext cx="2222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3405" name="Line 13">
            <a:extLst>
              <a:ext uri="{FF2B5EF4-FFF2-40B4-BE49-F238E27FC236}">
                <a16:creationId xmlns:a16="http://schemas.microsoft.com/office/drawing/2014/main" id="{7C074B57-578D-E0BD-4848-D2D076C6D5F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3875" y="2720975"/>
            <a:ext cx="2222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>
            <a:extLst>
              <a:ext uri="{FF2B5EF4-FFF2-40B4-BE49-F238E27FC236}">
                <a16:creationId xmlns:a16="http://schemas.microsoft.com/office/drawing/2014/main" id="{0186D8D6-90F9-1B99-C8D5-C1187917EC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3838" y="457200"/>
            <a:ext cx="8462962" cy="1095375"/>
          </a:xfrm>
        </p:spPr>
        <p:txBody>
          <a:bodyPr/>
          <a:lstStyle/>
          <a:p>
            <a:pPr algn="ctr"/>
            <a:r>
              <a:rPr lang="uk-UA" altLang="ru-RU" sz="2800" b="1" dirty="0"/>
              <a:t> Природний рівень безробіття. Закон </a:t>
            </a:r>
            <a:r>
              <a:rPr lang="uk-UA" altLang="ru-RU" sz="2800" b="1" dirty="0" err="1"/>
              <a:t>Оукена</a:t>
            </a:r>
            <a:endParaRPr lang="ru-RU" altLang="ru-RU" sz="2800" b="1" dirty="0"/>
          </a:p>
        </p:txBody>
      </p:sp>
      <p:sp>
        <p:nvSpPr>
          <p:cNvPr id="432131" name="Rectangle 3">
            <a:extLst>
              <a:ext uri="{FF2B5EF4-FFF2-40B4-BE49-F238E27FC236}">
                <a16:creationId xmlns:a16="http://schemas.microsoft.com/office/drawing/2014/main" id="{311E799E-1183-D3DA-3F6C-BD768DD0A5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2575"/>
            <a:ext cx="8229600" cy="43148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Рівень безробіття за умов повної зайнятості дорівнює сумі рівнів фрикційного та структурного безробіття. Цей показник називають також </a:t>
            </a:r>
            <a:r>
              <a:rPr lang="uk-UA" altLang="ru-RU" sz="2000" b="1"/>
              <a:t>природним рівнем безробіття</a:t>
            </a:r>
            <a:r>
              <a:rPr lang="uk-UA" altLang="ru-RU" sz="2000"/>
              <a:t>; він відповідає потенційному ВВП.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ru-RU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Слово “природний” тут означає, що фрикційне та структурне безробіття є неминучим тоді як циклічне безробіття можна побороти за допомогою засобів макроекономічної політики.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ru-RU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Ряд економістів вважають неприйнятним використання терміна “природний” стосовно безробіття, спричиненого структурними зрушеннями. Ось чому в макроекономічній літературі використовують як синонім ще й іншій термін – NAIRU , котрий зосереджує увагу на тому, що рівень природного безробіття відповідає стану макроекономічної рівноваги, при якому фактична інфляція дорівнює очікуваній.</a:t>
            </a:r>
            <a:endParaRPr lang="ru-RU" altLang="ru-RU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>
            <a:extLst>
              <a:ext uri="{FF2B5EF4-FFF2-40B4-BE49-F238E27FC236}">
                <a16:creationId xmlns:a16="http://schemas.microsoft.com/office/drawing/2014/main" id="{E5CA2DE6-1D32-3C5F-B620-054EAF58F6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69925"/>
          </a:xfrm>
        </p:spPr>
        <p:txBody>
          <a:bodyPr/>
          <a:lstStyle/>
          <a:p>
            <a:r>
              <a:rPr lang="uk-UA" altLang="ru-RU" sz="2800" b="1" dirty="0"/>
              <a:t> Природний рівень безробіття. Закон </a:t>
            </a:r>
            <a:r>
              <a:rPr lang="uk-UA" altLang="ru-RU" sz="2800" b="1" dirty="0" err="1"/>
              <a:t>Оукена</a:t>
            </a:r>
            <a:endParaRPr lang="ru-RU" altLang="ru-RU" sz="2800" b="1" dirty="0"/>
          </a:p>
        </p:txBody>
      </p:sp>
      <p:sp>
        <p:nvSpPr>
          <p:cNvPr id="444419" name="Rectangle 3">
            <a:extLst>
              <a:ext uri="{FF2B5EF4-FFF2-40B4-BE49-F238E27FC236}">
                <a16:creationId xmlns:a16="http://schemas.microsoft.com/office/drawing/2014/main" id="{6D07CC2B-7B3E-DD30-1421-8CEBBC49CC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85875"/>
            <a:ext cx="8229600" cy="419893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uk-UA" altLang="ru-RU" sz="2400"/>
              <a:t>Артур Оукен математично виразив зв’язок між рівнем безробіття та відставанням в обсязі ВВП:</a:t>
            </a:r>
          </a:p>
          <a:p>
            <a:pPr>
              <a:buFont typeface="Wingdings" panose="05000000000000000000" pitchFamily="2" charset="2"/>
              <a:buNone/>
            </a:pPr>
            <a:endParaRPr lang="uk-UA" altLang="ru-RU" sz="2400"/>
          </a:p>
          <a:p>
            <a:pPr>
              <a:buFont typeface="Wingdings" panose="05000000000000000000" pitchFamily="2" charset="2"/>
              <a:buNone/>
            </a:pPr>
            <a:endParaRPr lang="uk-UA" altLang="ru-RU" sz="2400"/>
          </a:p>
          <a:p>
            <a:pPr>
              <a:buFont typeface="Wingdings" panose="05000000000000000000" pitchFamily="2" charset="2"/>
              <a:buNone/>
            </a:pPr>
            <a:endParaRPr lang="uk-UA" altLang="ru-RU" sz="2400"/>
          </a:p>
          <a:p>
            <a:pPr>
              <a:buFont typeface="Wingdings" panose="05000000000000000000" pitchFamily="2" charset="2"/>
              <a:buNone/>
            </a:pPr>
            <a:endParaRPr lang="uk-UA" altLang="ru-RU" sz="2400"/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ru-RU" sz="2400"/>
              <a:t>Y</a:t>
            </a:r>
            <a:r>
              <a:rPr lang="uk-UA" altLang="ru-RU" sz="2400"/>
              <a:t> – фактичний обсяг ВВП;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ru-RU" sz="2400"/>
              <a:t>Y</a:t>
            </a:r>
            <a:r>
              <a:rPr lang="uk-UA" altLang="ru-RU" sz="2400"/>
              <a:t>* - потенційний ВВП;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uk-UA" altLang="ru-RU" sz="2400"/>
              <a:t> β</a:t>
            </a:r>
            <a:r>
              <a:rPr lang="ru-RU" altLang="ru-RU"/>
              <a:t> </a:t>
            </a:r>
            <a:r>
              <a:rPr lang="uk-UA" altLang="ru-RU" sz="2400"/>
              <a:t>– коефіцієнт чутливості ВВП до динаміки безробіття, має значення від 2 до 2,5;</a:t>
            </a:r>
            <a:endParaRPr lang="en-US" altLang="ru-RU" sz="2400"/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ru-RU" sz="2400"/>
              <a:t>u</a:t>
            </a:r>
            <a:r>
              <a:rPr lang="uk-UA" altLang="ru-RU" sz="2400"/>
              <a:t> – рівень фактичного безробіття;</a:t>
            </a:r>
            <a:endParaRPr lang="en-US" altLang="ru-RU" sz="2400"/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ru-RU" sz="2400"/>
              <a:t>u</a:t>
            </a:r>
            <a:r>
              <a:rPr lang="uk-UA" altLang="ru-RU" sz="2400"/>
              <a:t>* - природний рівень безробіття</a:t>
            </a:r>
            <a:r>
              <a:rPr lang="uk-UA" altLang="ru-RU"/>
              <a:t>.</a:t>
            </a:r>
            <a:endParaRPr lang="uk-UA" altLang="ru-RU" sz="2400"/>
          </a:p>
          <a:p>
            <a:pPr>
              <a:buFont typeface="Wingdings" panose="05000000000000000000" pitchFamily="2" charset="2"/>
              <a:buNone/>
            </a:pPr>
            <a:endParaRPr lang="uk-UA" altLang="ru-RU" sz="2400"/>
          </a:p>
          <a:p>
            <a:pPr>
              <a:buFont typeface="Wingdings" panose="05000000000000000000" pitchFamily="2" charset="2"/>
              <a:buNone/>
            </a:pPr>
            <a:endParaRPr lang="ru-RU" altLang="ru-RU" sz="2400"/>
          </a:p>
        </p:txBody>
      </p:sp>
      <p:sp>
        <p:nvSpPr>
          <p:cNvPr id="444421" name="Rectangle 5">
            <a:extLst>
              <a:ext uri="{FF2B5EF4-FFF2-40B4-BE49-F238E27FC236}">
                <a16:creationId xmlns:a16="http://schemas.microsoft.com/office/drawing/2014/main" id="{6E0524A6-DEB1-846B-248A-FB18D6B6A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44420" name="Object 4">
            <a:extLst>
              <a:ext uri="{FF2B5EF4-FFF2-40B4-BE49-F238E27FC236}">
                <a16:creationId xmlns:a16="http://schemas.microsoft.com/office/drawing/2014/main" id="{1DD61AFC-9AD2-3C08-D6D3-988E8FDFA7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68563" y="2189163"/>
          <a:ext cx="400685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1460500" imgH="419100" progId="Equation.3">
                  <p:embed/>
                </p:oleObj>
              </mc:Choice>
              <mc:Fallback>
                <p:oleObj name="Формула" r:id="rId2" imgW="14605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8563" y="2189163"/>
                        <a:ext cx="4006850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>
            <a:extLst>
              <a:ext uri="{FF2B5EF4-FFF2-40B4-BE49-F238E27FC236}">
                <a16:creationId xmlns:a16="http://schemas.microsoft.com/office/drawing/2014/main" id="{8BEE363A-A1D5-8D86-CE7C-9B2AE0E2CF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55650"/>
          </a:xfrm>
          <a:noFill/>
        </p:spPr>
        <p:txBody>
          <a:bodyPr/>
          <a:lstStyle/>
          <a:p>
            <a:pPr marL="762000" indent="-762000"/>
            <a:r>
              <a:rPr lang="uk-UA" altLang="ru-RU" sz="2400" b="1" dirty="0"/>
              <a:t> Природний рівень безробіття. Закон </a:t>
            </a:r>
            <a:r>
              <a:rPr lang="uk-UA" altLang="ru-RU" sz="2400" b="1" dirty="0" err="1"/>
              <a:t>Оукена</a:t>
            </a:r>
            <a:endParaRPr lang="ru-RU" altLang="ru-RU" sz="2400" b="1" dirty="0"/>
          </a:p>
        </p:txBody>
      </p:sp>
      <p:sp>
        <p:nvSpPr>
          <p:cNvPr id="433155" name="Rectangle 3">
            <a:extLst>
              <a:ext uri="{FF2B5EF4-FFF2-40B4-BE49-F238E27FC236}">
                <a16:creationId xmlns:a16="http://schemas.microsoft.com/office/drawing/2014/main" id="{CF1040C6-03CA-4CD9-31B1-26F973803A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9657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ru-RU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Цей зв’язок відомий нині як закон Оукена, який твердить, що на кожні 2</a:t>
            </a:r>
            <a:r>
              <a:rPr lang="en-US" altLang="ru-RU" sz="2000"/>
              <a:t>-2,5</a:t>
            </a:r>
            <a:r>
              <a:rPr lang="uk-UA" altLang="ru-RU" sz="2000"/>
              <a:t>% падіння ВВП щодо потенційного рівня ВВП рівень безробіття зростає на 1%. Наприклад, якщо початково ВВП становить 100% потенційного, а потім падає до 98%, то норма безробіття зростає на 1%.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ru-RU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Закон Оукена розкриває істотний зв’язок між ринком продукту і ринком праці. Він описує зв’язок між короткостроковими змінами у реальному ВВП і змінами у безробітті.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ru-RU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Цей закон нагадує про те, що безробіття є основною проблемою сучасного суспільства. Коли рівень безробіття високий, ресурси використовуються не повністю, значна частина продукту не добирається, доходи населення зменшуються. Це не тільки економічне лихо, а і соціальна катастрофа.</a:t>
            </a:r>
            <a:endParaRPr lang="ru-RU" altLang="ru-RU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лан">
  <a:themeElements>
    <a:clrScheme name="План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План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План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1624</TotalTime>
  <Words>717</Words>
  <Application>Microsoft Office PowerPoint</Application>
  <PresentationFormat>Экран (4:3)</PresentationFormat>
  <Paragraphs>88</Paragraphs>
  <Slides>10</Slides>
  <Notes>0</Notes>
  <HiddenSlides>1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Wingdings</vt:lpstr>
      <vt:lpstr>Times New Roman</vt:lpstr>
      <vt:lpstr>Arial Black</vt:lpstr>
      <vt:lpstr>Symbol</vt:lpstr>
      <vt:lpstr>План</vt:lpstr>
      <vt:lpstr>Пиксел</vt:lpstr>
      <vt:lpstr>Microsoft Equation 3.0</vt:lpstr>
      <vt:lpstr>Тема 16. Безробіття та політика зайнятості</vt:lpstr>
      <vt:lpstr>1. Зайнятість і безробіття.  У відповідності із міжнародними стандартами, розробленими у 1983 р. Міжнародною організацією праці (МОП), все населення можна поділити на  три категорії:</vt:lpstr>
      <vt:lpstr> Вимірювання безробіття </vt:lpstr>
      <vt:lpstr>2. Суть і причини виникнення безробіття.</vt:lpstr>
      <vt:lpstr>3. Форми та рівень безробіття</vt:lpstr>
      <vt:lpstr> Природний рівень безробіття. Закон Оукена</vt:lpstr>
      <vt:lpstr> Природний рівень безробіття. Закон Оукена</vt:lpstr>
      <vt:lpstr> Природний рівень безробіття. Закон Оукена</vt:lpstr>
      <vt:lpstr> Природний рівень безробіття. Закон Оукена</vt:lpstr>
      <vt:lpstr>Презентация PowerPoint</vt:lpstr>
    </vt:vector>
  </TitlesOfParts>
  <Company>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Міжнародна економіка: базові поняття, теорія і господарська практика. </dc:title>
  <dc:creator>Аня</dc:creator>
  <cp:lastModifiedBy>Байдала Вікторія Володимирівна</cp:lastModifiedBy>
  <cp:revision>59</cp:revision>
  <dcterms:created xsi:type="dcterms:W3CDTF">2011-01-30T12:06:12Z</dcterms:created>
  <dcterms:modified xsi:type="dcterms:W3CDTF">2022-09-11T17:16:44Z</dcterms:modified>
</cp:coreProperties>
</file>