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95" r:id="rId2"/>
  </p:sldMasterIdLst>
  <p:sldIdLst>
    <p:sldId id="286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68" r:id="rId11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876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>
            <a:extLst>
              <a:ext uri="{FF2B5EF4-FFF2-40B4-BE49-F238E27FC236}">
                <a16:creationId xmlns:a16="http://schemas.microsoft.com/office/drawing/2014/main" id="{3E1FBD16-6FB3-701E-00E7-D60408A8D6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07" name="Rectangle 3">
            <a:extLst>
              <a:ext uri="{FF2B5EF4-FFF2-40B4-BE49-F238E27FC236}">
                <a16:creationId xmlns:a16="http://schemas.microsoft.com/office/drawing/2014/main" id="{63E405F6-54F2-6F3E-E7CE-252B08671D9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267B8214-CC60-18E9-C6B5-8CAAC7A7A09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2709" name="Rectangle 5">
            <a:extLst>
              <a:ext uri="{FF2B5EF4-FFF2-40B4-BE49-F238E27FC236}">
                <a16:creationId xmlns:a16="http://schemas.microsoft.com/office/drawing/2014/main" id="{E6F365EB-BA65-848B-E47C-6D9BAF4D2D8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fld id="{3E0683D5-6554-4573-AA67-88227892031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2710" name="Rectangle 6">
            <a:extLst>
              <a:ext uri="{FF2B5EF4-FFF2-40B4-BE49-F238E27FC236}">
                <a16:creationId xmlns:a16="http://schemas.microsoft.com/office/drawing/2014/main" id="{96EDFBE8-4D93-CDA9-A2D0-777C3D94D85F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  <p:sp>
        <p:nvSpPr>
          <p:cNvPr id="72711" name="Rectangle 7">
            <a:extLst>
              <a:ext uri="{FF2B5EF4-FFF2-40B4-BE49-F238E27FC236}">
                <a16:creationId xmlns:a16="http://schemas.microsoft.com/office/drawing/2014/main" id="{7B404F5B-0F2E-24DC-A4C5-88D9FF054DE2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DE1D3D-5281-0264-3219-967E3469D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85C2FF5-51C3-EF4E-AF67-70DC92E283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F02460-863A-A949-EAD3-F1A353205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81BD84-EB9C-68D0-9340-6B7AFF16B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A0CC7D-CF63-F1F1-8DC9-EEFB69986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330CE-152B-4D11-AEF5-FD9435B531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8405572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13C232B-72CF-2BEB-D9DD-074033E6DD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96FF17E-0E2F-9E3D-6956-8F549B13C0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CEA547-6A9B-3E81-919E-FD9AECBF2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1B3322-2DCD-CED1-1377-91421E283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313BD4-B947-DAA9-16C3-152EC57B1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3D7C0-9974-4437-8ABC-BDC495F9AB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8704538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42" name="Group 2">
            <a:extLst>
              <a:ext uri="{FF2B5EF4-FFF2-40B4-BE49-F238E27FC236}">
                <a16:creationId xmlns:a16="http://schemas.microsoft.com/office/drawing/2014/main" id="{6C14686E-AB04-B5A6-649C-DDB9A64659D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19843" name="Rectangle 3">
              <a:extLst>
                <a:ext uri="{FF2B5EF4-FFF2-40B4-BE49-F238E27FC236}">
                  <a16:creationId xmlns:a16="http://schemas.microsoft.com/office/drawing/2014/main" id="{3111620B-16B7-BECD-3D8D-D4B3A24F9E1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419844" name="Rectangle 4">
              <a:extLst>
                <a:ext uri="{FF2B5EF4-FFF2-40B4-BE49-F238E27FC236}">
                  <a16:creationId xmlns:a16="http://schemas.microsoft.com/office/drawing/2014/main" id="{E79D409D-4175-378B-9027-8058DEEBA34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419845" name="Group 5">
              <a:extLst>
                <a:ext uri="{FF2B5EF4-FFF2-40B4-BE49-F238E27FC236}">
                  <a16:creationId xmlns:a16="http://schemas.microsoft.com/office/drawing/2014/main" id="{B8E6157E-9440-42B5-7559-C7F37F6D00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419846" name="Rectangle 6">
                <a:extLst>
                  <a:ext uri="{FF2B5EF4-FFF2-40B4-BE49-F238E27FC236}">
                    <a16:creationId xmlns:a16="http://schemas.microsoft.com/office/drawing/2014/main" id="{AA17FD43-5E61-B61F-21DA-13E872769CA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47" name="Rectangle 7">
                <a:extLst>
                  <a:ext uri="{FF2B5EF4-FFF2-40B4-BE49-F238E27FC236}">
                    <a16:creationId xmlns:a16="http://schemas.microsoft.com/office/drawing/2014/main" id="{2C4E8A66-2454-8911-32C2-0AD8087D901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48" name="Rectangle 8">
                <a:extLst>
                  <a:ext uri="{FF2B5EF4-FFF2-40B4-BE49-F238E27FC236}">
                    <a16:creationId xmlns:a16="http://schemas.microsoft.com/office/drawing/2014/main" id="{73C9A0E4-F5F4-83A9-8D03-5FCAC47820D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49" name="Rectangle 9">
                <a:extLst>
                  <a:ext uri="{FF2B5EF4-FFF2-40B4-BE49-F238E27FC236}">
                    <a16:creationId xmlns:a16="http://schemas.microsoft.com/office/drawing/2014/main" id="{04DC33F4-C002-860E-B071-B1445A7F3B1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50" name="Rectangle 10">
                <a:extLst>
                  <a:ext uri="{FF2B5EF4-FFF2-40B4-BE49-F238E27FC236}">
                    <a16:creationId xmlns:a16="http://schemas.microsoft.com/office/drawing/2014/main" id="{B36C0BD0-2294-61BC-58CB-81423860FB0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51" name="Rectangle 11">
                <a:extLst>
                  <a:ext uri="{FF2B5EF4-FFF2-40B4-BE49-F238E27FC236}">
                    <a16:creationId xmlns:a16="http://schemas.microsoft.com/office/drawing/2014/main" id="{F8AEC433-EF9A-FB31-B998-7694E694D92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52" name="Rectangle 12">
                <a:extLst>
                  <a:ext uri="{FF2B5EF4-FFF2-40B4-BE49-F238E27FC236}">
                    <a16:creationId xmlns:a16="http://schemas.microsoft.com/office/drawing/2014/main" id="{6F556B8A-EC92-54EC-7364-9FFA920D3E3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53" name="Rectangle 13">
                <a:extLst>
                  <a:ext uri="{FF2B5EF4-FFF2-40B4-BE49-F238E27FC236}">
                    <a16:creationId xmlns:a16="http://schemas.microsoft.com/office/drawing/2014/main" id="{86778C80-ADAD-1CF3-1E3D-A3EC720D3D9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54" name="Rectangle 14">
                <a:extLst>
                  <a:ext uri="{FF2B5EF4-FFF2-40B4-BE49-F238E27FC236}">
                    <a16:creationId xmlns:a16="http://schemas.microsoft.com/office/drawing/2014/main" id="{F70E3650-DF7A-D478-D09E-758F5637A2C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55" name="Rectangle 15">
                <a:extLst>
                  <a:ext uri="{FF2B5EF4-FFF2-40B4-BE49-F238E27FC236}">
                    <a16:creationId xmlns:a16="http://schemas.microsoft.com/office/drawing/2014/main" id="{D20334F6-2F32-BBCE-C8AF-0EE455DF4EE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419856" name="Rectangle 16">
            <a:extLst>
              <a:ext uri="{FF2B5EF4-FFF2-40B4-BE49-F238E27FC236}">
                <a16:creationId xmlns:a16="http://schemas.microsoft.com/office/drawing/2014/main" id="{D627E478-C882-88AC-BC27-CA307EE92AF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19857" name="Rectangle 17">
            <a:extLst>
              <a:ext uri="{FF2B5EF4-FFF2-40B4-BE49-F238E27FC236}">
                <a16:creationId xmlns:a16="http://schemas.microsoft.com/office/drawing/2014/main" id="{2BEA47F3-1CA3-93A6-85C9-96696A8CF0E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19858" name="Rectangle 18">
            <a:extLst>
              <a:ext uri="{FF2B5EF4-FFF2-40B4-BE49-F238E27FC236}">
                <a16:creationId xmlns:a16="http://schemas.microsoft.com/office/drawing/2014/main" id="{79E9B64B-508E-8920-A66A-5F64448B70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5CB3F7E-7E24-4D8D-912E-5EF60DB45C12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19859" name="Rectangle 19">
            <a:extLst>
              <a:ext uri="{FF2B5EF4-FFF2-40B4-BE49-F238E27FC236}">
                <a16:creationId xmlns:a16="http://schemas.microsoft.com/office/drawing/2014/main" id="{A8204585-0C51-631C-1C81-0BB7EA085A6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  <p:sp>
        <p:nvSpPr>
          <p:cNvPr id="419860" name="Rectangle 20">
            <a:extLst>
              <a:ext uri="{FF2B5EF4-FFF2-40B4-BE49-F238E27FC236}">
                <a16:creationId xmlns:a16="http://schemas.microsoft.com/office/drawing/2014/main" id="{574106A8-EAF1-5071-6551-C47897A8C2A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DF6EB0-759C-06D6-BCD9-4E514EC66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1CE833-EDEB-E998-C492-78D991B05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B0CD831-E88F-1957-FAB2-70A87096EE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7F136DA-16CD-A218-092F-C5D63C87CB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1B5F44-A104-477C-A427-280332674FD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7668D098-1C6F-9624-588A-C9397AFE2F6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721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9FB442-6502-4757-1E5D-BC5EA178E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1F3D79-8897-E5B8-7FC2-AA14F36D5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B072CC9-BCD5-A71A-E6DF-0D331C88F0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A12FA70-DC10-4036-4F85-C7A5E85B9D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05F11-AFC0-438B-87BA-EC63C282C64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A01AFBAB-C8B9-B7D2-E73E-6E433E27835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3439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FCC2A6-1679-C7CC-232B-00E6E8BE5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A418BC-62F7-31C1-AF28-60E43E8A17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EAEA379-824B-89F2-478D-2D0604654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5F6A65-D3F3-EB73-5641-8FFDAA0D76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DCA0F7-CC59-8CE5-6BAB-745A28F348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23CBA7-D4D0-4DEF-8866-717B5DA9378C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12FEBB0-15A9-04FB-1E15-642C8E348FF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7896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6F4955-B14A-1B8E-6764-2C0B47846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E7B56CB-4678-0620-E2E1-F9A3737BE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18A4025-27C9-CEAF-EB10-6DF9AC512A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F78EEAE-4EBC-9E88-AC41-1A351EE3B0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F91FB34-AA10-4D36-AE8B-4AF0F167E8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DE9E23B3-E538-4323-EC81-3EFD721884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D9D8C7E6-D7E1-03C0-E84D-DFC4569469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E07AB7-1293-4010-A16E-675D4FC05EC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Дата 8">
            <a:extLst>
              <a:ext uri="{FF2B5EF4-FFF2-40B4-BE49-F238E27FC236}">
                <a16:creationId xmlns:a16="http://schemas.microsoft.com/office/drawing/2014/main" id="{ED17D368-D6C4-941F-8A4B-56D346E4D4A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46956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BF5016-080A-0A0D-4B25-8444B75C2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A8E6B4B-CC0B-9041-5AAE-F920C8DD51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370D235-6805-202B-E841-A626E7E86B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B4B179-E69F-470D-8B3F-4EB49142A1F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0F7152F-E0C4-34CD-B59A-3240487136A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11483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D0F210D8-E716-E044-D752-55CE73BE89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AE9FA5F5-96C0-2697-4716-7ECA00D461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553008-D718-4F8D-9275-8691A8E9078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D6813C-7455-512E-2949-E30B47C49BD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8168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A2015E-D89F-54DB-FB6C-9440CC246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3ADF47-DC5B-DBCC-07E2-B5A5E9782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749E3B-061B-DB0A-9C9F-12EAD31E5A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7F724A-1524-A1A6-F555-8172BC0F3E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40275E-6315-4EE0-0738-D93E728E89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7C71B3-D5E0-40CF-9A6F-07AC5C8990E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8B8088F-EA46-0983-7B6B-692AFF4076F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1194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2647A-45B0-EC22-A6C9-97B0DCFB1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792E8F-C156-CFCF-574B-EF8E05DED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6724FF-2D48-CA32-B062-0C8D253F6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CD4482-C689-FE69-FEA6-A5451866F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A42E6A-11DC-81CA-5BA7-88FCB5EB1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01A62-5E4A-4258-A0E5-1FFEF41028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6006788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6C7AF0-3D1E-26D0-5BCA-34B4B6A22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626A0C5-ED95-C4EB-0C3E-A8A217996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BDCB808-968B-CD7A-8DFB-508B32BBA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DC0E3A-57DD-A83A-2E17-8F648314C7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CDE8BC-0A1B-0DBD-6350-C42D14707B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10C652-BE96-4751-A156-962C7EA53B5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F92115A-3714-E5A8-329C-2A67A5171BC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82680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487802-3986-9170-6EB1-ACC336BC6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8EE2F55-9311-CC79-DB53-6BFFACE83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6596CE4-E049-8AF0-C05F-9AE5F3F8AD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A3CE5C4-6A91-A8A3-3708-F486EAD7EF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2B56C2-693F-407C-9AD1-063C349A9E2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2CB3029E-6551-19FC-214D-2DAE207E3BB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646643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184DC77-0979-82EA-8747-794DC424CB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3177623-EDB3-1A8A-1002-21D84F863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668FBFB-CD1C-D8E7-9E60-9F0AEF7143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FD746C1-C151-A269-9216-5C14E09ACF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5DFD34-73C1-4332-8095-C637CBE24B6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0F148C34-3AA7-6524-C60A-2D0DF2A3CEC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66926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E97343-3B06-E180-86B8-7DFA86795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D5D9137-D43F-4E35-2296-95F453F67DF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75270C9-70AD-7259-E744-86A20DFF1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FF719A-B43F-6078-3BAB-D051C0BE37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2C96C4-3907-D4A4-DA44-8184FB5B95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B650078-5056-4B31-8C0A-6096F4D235D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66EF6D2-52D5-F3BB-3F04-A20C225296F4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52541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2DCD48-9C98-D87B-6F84-48A535CD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>
            <a:extLst>
              <a:ext uri="{FF2B5EF4-FFF2-40B4-BE49-F238E27FC236}">
                <a16:creationId xmlns:a16="http://schemas.microsoft.com/office/drawing/2014/main" id="{6AECAB05-8C82-31C7-8712-AD0B7934ABA8}"/>
              </a:ext>
            </a:extLst>
          </p:cNvPr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6E016F4-B878-B157-7CD7-D05068731A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9B13006-3B09-820B-1A2C-50C5C0CD5E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5AFA03C-B5C2-44FF-991C-4EDBDF99E7A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DC67525E-9AD7-FBF7-7D42-788E3E2A51CC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8026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6573E7-2BFF-BC50-17C1-3143CA7E9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CD7B56-623E-5182-A4E5-6D3E5619B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CC7950-FAC4-9D1B-AA5A-BC012290F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1C5860-4143-4D47-FBB6-2B50F1C24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043CEA-2D08-EE41-F8DC-DB248AF0A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23BAE-81BA-485D-8DBA-C2C342E38B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3401480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6745F4-CDAD-314D-579B-AA6F462C0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F4B1F9-C283-5DD6-D51B-64745E4A7D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5A63823-B4AE-7976-E126-0687C746DF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DEBE16-B19E-11F9-B7D3-E81CA1F69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5BA8432-B6DB-99B3-3283-5FACE7E78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0F8648B-6975-FBA2-A932-FBF6780BF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15D0E7-07DD-4D0D-A8B1-D1E5352456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5559061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34E1C6-2FD8-14BA-A407-18DB9FB6C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E001C2-49F3-01CF-1C4A-28573B6B3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9A713C3-D67E-759C-FB78-9CD60E09E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F9DFAB7-BB07-EE29-B86B-089192D42A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0A9D67E-AF1E-B060-5912-CA1F3EC88B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4ED24A7-C459-D6D8-6F4A-AB7CEAD9F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04CA3BF-0E86-BB1B-84DB-92B1DE292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98A7794-8184-C7C7-5FC0-27BD17511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04046-679A-47DB-9B48-11F91806A58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084008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F12FC5-69B2-CF79-2E9A-9DBDFA580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0CFF25A-66FC-5F83-BBD8-85A990625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0553661-C5CC-7193-38AA-186A6CA41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144726B-08FC-C445-D86F-9E5688BC0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666B1-FA42-4521-915C-F753EA850B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427198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44EA4E1-1A75-7A33-1F70-1D6D75BCF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AF773AB-0893-46DB-5089-7E24D28AB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64AA55-7D69-EA1B-18D8-67A39499A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0500F0-10BF-434F-9CC4-94AF557EF2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4462889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D8AC80-F8F0-E08A-E1D4-8FD2FB77D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8EBE49-9451-A917-DD7B-29DF20AAA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02CD9D6-9596-D5B2-133A-69FFA00CFC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42B8E1-4F36-56B0-36FD-ABA32219E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C49D5A3-7858-4A1E-7992-BF973CCF6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B476CB-25B3-926B-6B4A-18B5243C4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D5586-5048-4151-8170-0EE74A6682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610669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735E15-1E69-AD26-B4B8-1CE694CC1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8F14450-F4D5-9F07-EADD-130421380F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3576CF0-47D6-4212-C5A2-A5A360A02D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7F44FD-7DBC-6867-44C8-FB8D39E14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A8EA977-8F2B-E607-6C6E-BB33557C6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6EF979-5FE3-ACAB-A0D6-15C558A81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3DF1A-B578-4380-B015-240F04C131A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1310033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2" name="Group 2">
            <a:extLst>
              <a:ext uri="{FF2B5EF4-FFF2-40B4-BE49-F238E27FC236}">
                <a16:creationId xmlns:a16="http://schemas.microsoft.com/office/drawing/2014/main" id="{70EA6700-54C4-DBFF-0DFF-B339596DD04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71683" name="Rectangle 3">
              <a:extLst>
                <a:ext uri="{FF2B5EF4-FFF2-40B4-BE49-F238E27FC236}">
                  <a16:creationId xmlns:a16="http://schemas.microsoft.com/office/drawing/2014/main" id="{042A763C-0267-636C-159E-09B7FF1AFB9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pic>
          <p:nvPicPr>
            <p:cNvPr id="71684" name="Picture 4">
              <a:extLst>
                <a:ext uri="{FF2B5EF4-FFF2-40B4-BE49-F238E27FC236}">
                  <a16:creationId xmlns:a16="http://schemas.microsoft.com/office/drawing/2014/main" id="{C34E7233-04AC-6112-0E19-5559FE2923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1685" name="Rectangle 5">
            <a:extLst>
              <a:ext uri="{FF2B5EF4-FFF2-40B4-BE49-F238E27FC236}">
                <a16:creationId xmlns:a16="http://schemas.microsoft.com/office/drawing/2014/main" id="{82A99C4B-1C77-7C40-B998-033A4624B8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71686" name="Rectangle 6">
            <a:extLst>
              <a:ext uri="{FF2B5EF4-FFF2-40B4-BE49-F238E27FC236}">
                <a16:creationId xmlns:a16="http://schemas.microsoft.com/office/drawing/2014/main" id="{E7A43DE0-0BB5-62F7-F346-9323E47F59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687" name="Rectangle 7">
            <a:extLst>
              <a:ext uri="{FF2B5EF4-FFF2-40B4-BE49-F238E27FC236}">
                <a16:creationId xmlns:a16="http://schemas.microsoft.com/office/drawing/2014/main" id="{ADD1699B-8E9D-7A41-B0F5-22B06815179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71688" name="Rectangle 8">
            <a:extLst>
              <a:ext uri="{FF2B5EF4-FFF2-40B4-BE49-F238E27FC236}">
                <a16:creationId xmlns:a16="http://schemas.microsoft.com/office/drawing/2014/main" id="{2365B76F-0C21-EE4C-3E71-2313B504F5F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71689" name="Rectangle 9">
            <a:extLst>
              <a:ext uri="{FF2B5EF4-FFF2-40B4-BE49-F238E27FC236}">
                <a16:creationId xmlns:a16="http://schemas.microsoft.com/office/drawing/2014/main" id="{1FAC2DC4-E804-BC06-1B35-D54BD0744A5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4C05067A-900F-4242-8D27-AD2F163D892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>
            <a:extLst>
              <a:ext uri="{FF2B5EF4-FFF2-40B4-BE49-F238E27FC236}">
                <a16:creationId xmlns:a16="http://schemas.microsoft.com/office/drawing/2014/main" id="{ECCBEEFB-E212-F5BE-1C66-75C6D806E6D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487B7D9B-652F-D384-F072-ED10FACD176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B03EB3EB-C801-43AE-BB59-1974E727EAF8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418820" name="Group 4">
            <a:extLst>
              <a:ext uri="{FF2B5EF4-FFF2-40B4-BE49-F238E27FC236}">
                <a16:creationId xmlns:a16="http://schemas.microsoft.com/office/drawing/2014/main" id="{844ABF31-8581-F304-15C9-6722FA26E1A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8821" name="Rectangle 5">
              <a:extLst>
                <a:ext uri="{FF2B5EF4-FFF2-40B4-BE49-F238E27FC236}">
                  <a16:creationId xmlns:a16="http://schemas.microsoft.com/office/drawing/2014/main" id="{33633FE2-9AC3-DDE4-B6C8-D8A0E0390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418822" name="Rectangle 6">
              <a:extLst>
                <a:ext uri="{FF2B5EF4-FFF2-40B4-BE49-F238E27FC236}">
                  <a16:creationId xmlns:a16="http://schemas.microsoft.com/office/drawing/2014/main" id="{B8B0FCE6-5DDF-DEBF-BB6E-87210882A8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418823" name="Rectangle 7">
              <a:extLst>
                <a:ext uri="{FF2B5EF4-FFF2-40B4-BE49-F238E27FC236}">
                  <a16:creationId xmlns:a16="http://schemas.microsoft.com/office/drawing/2014/main" id="{EF176612-FD2F-BA53-C7AF-FA91F13EC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418824" name="Rectangle 8">
              <a:extLst>
                <a:ext uri="{FF2B5EF4-FFF2-40B4-BE49-F238E27FC236}">
                  <a16:creationId xmlns:a16="http://schemas.microsoft.com/office/drawing/2014/main" id="{17679EDF-9F98-2926-5C11-6CF7489ED6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418825" name="Rectangle 9">
              <a:extLst>
                <a:ext uri="{FF2B5EF4-FFF2-40B4-BE49-F238E27FC236}">
                  <a16:creationId xmlns:a16="http://schemas.microsoft.com/office/drawing/2014/main" id="{630B6B76-EB3F-1C0F-BE62-FC2BCA2D59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418826" name="Rectangle 10">
              <a:extLst>
                <a:ext uri="{FF2B5EF4-FFF2-40B4-BE49-F238E27FC236}">
                  <a16:creationId xmlns:a16="http://schemas.microsoft.com/office/drawing/2014/main" id="{8B8CDFDA-DEB0-27A1-D688-F32017D66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418827" name="Rectangle 11">
              <a:extLst>
                <a:ext uri="{FF2B5EF4-FFF2-40B4-BE49-F238E27FC236}">
                  <a16:creationId xmlns:a16="http://schemas.microsoft.com/office/drawing/2014/main" id="{0869C7D7-9D3E-B19A-B964-8740A574F5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418828" name="Rectangle 12">
              <a:extLst>
                <a:ext uri="{FF2B5EF4-FFF2-40B4-BE49-F238E27FC236}">
                  <a16:creationId xmlns:a16="http://schemas.microsoft.com/office/drawing/2014/main" id="{7214FC8F-EA42-D692-5E97-00863761F6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418829" name="Rectangle 13">
              <a:extLst>
                <a:ext uri="{FF2B5EF4-FFF2-40B4-BE49-F238E27FC236}">
                  <a16:creationId xmlns:a16="http://schemas.microsoft.com/office/drawing/2014/main" id="{A2308445-5F1F-F468-9EE1-6EAB33D14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418830" name="Rectangle 14">
            <a:extLst>
              <a:ext uri="{FF2B5EF4-FFF2-40B4-BE49-F238E27FC236}">
                <a16:creationId xmlns:a16="http://schemas.microsoft.com/office/drawing/2014/main" id="{7F7A029E-EC41-88E6-FBCE-6B633AD441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418831" name="Rectangle 15">
            <a:extLst>
              <a:ext uri="{FF2B5EF4-FFF2-40B4-BE49-F238E27FC236}">
                <a16:creationId xmlns:a16="http://schemas.microsoft.com/office/drawing/2014/main" id="{4D86339F-874C-668A-2FA8-EC89EF397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18832" name="Rectangle 16">
            <a:extLst>
              <a:ext uri="{FF2B5EF4-FFF2-40B4-BE49-F238E27FC236}">
                <a16:creationId xmlns:a16="http://schemas.microsoft.com/office/drawing/2014/main" id="{55589491-3CE9-33FE-920E-2045A7EC4DF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>
            <a:extLst>
              <a:ext uri="{FF2B5EF4-FFF2-40B4-BE49-F238E27FC236}">
                <a16:creationId xmlns:a16="http://schemas.microsoft.com/office/drawing/2014/main" id="{8E1D46C3-1B41-0813-B62C-496753DBA3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 sz="3200" dirty="0"/>
              <a:t>Тема 17. Інфляція та антиінфляційна політика</a:t>
            </a:r>
            <a:endParaRPr lang="ru-RU" altLang="ru-RU" sz="3200" dirty="0"/>
          </a:p>
        </p:txBody>
      </p:sp>
      <p:sp>
        <p:nvSpPr>
          <p:cNvPr id="415747" name="Rectangle 3">
            <a:extLst>
              <a:ext uri="{FF2B5EF4-FFF2-40B4-BE49-F238E27FC236}">
                <a16:creationId xmlns:a16="http://schemas.microsoft.com/office/drawing/2014/main" id="{E41A270E-BD72-F850-232C-6191E117A5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r>
              <a:rPr lang="ru-RU" altLang="ru-RU" dirty="0"/>
              <a:t>1. </a:t>
            </a:r>
            <a:r>
              <a:rPr lang="ru-RU" altLang="ru-RU" dirty="0" err="1"/>
              <a:t>Сутність</a:t>
            </a:r>
            <a:r>
              <a:rPr lang="ru-RU" altLang="ru-RU" dirty="0"/>
              <a:t> та </a:t>
            </a:r>
            <a:r>
              <a:rPr lang="ru-RU" altLang="ru-RU" dirty="0" err="1"/>
              <a:t>вимірювання</a:t>
            </a:r>
            <a:r>
              <a:rPr lang="ru-RU" altLang="ru-RU" dirty="0"/>
              <a:t> </a:t>
            </a:r>
            <a:r>
              <a:rPr lang="ru-RU" altLang="ru-RU" dirty="0" err="1"/>
              <a:t>інфляції</a:t>
            </a:r>
            <a:endParaRPr lang="ru-RU" altLang="ru-RU" dirty="0"/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ru-RU" altLang="ru-RU" dirty="0"/>
              <a:t>2. </a:t>
            </a:r>
            <a:r>
              <a:rPr lang="ru-RU" altLang="ru-RU" dirty="0" err="1"/>
              <a:t>Основні</a:t>
            </a:r>
            <a:r>
              <a:rPr lang="ru-RU" altLang="ru-RU" dirty="0"/>
              <a:t> типи </a:t>
            </a:r>
            <a:r>
              <a:rPr lang="ru-RU" altLang="ru-RU" dirty="0" err="1"/>
              <a:t>інфляції</a:t>
            </a:r>
            <a:endParaRPr lang="ru-RU" altLang="ru-RU" dirty="0"/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ru-RU" altLang="ru-RU" dirty="0"/>
              <a:t>3. </a:t>
            </a:r>
            <a:r>
              <a:rPr lang="ru-RU" altLang="ru-RU" dirty="0" err="1"/>
              <a:t>Соціально-економічні</a:t>
            </a:r>
            <a:r>
              <a:rPr lang="ru-RU" altLang="ru-RU" dirty="0"/>
              <a:t> </a:t>
            </a:r>
            <a:r>
              <a:rPr lang="ru-RU" altLang="ru-RU" dirty="0" err="1"/>
              <a:t>наслідки</a:t>
            </a:r>
            <a:r>
              <a:rPr lang="ru-RU" altLang="ru-RU" dirty="0"/>
              <a:t> </a:t>
            </a:r>
            <a:r>
              <a:rPr lang="ru-RU" altLang="ru-RU" dirty="0" err="1"/>
              <a:t>інфляції</a:t>
            </a:r>
            <a:endParaRPr lang="ru-RU" altLang="ru-RU" dirty="0"/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ru-RU" altLang="ru-RU" dirty="0"/>
              <a:t>4. </a:t>
            </a:r>
            <a:r>
              <a:rPr lang="ru-RU" altLang="ru-RU" dirty="0" err="1"/>
              <a:t>Інфляція</a:t>
            </a:r>
            <a:r>
              <a:rPr lang="ru-RU" altLang="ru-RU" dirty="0"/>
              <a:t> і </a:t>
            </a:r>
            <a:r>
              <a:rPr lang="ru-RU" altLang="ru-RU" dirty="0" err="1"/>
              <a:t>процентні</a:t>
            </a:r>
            <a:r>
              <a:rPr lang="ru-RU" altLang="ru-RU" dirty="0"/>
              <a:t> ставки.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ru-RU" altLang="ru-RU" dirty="0"/>
              <a:t>5. </a:t>
            </a:r>
            <a:r>
              <a:rPr lang="ru-RU" altLang="ru-RU" dirty="0" err="1"/>
              <a:t>Взаємозв’язок</a:t>
            </a:r>
            <a:r>
              <a:rPr lang="ru-RU" altLang="ru-RU" dirty="0"/>
              <a:t> </a:t>
            </a:r>
            <a:r>
              <a:rPr lang="ru-RU" altLang="ru-RU" dirty="0" err="1"/>
              <a:t>інфляції</a:t>
            </a:r>
            <a:r>
              <a:rPr lang="ru-RU" altLang="ru-RU" dirty="0"/>
              <a:t> та </a:t>
            </a:r>
            <a:r>
              <a:rPr lang="ru-RU" altLang="ru-RU" dirty="0" err="1"/>
              <a:t>безробіття</a:t>
            </a:r>
            <a:r>
              <a:rPr lang="ru-RU" altLang="ru-RU" dirty="0"/>
              <a:t>. Крива </a:t>
            </a:r>
            <a:r>
              <a:rPr lang="ru-RU" altLang="ru-RU" dirty="0" err="1"/>
              <a:t>Філіпса</a:t>
            </a:r>
            <a:r>
              <a:rPr lang="ru-RU" altLang="ru-RU" dirty="0"/>
              <a:t>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>
            <a:extLst>
              <a:ext uri="{FF2B5EF4-FFF2-40B4-BE49-F238E27FC236}">
                <a16:creationId xmlns:a16="http://schemas.microsoft.com/office/drawing/2014/main" id="{DBA5F570-A328-DA38-0384-9041388556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55650"/>
          </a:xfrm>
        </p:spPr>
        <p:txBody>
          <a:bodyPr/>
          <a:lstStyle/>
          <a:p>
            <a:pPr algn="ctr"/>
            <a:br>
              <a:rPr lang="uk-UA" altLang="ru-RU" sz="2400" dirty="0"/>
            </a:br>
            <a:r>
              <a:rPr lang="uk-UA" altLang="ru-RU" sz="2400" b="1" dirty="0"/>
              <a:t>1.  Сутність та вимірювання інфляції</a:t>
            </a:r>
            <a:br>
              <a:rPr lang="uk-UA" altLang="ru-RU" sz="4000" b="1" dirty="0"/>
            </a:br>
            <a:endParaRPr lang="ru-RU" altLang="ru-RU" sz="4000" b="1" dirty="0"/>
          </a:p>
        </p:txBody>
      </p:sp>
      <p:sp>
        <p:nvSpPr>
          <p:cNvPr id="434179" name="Rectangle 3">
            <a:extLst>
              <a:ext uri="{FF2B5EF4-FFF2-40B4-BE49-F238E27FC236}">
                <a16:creationId xmlns:a16="http://schemas.microsoft.com/office/drawing/2014/main" id="{849B1030-6401-4C5B-188C-40102BD784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 u="sng"/>
              <a:t>Інфляція</a:t>
            </a:r>
            <a:r>
              <a:rPr lang="uk-UA" altLang="ru-RU" sz="1800"/>
              <a:t> означає падіння купівельної спроможності грошей, підвищення грошової вартості життя. Найчастіше інфляція проявляється як зростання загального рівня цін.</a:t>
            </a:r>
            <a:endParaRPr lang="uk-UA" altLang="ru-RU" sz="1800" u="sng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 u="sng"/>
              <a:t>Рівень</a:t>
            </a:r>
            <a:r>
              <a:rPr lang="uk-UA" altLang="ru-RU" sz="1800"/>
              <a:t> інфляції показує, як змінились ціни в економіці, і вимірюється за допомогою індексів цін ( ІСЦ – індексу споживчих цін; дефлятора ВВП тощо) як різниця між значенням цього індексу за певний період (у відсотках) та 100%: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>
                <a:sym typeface="Symbol" panose="05050102010706020507" pitchFamily="18" charset="2"/>
              </a:rPr>
              <a:t>				</a:t>
            </a:r>
            <a:r>
              <a:rPr lang="uk-UA" altLang="ru-RU" sz="2000" b="1">
                <a:sym typeface="Symbol" panose="05050102010706020507" pitchFamily="18" charset="2"/>
              </a:rPr>
              <a:t> = Іцін – 100%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2000" b="1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 u="sng"/>
              <a:t>Темп</a:t>
            </a:r>
            <a:r>
              <a:rPr lang="uk-UA" altLang="ru-RU" sz="1800"/>
              <a:t> інфляції показує, як змінилась сама інфляція за певний період (прискорилась чи сповільнилась)</a:t>
            </a:r>
          </a:p>
          <a:p>
            <a:pPr>
              <a:lnSpc>
                <a:spcPct val="80000"/>
              </a:lnSpc>
            </a:pPr>
            <a:br>
              <a:rPr lang="ru-RU" altLang="ru-RU" sz="1800"/>
            </a:br>
            <a:r>
              <a:rPr lang="uk-UA" altLang="ru-RU" sz="1800"/>
              <a:t>													</a:t>
            </a:r>
            <a:endParaRPr lang="ru-RU" altLang="ru-RU"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>
            <a:extLst>
              <a:ext uri="{FF2B5EF4-FFF2-40B4-BE49-F238E27FC236}">
                <a16:creationId xmlns:a16="http://schemas.microsoft.com/office/drawing/2014/main" id="{DF8A5EFC-36CE-1FC5-0924-89D49AB8A3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84200"/>
            <a:ext cx="8229600" cy="617538"/>
          </a:xfrm>
        </p:spPr>
        <p:txBody>
          <a:bodyPr/>
          <a:lstStyle/>
          <a:p>
            <a:pPr algn="ctr"/>
            <a:r>
              <a:rPr lang="uk-UA" altLang="ru-RU" sz="2800" b="1" dirty="0"/>
              <a:t>2.  Основні типи інфляції</a:t>
            </a:r>
            <a:br>
              <a:rPr lang="uk-UA" altLang="ru-RU" sz="2800" b="1" dirty="0"/>
            </a:br>
            <a:endParaRPr lang="ru-RU" altLang="ru-RU" sz="2800" b="1" dirty="0"/>
          </a:p>
        </p:txBody>
      </p:sp>
      <p:sp>
        <p:nvSpPr>
          <p:cNvPr id="435203" name="Rectangle 3">
            <a:extLst>
              <a:ext uri="{FF2B5EF4-FFF2-40B4-BE49-F238E27FC236}">
                <a16:creationId xmlns:a16="http://schemas.microsoft.com/office/drawing/2014/main" id="{FCF3F04C-4893-98A9-A311-43993035C0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01738"/>
            <a:ext cx="8229600" cy="46656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/>
              <a:t>	</a:t>
            </a:r>
            <a:r>
              <a:rPr lang="uk-UA" altLang="ru-RU" sz="1800" b="1" u="sng"/>
              <a:t>Непередбачена</a:t>
            </a:r>
            <a:r>
              <a:rPr lang="uk-UA" altLang="ru-RU" sz="1800"/>
              <a:t> інфляція – перерозподіляє багатство між різними групами людей. Вона звичайно сприяє боржникам, групам людей і спекулянтам. Водночас вона шкодить кредиторам, групам з фіксованими доходами.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1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/>
              <a:t>	</a:t>
            </a:r>
            <a:r>
              <a:rPr lang="uk-UA" altLang="ru-RU" sz="1800" b="1" u="sng"/>
              <a:t>Очікувана</a:t>
            </a:r>
            <a:r>
              <a:rPr lang="uk-UA" altLang="ru-RU" sz="1800"/>
              <a:t> інфляція.	Припустимо, що всі ціни зростають щороку на 5% і нікого не дивують ці зміни. Ціни на продовольчі товари й одяг, зарплата і квартирна плата зростають на 5% щороку.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1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/>
              <a:t> 	Інфляція, яка є </a:t>
            </a:r>
            <a:r>
              <a:rPr lang="uk-UA" altLang="ru-RU" sz="1800" b="1" u="sng"/>
              <a:t>збалансованою</a:t>
            </a:r>
            <a:r>
              <a:rPr lang="uk-UA" altLang="ru-RU" sz="1800"/>
              <a:t> (такою, що не змінює відносні ціни) і передбаченою, не впливає на загальний обсяг виробництва чи перерозподіл доходів.	Проте цей вид інфляції є рідкісним 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1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/>
              <a:t>	Набагато частіше зустрічається </a:t>
            </a:r>
            <a:r>
              <a:rPr lang="uk-UA" altLang="ru-RU" sz="1800" b="1" u="sng"/>
              <a:t>незбалансована</a:t>
            </a:r>
            <a:r>
              <a:rPr lang="uk-UA" altLang="ru-RU" sz="1800"/>
              <a:t> інфляція – така, що впливає на відносні ціни, затрати і податки.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/>
              <a:t>	</a:t>
            </a:r>
            <a:endParaRPr lang="ru-RU" altLang="ru-RU"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>
            <a:extLst>
              <a:ext uri="{FF2B5EF4-FFF2-40B4-BE49-F238E27FC236}">
                <a16:creationId xmlns:a16="http://schemas.microsoft.com/office/drawing/2014/main" id="{49C17D71-9367-D194-BADA-63239B9958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90563"/>
          </a:xfrm>
        </p:spPr>
        <p:txBody>
          <a:bodyPr/>
          <a:lstStyle/>
          <a:p>
            <a:pPr algn="ctr"/>
            <a:r>
              <a:rPr lang="uk-UA" altLang="ru-RU" sz="2800" b="1" dirty="0"/>
              <a:t>  Основні типи інфляції</a:t>
            </a:r>
            <a:br>
              <a:rPr lang="uk-UA" altLang="ru-RU" sz="2800" b="1" dirty="0"/>
            </a:br>
            <a:endParaRPr lang="ru-RU" altLang="ru-RU" sz="2800" b="1" dirty="0"/>
          </a:p>
        </p:txBody>
      </p:sp>
      <p:sp>
        <p:nvSpPr>
          <p:cNvPr id="436227" name="Rectangle 3">
            <a:extLst>
              <a:ext uri="{FF2B5EF4-FFF2-40B4-BE49-F238E27FC236}">
                <a16:creationId xmlns:a16="http://schemas.microsoft.com/office/drawing/2014/main" id="{72CD933B-AD9C-47D4-57A3-B0A3E1C085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46150"/>
            <a:ext cx="8229600" cy="5273675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800" b="1" u="sng"/>
              <a:t>Існують такі види інфляції</a:t>
            </a:r>
            <a:r>
              <a:rPr lang="uk-UA" altLang="ru-RU" sz="2400" u="sng"/>
              <a:t> </a:t>
            </a:r>
            <a:endParaRPr lang="uk-UA" altLang="ru-RU" sz="24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400" b="1" i="1"/>
              <a:t>по прояву</a:t>
            </a:r>
            <a:r>
              <a:rPr lang="uk-UA" altLang="ru-RU" sz="2400" i="1"/>
              <a:t>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400"/>
              <a:t>а) </a:t>
            </a:r>
            <a:r>
              <a:rPr lang="uk-UA" altLang="ru-RU" sz="2400" u="sng"/>
              <a:t>явна</a:t>
            </a:r>
            <a:r>
              <a:rPr lang="uk-UA" altLang="ru-RU" sz="2400"/>
              <a:t> (зростання цін)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400"/>
              <a:t>б) </a:t>
            </a:r>
            <a:r>
              <a:rPr lang="uk-UA" altLang="ru-RU" sz="2400" u="sng"/>
              <a:t>прихована</a:t>
            </a:r>
            <a:r>
              <a:rPr lang="uk-UA" altLang="ru-RU" sz="2400"/>
              <a:t> (зростання дефіциту)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400" b="1" i="1"/>
              <a:t>за темпами: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400"/>
              <a:t>а) </a:t>
            </a:r>
            <a:r>
              <a:rPr lang="uk-UA" altLang="ru-RU" sz="2400" u="sng"/>
              <a:t>повзуча</a:t>
            </a:r>
            <a:r>
              <a:rPr lang="uk-UA" altLang="ru-RU" sz="2400"/>
              <a:t>, ще називають стимулююча (рівень інфляції контрольований 3-5%)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400"/>
              <a:t>б) </a:t>
            </a:r>
            <a:r>
              <a:rPr lang="uk-UA" altLang="ru-RU" sz="2400" u="sng"/>
              <a:t>помірна інфляція</a:t>
            </a:r>
            <a:r>
              <a:rPr lang="uk-UA" altLang="ru-RU" sz="2400"/>
              <a:t> (до 25%) характеризується повільним зростанням цін</a:t>
            </a:r>
            <a:endParaRPr lang="uk-UA" altLang="ru-RU" sz="2400" u="sng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400"/>
              <a:t>в) </a:t>
            </a:r>
            <a:r>
              <a:rPr lang="uk-UA" altLang="ru-RU" sz="2400" u="sng"/>
              <a:t>галопуюча</a:t>
            </a:r>
            <a:r>
              <a:rPr lang="uk-UA" altLang="ru-RU" sz="2400"/>
              <a:t> інфляція – це інфляція, що вимірюється двозначними чи тризначними числами (50 або 300% за рік)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400"/>
              <a:t>г) </a:t>
            </a:r>
            <a:r>
              <a:rPr lang="uk-UA" altLang="ru-RU" sz="2400" u="sng"/>
              <a:t>гіперінфляція</a:t>
            </a:r>
            <a:r>
              <a:rPr lang="uk-UA" altLang="ru-RU" sz="2400"/>
              <a:t> –</a:t>
            </a:r>
            <a:r>
              <a:rPr lang="uk-UA" altLang="ru-RU" sz="2400" u="sng"/>
              <a:t> </a:t>
            </a:r>
            <a:r>
              <a:rPr lang="uk-UA" altLang="ru-RU" sz="2400"/>
              <a:t>коли ціни зростають на тисячі, мільйони чи навіть мільярди процентів на рік. </a:t>
            </a:r>
            <a:endParaRPr lang="ru-RU" altLang="ru-RU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>
            <a:extLst>
              <a:ext uri="{FF2B5EF4-FFF2-40B4-BE49-F238E27FC236}">
                <a16:creationId xmlns:a16="http://schemas.microsoft.com/office/drawing/2014/main" id="{DB252D71-953F-3D5B-02CF-387BBFC11C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 sz="2800" b="1" dirty="0"/>
              <a:t>  Основні типи інфляції</a:t>
            </a:r>
            <a:endParaRPr lang="ru-RU" altLang="ru-RU" sz="2800" b="1" dirty="0"/>
          </a:p>
        </p:txBody>
      </p:sp>
      <p:sp>
        <p:nvSpPr>
          <p:cNvPr id="437251" name="Rectangle 3">
            <a:extLst>
              <a:ext uri="{FF2B5EF4-FFF2-40B4-BE49-F238E27FC236}">
                <a16:creationId xmlns:a16="http://schemas.microsoft.com/office/drawing/2014/main" id="{B5452D40-CCA7-81AF-E162-1083D65A7E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0825"/>
            <a:ext cx="8229600" cy="47942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		</a:t>
            </a:r>
            <a:r>
              <a:rPr lang="uk-UA" altLang="ru-RU" sz="2400"/>
              <a:t>З точки зору </a:t>
            </a:r>
            <a:r>
              <a:rPr lang="uk-UA" altLang="ru-RU" sz="2400" b="1" i="1"/>
              <a:t>причин виникнення інфляції</a:t>
            </a:r>
            <a:r>
              <a:rPr lang="uk-UA" altLang="ru-RU" sz="2400"/>
              <a:t> розрізняють інфляцію попиту та інфляцію пропозиції (інфляцію витрат).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400"/>
              <a:t>		</a:t>
            </a:r>
            <a:r>
              <a:rPr lang="uk-UA" altLang="ru-RU" sz="2400" b="1" i="1"/>
              <a:t>Інфляція попиту</a:t>
            </a:r>
            <a:r>
              <a:rPr lang="uk-UA" altLang="ru-RU" sz="2400"/>
              <a:t> спостерігається, коли сукупний попит зростає швидше за виробничий потенціал економіки, а тому ціни, намагаючись зрівноважити пропозицію і попит, зростають.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400"/>
              <a:t>		Інфляція, що виникає через зростання витрат у періоди високого безробіття і неповного використання виробничих ресурсів, називається </a:t>
            </a:r>
            <a:r>
              <a:rPr lang="uk-UA" altLang="ru-RU" sz="2400" b="1" i="1"/>
              <a:t>інфляцією витрат, або інфляцією пропозиції.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400" b="1" i="1"/>
              <a:t>		</a:t>
            </a:r>
            <a:r>
              <a:rPr lang="uk-UA" altLang="ru-RU" sz="2400"/>
              <a:t>Поєднання інфляції попиту та інфляції витрат створює так звану</a:t>
            </a:r>
            <a:r>
              <a:rPr lang="uk-UA" altLang="ru-RU" sz="2400" b="1" i="1"/>
              <a:t> інфляційну спіраль.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uk-UA" altLang="ru-RU" sz="2400" b="1" i="1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uk-UA" altLang="ru-RU" sz="2000" b="1"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>
            <a:extLst>
              <a:ext uri="{FF2B5EF4-FFF2-40B4-BE49-F238E27FC236}">
                <a16:creationId xmlns:a16="http://schemas.microsoft.com/office/drawing/2014/main" id="{54DF00F7-DC97-DD51-193C-08D4370C63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01675"/>
          </a:xfrm>
        </p:spPr>
        <p:txBody>
          <a:bodyPr/>
          <a:lstStyle/>
          <a:p>
            <a:pPr algn="ctr"/>
            <a:r>
              <a:rPr lang="uk-UA" altLang="ru-RU" sz="2800" b="1" dirty="0"/>
              <a:t>  3. Соціальні та економічні наслідки інфляції</a:t>
            </a:r>
            <a:br>
              <a:rPr lang="uk-UA" altLang="ru-RU" sz="2800" b="1" dirty="0"/>
            </a:br>
            <a:endParaRPr lang="ru-RU" altLang="ru-RU" sz="2800" b="1" dirty="0"/>
          </a:p>
        </p:txBody>
      </p:sp>
      <p:sp>
        <p:nvSpPr>
          <p:cNvPr id="438275" name="Rectangle 3">
            <a:extLst>
              <a:ext uri="{FF2B5EF4-FFF2-40B4-BE49-F238E27FC236}">
                <a16:creationId xmlns:a16="http://schemas.microsoft.com/office/drawing/2014/main" id="{C769EFFE-790A-DFC9-4D60-B618B919E0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60488"/>
            <a:ext cx="8229600" cy="4795837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	</a:t>
            </a:r>
            <a:r>
              <a:rPr lang="uk-UA" altLang="ru-RU" sz="2400" b="1"/>
              <a:t>Визначено наступні економічні наслідки інфляції: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-   перерозподіл доходу і багатства між різними класами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uk-UA" altLang="ru-RU" sz="2000"/>
              <a:t>спотворення відносних цін та обсягів виробництва різних товарів, іноді обсягу виробництва і зайнятості в економіці в цілому.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uk-UA" altLang="ru-RU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		Основний розподільчий вплив інфляції виникає через відмінності у активах і пасивах, якими володіють люди.Коли люди заборгували гроші, то різке зростання цін є несподіваним щастям для них. Якщо ж ви кредитор, то ефект протилежний.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400" b="1"/>
              <a:t>Соціальні втрати від інфляції: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-   ефект зношеного взуття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-   ефект меню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-   ефект зіпсованого світлофору</a:t>
            </a:r>
            <a:endParaRPr lang="ru-RU" altLang="ru-RU"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>
            <a:extLst>
              <a:ext uri="{FF2B5EF4-FFF2-40B4-BE49-F238E27FC236}">
                <a16:creationId xmlns:a16="http://schemas.microsoft.com/office/drawing/2014/main" id="{9985B95A-A299-8230-8150-6EC86203BE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 sz="2800" b="1" dirty="0"/>
              <a:t>4.  Інфляція і процентні ставки.</a:t>
            </a:r>
            <a:br>
              <a:rPr lang="uk-UA" altLang="ru-RU" sz="2800" b="1" dirty="0"/>
            </a:br>
            <a:r>
              <a:rPr lang="uk-UA" altLang="ru-RU" sz="2800" b="1" dirty="0"/>
              <a:t> Ефект Фішера</a:t>
            </a:r>
            <a:br>
              <a:rPr lang="uk-UA" altLang="ru-RU" sz="4000" dirty="0"/>
            </a:br>
            <a:endParaRPr lang="ru-RU" altLang="ru-RU" sz="4000" dirty="0"/>
          </a:p>
        </p:txBody>
      </p:sp>
      <p:sp>
        <p:nvSpPr>
          <p:cNvPr id="439299" name="Rectangle 3">
            <a:extLst>
              <a:ext uri="{FF2B5EF4-FFF2-40B4-BE49-F238E27FC236}">
                <a16:creationId xmlns:a16="http://schemas.microsoft.com/office/drawing/2014/main" id="{20E5D27D-EAC9-0983-5290-02B57E26C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92238"/>
            <a:ext cx="8229600" cy="48164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/>
              <a:t>		Економісти називають банківський процент </a:t>
            </a:r>
            <a:r>
              <a:rPr lang="uk-UA" altLang="ru-RU" sz="1800" b="1" i="1"/>
              <a:t>номінальною процентною ставкою</a:t>
            </a:r>
            <a:r>
              <a:rPr lang="uk-UA" altLang="ru-RU" sz="1800"/>
              <a:t>, а збільшення Вашої купівельної спроможності – </a:t>
            </a:r>
            <a:r>
              <a:rPr lang="uk-UA" altLang="ru-RU" sz="1800" b="1" i="1"/>
              <a:t>реальною процентною ставкою</a:t>
            </a:r>
            <a:r>
              <a:rPr lang="uk-UA" altLang="ru-RU" sz="1800"/>
              <a:t>. Якщо номінальну процентну ставку позначити через  і, реальну процентну ставку – </a:t>
            </a:r>
            <a:r>
              <a:rPr lang="en-US" altLang="ru-RU" sz="1800"/>
              <a:t>r </a:t>
            </a:r>
            <a:r>
              <a:rPr lang="uk-UA" altLang="ru-RU" sz="1800"/>
              <a:t>, а інфляцію –П, то залежність між цими трьома змінними може бути записана як:</a:t>
            </a:r>
            <a:endParaRPr lang="en-US" altLang="ru-RU" sz="1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/>
              <a:t>					</a:t>
            </a:r>
            <a:r>
              <a:rPr lang="en-US" altLang="ru-RU" sz="1800"/>
              <a:t>r</a:t>
            </a:r>
            <a:r>
              <a:rPr lang="uk-UA" altLang="ru-RU" sz="1800"/>
              <a:t> = і-П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/>
              <a:t>		Тобто реальна процентна ставка є різницею між номінальною процентною ставкою та рівнем інфляції.Перегрупувавши отримаємо: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/>
              <a:t>					</a:t>
            </a:r>
            <a:r>
              <a:rPr lang="en-US" altLang="ru-RU" sz="1800"/>
              <a:t>i</a:t>
            </a:r>
            <a:r>
              <a:rPr lang="uk-UA" altLang="ru-RU" sz="1800"/>
              <a:t> = </a:t>
            </a:r>
            <a:r>
              <a:rPr lang="en-US" altLang="ru-RU" sz="1800"/>
              <a:t>r </a:t>
            </a:r>
            <a:r>
              <a:rPr lang="uk-UA" altLang="ru-RU" sz="1800"/>
              <a:t>+ П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1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1800"/>
              <a:t>	</a:t>
            </a:r>
            <a:r>
              <a:rPr lang="uk-UA" altLang="ru-RU" sz="1800"/>
              <a:t>Рівняння, записане у такому вигляді, має назву </a:t>
            </a:r>
            <a:r>
              <a:rPr lang="uk-UA" altLang="ru-RU" sz="1800" b="1" i="1"/>
              <a:t>рівняння Фішера.</a:t>
            </a:r>
            <a:r>
              <a:rPr lang="uk-UA" altLang="ru-RU" sz="1800"/>
              <a:t>Воно вказує на те, що номінальна процентна ставка може змінюватися під впливом двох причин: внаслідок зміни реальної процентної ставки або ж внаслідок зміни рівня інфляції. Це співвідношення між рівнем інфляції і номінальною процентною ставкою має назву </a:t>
            </a:r>
            <a:r>
              <a:rPr lang="uk-UA" altLang="ru-RU" sz="1800" b="1" i="1"/>
              <a:t>ефекту Фішера.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800" b="1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/>
              <a:t>	</a:t>
            </a:r>
            <a:r>
              <a:rPr lang="uk-UA" altLang="ru-RU" sz="1800" i="1"/>
              <a:t>У відповідності з рівнянням Фішера: </a:t>
            </a:r>
            <a:r>
              <a:rPr lang="uk-UA" altLang="ru-RU" sz="1800" b="1" i="1"/>
              <a:t>збільшення рівня інфляції на 1% призводить до підвищення номінальної процентної ставки на 1%.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>
            <a:extLst>
              <a:ext uri="{FF2B5EF4-FFF2-40B4-BE49-F238E27FC236}">
                <a16:creationId xmlns:a16="http://schemas.microsoft.com/office/drawing/2014/main" id="{AC7102C0-356F-9B57-4094-232D8EB5D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77900"/>
          </a:xfrm>
        </p:spPr>
        <p:txBody>
          <a:bodyPr/>
          <a:lstStyle/>
          <a:p>
            <a:pPr algn="ctr"/>
            <a:r>
              <a:rPr lang="en-US" altLang="ru-RU" sz="2800" b="1" dirty="0"/>
              <a:t> </a:t>
            </a:r>
            <a:r>
              <a:rPr lang="ru-RU" altLang="ru-RU" sz="2800" b="1" dirty="0"/>
              <a:t>5. </a:t>
            </a:r>
            <a:r>
              <a:rPr lang="uk-UA" altLang="ru-RU" sz="2800" b="1" dirty="0"/>
              <a:t>Взаємозв’язок інфляції та безробіття.</a:t>
            </a:r>
            <a:br>
              <a:rPr lang="en-US" altLang="ru-RU" sz="2800" b="1" dirty="0"/>
            </a:br>
            <a:r>
              <a:rPr lang="uk-UA" altLang="ru-RU" sz="2800" b="1" dirty="0"/>
              <a:t> Крива </a:t>
            </a:r>
            <a:r>
              <a:rPr lang="uk-UA" altLang="ru-RU" sz="2800" b="1" dirty="0" err="1"/>
              <a:t>Філіпса</a:t>
            </a:r>
            <a:r>
              <a:rPr lang="uk-UA" altLang="ru-RU" sz="2800" b="1" dirty="0"/>
              <a:t>.</a:t>
            </a:r>
            <a:br>
              <a:rPr lang="uk-UA" altLang="ru-RU" sz="2800" b="1" dirty="0"/>
            </a:br>
            <a:endParaRPr lang="ru-RU" altLang="ru-RU" sz="2800" b="1" dirty="0"/>
          </a:p>
        </p:txBody>
      </p:sp>
      <p:sp>
        <p:nvSpPr>
          <p:cNvPr id="440323" name="Rectangle 3">
            <a:extLst>
              <a:ext uri="{FF2B5EF4-FFF2-40B4-BE49-F238E27FC236}">
                <a16:creationId xmlns:a16="http://schemas.microsoft.com/office/drawing/2014/main" id="{5B358852-3A55-2C7A-EE26-C14C07236C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08100"/>
            <a:ext cx="8229600" cy="47942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400"/>
              <a:t>		Відомий економіст А.Філіпс,  вивчивши дані щодо безробіття і номінальної заробітної плати у Великобританії за останні сто років,  виявив обернений зв’язок між безробіттям і змінами у номінальній заробітній платі. Він з’ясував, що заробітна плата зростала завжди, коли безробіття було малим, і навпаки. Саме тому високе безробіття заважало зростанню номінальної заробітної плати.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400"/>
              <a:t>		Чим більший рівень безробіття, тим менша зарплата. Суспільство завжди стоїть перед вибором: висока інфляція - низьке безробіття або низька інфляція - високе безробіття.</a:t>
            </a:r>
            <a:endParaRPr lang="ru-RU" altLang="ru-RU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22ED69D-2F8B-3A3B-59C3-EE98324F7F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CF68372E-512B-859C-A238-52AEE1A0DE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uk-UA" altLang="ru-RU" sz="4000"/>
          </a:p>
          <a:p>
            <a:pPr algn="ctr">
              <a:buFont typeface="Wingdings" panose="05000000000000000000" pitchFamily="2" charset="2"/>
              <a:buNone/>
            </a:pPr>
            <a:r>
              <a:rPr lang="uk-UA" altLang="ru-RU" sz="4400"/>
              <a:t>Бажаю успіхів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uk-UA" altLang="ru-RU" sz="4400"/>
              <a:t>у засвоєнні матеріалу!</a:t>
            </a:r>
            <a:endParaRPr lang="ru-RU" altLang="ru-RU" sz="440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План">
  <a:themeElements>
    <a:clrScheme name="План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План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План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1622</TotalTime>
  <Words>858</Words>
  <Application>Microsoft Office PowerPoint</Application>
  <PresentationFormat>Экран (4:3)</PresentationFormat>
  <Paragraphs>62</Paragraphs>
  <Slides>9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Times New Roman</vt:lpstr>
      <vt:lpstr>Wingdings</vt:lpstr>
      <vt:lpstr>План</vt:lpstr>
      <vt:lpstr>Пиксел</vt:lpstr>
      <vt:lpstr>Тема 17. Інфляція та антиінфляційна політика</vt:lpstr>
      <vt:lpstr> 1.  Сутність та вимірювання інфляції </vt:lpstr>
      <vt:lpstr>2.  Основні типи інфляції </vt:lpstr>
      <vt:lpstr>  Основні типи інфляції </vt:lpstr>
      <vt:lpstr>  Основні типи інфляції</vt:lpstr>
      <vt:lpstr>  3. Соціальні та економічні наслідки інфляції </vt:lpstr>
      <vt:lpstr>4.  Інфляція і процентні ставки.  Ефект Фішера </vt:lpstr>
      <vt:lpstr> 5. Взаємозв’язок інфляції та безробіття.  Крива Філіпса. </vt:lpstr>
      <vt:lpstr>Презентация PowerPoint</vt:lpstr>
    </vt:vector>
  </TitlesOfParts>
  <Company>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Міжнародна економіка: базові поняття, теорія і господарська практика. </dc:title>
  <dc:creator>Аня</dc:creator>
  <cp:lastModifiedBy>Байдала Вікторія Володимирівна</cp:lastModifiedBy>
  <cp:revision>61</cp:revision>
  <dcterms:created xsi:type="dcterms:W3CDTF">2011-01-30T12:06:12Z</dcterms:created>
  <dcterms:modified xsi:type="dcterms:W3CDTF">2022-09-12T20:28:39Z</dcterms:modified>
</cp:coreProperties>
</file>