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91" r:id="rId3"/>
    <p:sldId id="295" r:id="rId4"/>
    <p:sldId id="313" r:id="rId5"/>
    <p:sldId id="277" r:id="rId6"/>
    <p:sldId id="314" r:id="rId7"/>
    <p:sldId id="315" r:id="rId8"/>
    <p:sldId id="316" r:id="rId9"/>
    <p:sldId id="292" r:id="rId10"/>
    <p:sldId id="320" r:id="rId11"/>
    <p:sldId id="321" r:id="rId12"/>
    <p:sldId id="293" r:id="rId13"/>
    <p:sldId id="322" r:id="rId14"/>
    <p:sldId id="323" r:id="rId15"/>
    <p:sldId id="296" r:id="rId16"/>
    <p:sldId id="297" r:id="rId17"/>
    <p:sldId id="294" r:id="rId1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79" autoAdjust="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990" y="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6B8035C0-4B93-23B8-E9C3-815EDB60489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" name="Rectangle 3">
              <a:extLst>
                <a:ext uri="{FF2B5EF4-FFF2-40B4-BE49-F238E27FC236}">
                  <a16:creationId xmlns:a16="http://schemas.microsoft.com/office/drawing/2014/main" id="{01F28508-CD43-15CB-0875-C7EFD70FF0F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uk-UA" altLang="uk-UA" sz="2400">
                <a:latin typeface="Times New Roman" panose="02020603050405020304" pitchFamily="18" charset="0"/>
              </a:endParaRPr>
            </a:p>
          </p:txBody>
        </p:sp>
        <p:sp>
          <p:nvSpPr>
            <p:cNvPr id="4" name="Rectangle 4">
              <a:extLst>
                <a:ext uri="{FF2B5EF4-FFF2-40B4-BE49-F238E27FC236}">
                  <a16:creationId xmlns:a16="http://schemas.microsoft.com/office/drawing/2014/main" id="{074874B1-3B2E-AE9B-34C4-1F150074D7D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5" name="Group 5">
              <a:extLst>
                <a:ext uri="{FF2B5EF4-FFF2-40B4-BE49-F238E27FC236}">
                  <a16:creationId xmlns:a16="http://schemas.microsoft.com/office/drawing/2014/main" id="{124319A4-18AB-8DFA-4AF0-599694D6DB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6" name="Rectangle 6">
                <a:extLst>
                  <a:ext uri="{FF2B5EF4-FFF2-40B4-BE49-F238E27FC236}">
                    <a16:creationId xmlns:a16="http://schemas.microsoft.com/office/drawing/2014/main" id="{353ADFE8-684F-7DC2-1DEE-192CB69DADC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uk-UA" altLang="uk-UA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" name="Rectangle 7">
                <a:extLst>
                  <a:ext uri="{FF2B5EF4-FFF2-40B4-BE49-F238E27FC236}">
                    <a16:creationId xmlns:a16="http://schemas.microsoft.com/office/drawing/2014/main" id="{0C3446A4-F60D-679F-3A9C-BC076746662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uk-UA" altLang="uk-UA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" name="Rectangle 8">
                <a:extLst>
                  <a:ext uri="{FF2B5EF4-FFF2-40B4-BE49-F238E27FC236}">
                    <a16:creationId xmlns:a16="http://schemas.microsoft.com/office/drawing/2014/main" id="{78A6801C-8541-FD0A-1E30-B9554C5A92B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uk-UA" altLang="uk-UA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9">
                <a:extLst>
                  <a:ext uri="{FF2B5EF4-FFF2-40B4-BE49-F238E27FC236}">
                    <a16:creationId xmlns:a16="http://schemas.microsoft.com/office/drawing/2014/main" id="{539D0C40-0958-9936-7500-54150FC1304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uk-UA" altLang="uk-UA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10">
                <a:extLst>
                  <a:ext uri="{FF2B5EF4-FFF2-40B4-BE49-F238E27FC236}">
                    <a16:creationId xmlns:a16="http://schemas.microsoft.com/office/drawing/2014/main" id="{015D5D2F-BEDC-C75C-8501-11D9E69175F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uk-UA" altLang="uk-UA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11">
                <a:extLst>
                  <a:ext uri="{FF2B5EF4-FFF2-40B4-BE49-F238E27FC236}">
                    <a16:creationId xmlns:a16="http://schemas.microsoft.com/office/drawing/2014/main" id="{E83CAEF6-BF1B-9802-A344-284A625826F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uk-UA" altLang="uk-UA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2">
                <a:extLst>
                  <a:ext uri="{FF2B5EF4-FFF2-40B4-BE49-F238E27FC236}">
                    <a16:creationId xmlns:a16="http://schemas.microsoft.com/office/drawing/2014/main" id="{C93BFC13-6357-69FF-1986-C7637A0CC8F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uk-UA" altLang="uk-UA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3">
                <a:extLst>
                  <a:ext uri="{FF2B5EF4-FFF2-40B4-BE49-F238E27FC236}">
                    <a16:creationId xmlns:a16="http://schemas.microsoft.com/office/drawing/2014/main" id="{E4C598FB-9B91-972E-0AA8-C47A90AB2A0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uk-UA" altLang="uk-UA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4">
                <a:extLst>
                  <a:ext uri="{FF2B5EF4-FFF2-40B4-BE49-F238E27FC236}">
                    <a16:creationId xmlns:a16="http://schemas.microsoft.com/office/drawing/2014/main" id="{B167B4B4-CD8E-4EFB-29E5-550B27CC335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uk-UA" altLang="uk-UA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5">
                <a:extLst>
                  <a:ext uri="{FF2B5EF4-FFF2-40B4-BE49-F238E27FC236}">
                    <a16:creationId xmlns:a16="http://schemas.microsoft.com/office/drawing/2014/main" id="{09EDCBE0-563E-77AE-B054-F6D06C1FECE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uk-UA" altLang="uk-UA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5601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altLang="uk-UA" noProof="0"/>
              <a:t>Образец заголовка</a:t>
            </a:r>
          </a:p>
        </p:txBody>
      </p:sp>
      <p:sp>
        <p:nvSpPr>
          <p:cNvPr id="25602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ru-RU" altLang="uk-UA" noProof="0"/>
              <a:t>Образец подзаголовка</a:t>
            </a:r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CD892B1C-9EDC-2F24-A8FB-7EBA5A7B20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17" name="Rectangle 17">
            <a:extLst>
              <a:ext uri="{FF2B5EF4-FFF2-40B4-BE49-F238E27FC236}">
                <a16:creationId xmlns:a16="http://schemas.microsoft.com/office/drawing/2014/main" id="{71C88F6E-FA61-60B4-B08F-4AD3741F95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18" name="Rectangle 18">
            <a:extLst>
              <a:ext uri="{FF2B5EF4-FFF2-40B4-BE49-F238E27FC236}">
                <a16:creationId xmlns:a16="http://schemas.microsoft.com/office/drawing/2014/main" id="{16FE59D5-C30A-A26A-C43B-0382A4C824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9FB322-F625-4D3F-9809-A9A729D0E8B0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4014289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A32FB80-6E01-36C0-F6DF-79158A85887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E23CEB1-6CDD-FE09-CE3F-49C8A3A09D3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8C86A-AB3B-42A4-AA3B-53DECE42C14F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14F09904-358D-95FF-AB8E-980414C30E4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857743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572452D-B7CE-D30B-3752-2665D8B181B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179B650-1139-6564-DE5A-6AB23A81E6F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2E009-162E-439A-B588-E0ADCF4E5551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077F3281-4499-CA4D-FF6A-EF7F4433AEF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740453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і текст поверх об’є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5CB5D7C-AE81-65C6-8FD7-93B9CE6164E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724E015-FC5E-4540-E27A-24FD54C80E0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5EB98-98BC-4B71-B9C8-346EAE03B88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01589985-9359-F9E7-79D8-3DD29BC0F2F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4230633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08C7EE5-85E4-78AC-193B-38CB09839AA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F8915AE-F81A-669B-66DB-CDD51D37B04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8242B-A819-455F-BEBE-28802537C496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F9F6807D-EB28-49AF-35CE-865424F2DE7D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396840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599A25F-E33E-8278-FC17-B048AAE2DD8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D600E3D-6749-8F3B-05DB-F27526F8D48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A5140-2C20-444A-9E1D-413875277F2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7318DC1A-9883-C706-0733-71CA257DFFB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031392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405971F-5211-A95E-1161-2832B885B74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8CC74A9-9D20-0368-951F-1DEAF22F99F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967F4-4269-4948-9144-85D506447A6C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0268BB97-9CF9-AB45-23F0-BC4E4C88680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844006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E245FA2-D5B9-245B-00CF-891E49B7A48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408CD25-C998-FFF5-B315-38BCFAAC32A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C6B07-3A05-4558-BA2B-D6533CE80D6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2DC9AB43-36D5-4133-37BB-111A432F6D1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535790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D51B174-5326-DD42-D2AE-31D58CAE09B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DA66B6-212F-857F-8296-6CB9AD3FF0A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ED80C-A7E8-44A1-8356-0B20F4217397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64713214-17CB-C9DD-7DF4-0FBC5142400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52930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0AE79B2-41A9-7042-5D47-8DBB9B61CD0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EF54DE8-FFE7-E712-E8DB-0C478AA75ED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96AD6-DE09-47FA-A406-9DAAE2115F1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59A04454-2B9E-2E99-24E5-D602D0252BD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513250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8883D94-58D9-535E-3EAA-88D95B78F3D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F5E4A8C-700E-E6D5-B0F8-D21DEBB4177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E8467-A251-4115-A9E1-415B8DA5AD0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1D4500FC-BE06-3DB8-2174-40922485231C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067140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55EC231-436D-1F31-62B7-81BC168EA2A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E5AE977-C95C-4121-36E4-FFDF08A986A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04EF5-3F1B-4205-9ACC-5A50ECA3A73D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FAC0CDEE-E344-56C6-F714-129AE29F72C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965953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>
            <a:extLst>
              <a:ext uri="{FF2B5EF4-FFF2-40B4-BE49-F238E27FC236}">
                <a16:creationId xmlns:a16="http://schemas.microsoft.com/office/drawing/2014/main" id="{3A857B93-25F5-07B1-2444-6D2BEF4D6C1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254979" name="Rectangle 3">
            <a:extLst>
              <a:ext uri="{FF2B5EF4-FFF2-40B4-BE49-F238E27FC236}">
                <a16:creationId xmlns:a16="http://schemas.microsoft.com/office/drawing/2014/main" id="{3DA50271-1BA0-C69C-9610-1218E58A93C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02C987D5-8D4C-4B09-9776-19B7898DE9A6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FD12A76E-873F-7E72-BB14-21F80197634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>
              <a:extLst>
                <a:ext uri="{FF2B5EF4-FFF2-40B4-BE49-F238E27FC236}">
                  <a16:creationId xmlns:a16="http://schemas.microsoft.com/office/drawing/2014/main" id="{D3D1A2C1-17FF-96EA-D2B2-8817B9C4D9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uk-UA" altLang="uk-UA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>
              <a:extLst>
                <a:ext uri="{FF2B5EF4-FFF2-40B4-BE49-F238E27FC236}">
                  <a16:creationId xmlns:a16="http://schemas.microsoft.com/office/drawing/2014/main" id="{8F8B0815-8D20-151B-08F4-2451C065E9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z="2400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>
              <a:extLst>
                <a:ext uri="{FF2B5EF4-FFF2-40B4-BE49-F238E27FC236}">
                  <a16:creationId xmlns:a16="http://schemas.microsoft.com/office/drawing/2014/main" id="{37A7FE23-82E0-7D6C-75CF-37B8ABA206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>
              <a:extLst>
                <a:ext uri="{FF2B5EF4-FFF2-40B4-BE49-F238E27FC236}">
                  <a16:creationId xmlns:a16="http://schemas.microsoft.com/office/drawing/2014/main" id="{DF6E2BEA-3B3D-1D1B-77AB-2E9F1E0775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>
              <a:extLst>
                <a:ext uri="{FF2B5EF4-FFF2-40B4-BE49-F238E27FC236}">
                  <a16:creationId xmlns:a16="http://schemas.microsoft.com/office/drawing/2014/main" id="{A8BF229B-B6E9-BAB9-7FA7-9B2EE7F217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>
              <a:extLst>
                <a:ext uri="{FF2B5EF4-FFF2-40B4-BE49-F238E27FC236}">
                  <a16:creationId xmlns:a16="http://schemas.microsoft.com/office/drawing/2014/main" id="{117E4F36-2260-B2DA-848A-B7FC9B3AC7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>
              <a:extLst>
                <a:ext uri="{FF2B5EF4-FFF2-40B4-BE49-F238E27FC236}">
                  <a16:creationId xmlns:a16="http://schemas.microsoft.com/office/drawing/2014/main" id="{5DDA444F-9614-0992-A564-2126DDE841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z="2400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>
              <a:extLst>
                <a:ext uri="{FF2B5EF4-FFF2-40B4-BE49-F238E27FC236}">
                  <a16:creationId xmlns:a16="http://schemas.microsoft.com/office/drawing/2014/main" id="{1C8DCA39-4CAC-E4B6-EBE7-D3EB0835CD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>
              <a:extLst>
                <a:ext uri="{FF2B5EF4-FFF2-40B4-BE49-F238E27FC236}">
                  <a16:creationId xmlns:a16="http://schemas.microsoft.com/office/drawing/2014/main" id="{3274ABC5-59E6-546A-4BD3-8B50A40E2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>
            <a:extLst>
              <a:ext uri="{FF2B5EF4-FFF2-40B4-BE49-F238E27FC236}">
                <a16:creationId xmlns:a16="http://schemas.microsoft.com/office/drawing/2014/main" id="{363B509D-2917-9601-119D-E000D99E03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/>
              <a:t>Образец заголовка</a:t>
            </a:r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FA0D5D64-4802-1C2C-08FE-0055FA8E9A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/>
              <a:t>Образец текста</a:t>
            </a:r>
          </a:p>
          <a:p>
            <a:pPr lvl="1"/>
            <a:r>
              <a:rPr lang="ru-RU" altLang="uk-UA"/>
              <a:t>Второй уровень</a:t>
            </a:r>
          </a:p>
          <a:p>
            <a:pPr lvl="2"/>
            <a:r>
              <a:rPr lang="ru-RU" altLang="uk-UA"/>
              <a:t>Третий уровень</a:t>
            </a:r>
          </a:p>
          <a:p>
            <a:pPr lvl="3"/>
            <a:r>
              <a:rPr lang="ru-RU" altLang="uk-UA"/>
              <a:t>Четвертый уровень</a:t>
            </a:r>
          </a:p>
          <a:p>
            <a:pPr lvl="4"/>
            <a:r>
              <a:rPr lang="ru-RU" altLang="uk-UA"/>
              <a:t>Пятый уровень</a:t>
            </a:r>
          </a:p>
        </p:txBody>
      </p:sp>
      <p:sp>
        <p:nvSpPr>
          <p:cNvPr id="254992" name="Rectangle 16">
            <a:extLst>
              <a:ext uri="{FF2B5EF4-FFF2-40B4-BE49-F238E27FC236}">
                <a16:creationId xmlns:a16="http://schemas.microsoft.com/office/drawing/2014/main" id="{15E3B941-281D-044E-0C8C-0151E54C78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D8C28D1-F883-DCE4-C97A-DFDD60F714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484188"/>
            <a:ext cx="7696200" cy="1430337"/>
          </a:xfrm>
        </p:spPr>
        <p:txBody>
          <a:bodyPr/>
          <a:lstStyle/>
          <a:p>
            <a:pPr algn="ctr" eaLnBrk="1" hangingPunct="1"/>
            <a:br>
              <a:rPr lang="ru-RU" altLang="uk-UA" sz="2800" b="1" i="1" dirty="0"/>
            </a:br>
            <a:r>
              <a:rPr lang="ru-RU" altLang="uk-UA" sz="2800" b="1" i="1" dirty="0"/>
              <a:t>Тема 19. </a:t>
            </a:r>
            <a:br>
              <a:rPr lang="ru-RU" altLang="uk-UA" sz="2800" b="1" i="1" dirty="0"/>
            </a:br>
            <a:r>
              <a:rPr lang="ru-RU" altLang="uk-UA" sz="2800" b="1" i="1" dirty="0"/>
              <a:t> </a:t>
            </a:r>
            <a:r>
              <a:rPr lang="ru-RU" altLang="uk-UA" sz="2800" b="1" i="1" dirty="0" err="1"/>
              <a:t>Класична</a:t>
            </a:r>
            <a:r>
              <a:rPr lang="ru-RU" altLang="uk-UA" sz="2800" b="1" i="1" dirty="0"/>
              <a:t> модель </a:t>
            </a:r>
            <a:r>
              <a:rPr lang="ru-RU" altLang="uk-UA" sz="2800" b="1" i="1" dirty="0" err="1"/>
              <a:t>макроекономічної</a:t>
            </a:r>
            <a:r>
              <a:rPr lang="ru-RU" altLang="uk-UA" sz="2800" b="1" i="1" dirty="0"/>
              <a:t> </a:t>
            </a:r>
            <a:r>
              <a:rPr lang="ru-RU" altLang="uk-UA" sz="2800" b="1" i="1" dirty="0" err="1"/>
              <a:t>рівноваги</a:t>
            </a:r>
            <a:br>
              <a:rPr lang="ru-RU" altLang="uk-UA" sz="2800" b="1" i="1" dirty="0"/>
            </a:br>
            <a:endParaRPr lang="ru-RU" altLang="uk-UA" sz="2800" b="1" i="1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8D1D515-B2EF-1FA2-0EF6-4EC59564A6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95300" y="2194561"/>
            <a:ext cx="8229600" cy="4036378"/>
          </a:xfrm>
        </p:spPr>
        <p:txBody>
          <a:bodyPr/>
          <a:lstStyle/>
          <a:p>
            <a:pPr marL="590550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uk-UA" sz="2800" dirty="0"/>
              <a:t>1. Основні положення класичної моделі</a:t>
            </a:r>
          </a:p>
          <a:p>
            <a:pPr marL="590550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uk-UA" sz="2800" dirty="0"/>
              <a:t>2. Побудова класичної моделі макроекономічної рівноваги</a:t>
            </a:r>
          </a:p>
          <a:p>
            <a:pPr marL="590550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uk-UA" sz="2800" dirty="0"/>
              <a:t>3. Класична модель </a:t>
            </a:r>
            <a:r>
              <a:rPr lang="uk-UA" altLang="uk-UA" sz="2800" dirty="0" err="1"/>
              <a:t>макрорівноваги</a:t>
            </a:r>
            <a:r>
              <a:rPr lang="uk-UA" altLang="uk-UA" sz="2800" dirty="0"/>
              <a:t> та її застосування.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uk-UA" sz="20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>
            <a:extLst>
              <a:ext uri="{FF2B5EF4-FFF2-40B4-BE49-F238E27FC236}">
                <a16:creationId xmlns:a16="http://schemas.microsoft.com/office/drawing/2014/main" id="{14B3F651-35ED-4CCB-D389-A592E0FB41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uk-UA" b="1"/>
              <a:t>Товарний і грошовий ринок</a:t>
            </a:r>
            <a:endParaRPr lang="uk-UA" altLang="ru-RU"/>
          </a:p>
        </p:txBody>
      </p:sp>
      <p:pic>
        <p:nvPicPr>
          <p:cNvPr id="12291" name="Рисунок 2">
            <a:extLst>
              <a:ext uri="{FF2B5EF4-FFF2-40B4-BE49-F238E27FC236}">
                <a16:creationId xmlns:a16="http://schemas.microsoft.com/office/drawing/2014/main" id="{AE6AA1FA-1389-1081-F1B8-56DB6DDCCE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3" y="1824038"/>
            <a:ext cx="7921625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кутник 2">
            <a:extLst>
              <a:ext uri="{FF2B5EF4-FFF2-40B4-BE49-F238E27FC236}">
                <a16:creationId xmlns:a16="http://schemas.microsoft.com/office/drawing/2014/main" id="{EF1D3C67-9E7C-FFAC-FEEB-FECEB02F4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" y="750888"/>
            <a:ext cx="884555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/>
              <a:t>Як видно з графіка, в точці перетину ліній попиту на гроші </a:t>
            </a:r>
            <a:r>
              <a:rPr lang="en-US" altLang="ru-RU" sz="2400"/>
              <a:t>MD </a:t>
            </a:r>
            <a:r>
              <a:rPr lang="uk-UA" altLang="ru-RU" sz="2400"/>
              <a:t>та пропозиції грошей </a:t>
            </a:r>
            <a:r>
              <a:rPr lang="en-US" altLang="ru-RU" sz="2400"/>
              <a:t>MS1 </a:t>
            </a:r>
            <a:r>
              <a:rPr lang="uk-UA" altLang="ru-RU" sz="2400"/>
              <a:t>спостерігається рівноважний стан, якому відповідає номінальний обсяг національного виробництва </a:t>
            </a:r>
            <a:r>
              <a:rPr lang="en-US" altLang="ru-RU" sz="2400"/>
              <a:t>YN1. </a:t>
            </a:r>
            <a:endParaRPr lang="uk-UA" altLang="ru-RU" sz="2400"/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/>
              <a:t>Збільшення пропозиції грошей внаслідок, наприклад, стимулюючої монетарної політики національного банку, приведе до встановлення нової рівноваги, якій відповідатиме номінальний обсяг національного виробництва </a:t>
            </a:r>
            <a:r>
              <a:rPr lang="en-US" altLang="ru-RU" sz="2400"/>
              <a:t>YN2, </a:t>
            </a:r>
            <a:r>
              <a:rPr lang="uk-UA" altLang="ru-RU" sz="2400"/>
              <a:t>що більшим за попередній. При незмінному реальному виробництві це означає зростання цін Р.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b="1" i="1"/>
              <a:t>Отже, грошовий ринок в цій моделі чинить опосередкований вплив на товарний ринок через ціни, і навпаки, зазнає впливу товарного ринку через обсяги реального виробництва</a:t>
            </a:r>
            <a:r>
              <a:rPr lang="uk-UA" altLang="ru-RU" sz="1800" b="1" i="1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CED66E9-324F-24DA-D468-8C5C16CC43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92088"/>
            <a:ext cx="8229600" cy="530225"/>
          </a:xfrm>
        </p:spPr>
        <p:txBody>
          <a:bodyPr/>
          <a:lstStyle/>
          <a:p>
            <a:pPr algn="ctr" eaLnBrk="1" hangingPunct="1"/>
            <a:r>
              <a:rPr lang="uk-UA" altLang="uk-UA" sz="2000" b="1"/>
              <a:t>Ринок інвестицій та заощаджень</a:t>
            </a:r>
            <a:r>
              <a:rPr lang="uk-UA" altLang="uk-UA" sz="4000"/>
              <a:t> </a:t>
            </a:r>
            <a:endParaRPr lang="ru-RU" altLang="uk-UA" sz="400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D64FCB8-B90F-7FDB-39DE-5A41E8A04D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3988" y="722313"/>
            <a:ext cx="8836025" cy="58229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1800"/>
              <a:t>		</a:t>
            </a:r>
            <a:r>
              <a:rPr lang="uk-UA" altLang="uk-UA" sz="1900"/>
              <a:t>Згідно класичної моделі на товарному ринку діє правило пристосування попиту до пропозиції. Але який же механізм гарантує це пристосування. Це можна пояснити проаналізувавши ринок заощаджень (інвестиції).</a:t>
            </a:r>
            <a:endParaRPr lang="ru-RU" altLang="uk-UA" sz="190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1900"/>
              <a:t>Сукупний попит</a:t>
            </a:r>
            <a:r>
              <a:rPr lang="en-US" altLang="uk-UA" sz="1900"/>
              <a:t> AD</a:t>
            </a:r>
            <a:r>
              <a:rPr lang="uk-UA" altLang="uk-UA" sz="1900"/>
              <a:t> складається із двох компонентів: споживання </a:t>
            </a:r>
            <a:r>
              <a:rPr lang="en-US" altLang="uk-UA" sz="1900"/>
              <a:t>(</a:t>
            </a:r>
            <a:r>
              <a:rPr lang="uk-UA" altLang="uk-UA" sz="1900"/>
              <a:t>С</a:t>
            </a:r>
            <a:r>
              <a:rPr lang="en-US" altLang="uk-UA" sz="1900"/>
              <a:t>) </a:t>
            </a:r>
            <a:r>
              <a:rPr lang="uk-UA" altLang="uk-UA" sz="1900"/>
              <a:t>та інвестицій (</a:t>
            </a:r>
            <a:r>
              <a:rPr lang="en-US" altLang="uk-UA" sz="1900"/>
              <a:t>I</a:t>
            </a:r>
            <a:r>
              <a:rPr lang="uk-UA" altLang="uk-UA" sz="1900"/>
              <a:t>). Інвестиції створюються заощадженнями S. За класичною моделлю, </a:t>
            </a:r>
            <a:r>
              <a:rPr lang="uk-UA" altLang="uk-UA" sz="1900" b="1"/>
              <a:t>вирішальну роль у встановленні рівноваги на цьому ринку відіграє ставка процента.</a:t>
            </a:r>
            <a:r>
              <a:rPr lang="uk-UA" altLang="uk-UA" sz="1900"/>
              <a:t> Вважається, що завжди існує процент </a:t>
            </a:r>
            <a:r>
              <a:rPr lang="uk-UA" altLang="uk-UA" sz="1900" b="1" i="1"/>
              <a:t>і,</a:t>
            </a:r>
            <a:r>
              <a:rPr lang="uk-UA" altLang="uk-UA" sz="1900"/>
              <a:t> який урівноважить попит і пропозицію.</a:t>
            </a:r>
            <a:endParaRPr lang="uk-UA" altLang="uk-UA" sz="1900" u="sng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1900" b="1"/>
              <a:t>		Функція заощаджень. </a:t>
            </a:r>
            <a:r>
              <a:rPr lang="uk-UA" altLang="uk-UA" sz="1900"/>
              <a:t>Заощадження є функцією процента і реального продукту. Залежність між ними пряма: чим вищий процент і більший реальний продукт, тим більші заощадження. Ставка процента визначає розподіл доходів домогосподарств на поточне й очікуване у майбутньому споживання.</a:t>
            </a:r>
            <a:endParaRPr lang="uk-UA" altLang="uk-UA" sz="1900" u="sng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1900" b="1"/>
              <a:t>		Функція інвестицій. </a:t>
            </a:r>
            <a:r>
              <a:rPr lang="uk-UA" altLang="uk-UA" sz="1900"/>
              <a:t>Інвестиції залежать від величини ставки процента (і), а функція інвестицій є спадною: чим вищий процент, тим нижчий обсяг попиту на інвестиції.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1900"/>
              <a:t>		</a:t>
            </a:r>
            <a:r>
              <a:rPr lang="uk-UA" altLang="uk-UA" sz="1900" b="1"/>
              <a:t>Рівновага на ринку заощаджень</a:t>
            </a:r>
            <a:r>
              <a:rPr lang="uk-UA" altLang="uk-UA" sz="1900"/>
              <a:t> (інвестицій) передбачає рівність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1900" b="1"/>
              <a:t>					S = I</a:t>
            </a:r>
            <a:endParaRPr lang="uk-UA" altLang="uk-UA" sz="190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1900"/>
              <a:t>		У класичній моделі рівноважна ставка процента не визначає обсягів сукупної пропозиції чи сукупного попиту, але вона впливає на розподіл цього попиту на дві частини: споживання (С) та інвестиції(І). Склавши їх можна отримати функцію сукупного попиту.</a:t>
            </a:r>
            <a:endParaRPr lang="ru-RU" altLang="uk-UA" sz="190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>
            <a:extLst>
              <a:ext uri="{FF2B5EF4-FFF2-40B4-BE49-F238E27FC236}">
                <a16:creationId xmlns:a16="http://schemas.microsoft.com/office/drawing/2014/main" id="{4F23D6F6-0E1A-9712-F758-ECE6D24253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0200"/>
            <a:ext cx="8229600" cy="1009650"/>
          </a:xfrm>
        </p:spPr>
        <p:txBody>
          <a:bodyPr/>
          <a:lstStyle/>
          <a:p>
            <a:pPr algn="ctr" eaLnBrk="1" hangingPunct="1"/>
            <a:r>
              <a:rPr lang="uk-UA" altLang="ru-RU" sz="3200"/>
              <a:t>Ринок інвестицій та заощаджень</a:t>
            </a:r>
          </a:p>
        </p:txBody>
      </p:sp>
      <p:pic>
        <p:nvPicPr>
          <p:cNvPr id="15363" name="Рисунок 3">
            <a:extLst>
              <a:ext uri="{FF2B5EF4-FFF2-40B4-BE49-F238E27FC236}">
                <a16:creationId xmlns:a16="http://schemas.microsoft.com/office/drawing/2014/main" id="{B7FCE49D-AFA8-99ED-B291-E5A2CB6FA6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3625"/>
            <a:ext cx="7761288" cy="405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Прямокутник 4">
            <a:extLst>
              <a:ext uri="{FF2B5EF4-FFF2-40B4-BE49-F238E27FC236}">
                <a16:creationId xmlns:a16="http://schemas.microsoft.com/office/drawing/2014/main" id="{BA522CA8-AE8A-B26F-2432-EEA357ECF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7313" y="1090613"/>
            <a:ext cx="3976687" cy="526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/>
              <a:t>Згідно з класичним підходом, ставка відсотку, як і ціни та зарплата, характеризується гнучкою поведінкою, і таким чином, впливає на величину інвестицій, заощаджень, а значить, і споживчих витрат, а отже, і на сукупний попит. У такий спосіб забезпечується пристосування сукупного попиту до сукупної пропозиції</a:t>
            </a:r>
            <a:r>
              <a:rPr lang="uk-UA" altLang="ru-RU" sz="180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>
            <a:extLst>
              <a:ext uri="{FF2B5EF4-FFF2-40B4-BE49-F238E27FC236}">
                <a16:creationId xmlns:a16="http://schemas.microsoft.com/office/drawing/2014/main" id="{2D03B028-2175-8676-3F7D-3411135BC0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01675"/>
          </a:xfrm>
        </p:spPr>
        <p:txBody>
          <a:bodyPr/>
          <a:lstStyle/>
          <a:p>
            <a:pPr algn="just" eaLnBrk="1" hangingPunct="1"/>
            <a:r>
              <a:rPr lang="uk-UA" altLang="ru-RU" sz="1800"/>
              <a:t>Розглянувши роль окремих ринків у формуванні макрорівноваги, поглянемо на класичну модель як на певну цілісність</a:t>
            </a:r>
          </a:p>
        </p:txBody>
      </p:sp>
      <p:pic>
        <p:nvPicPr>
          <p:cNvPr id="16387" name="Рисунок 2">
            <a:extLst>
              <a:ext uri="{FF2B5EF4-FFF2-40B4-BE49-F238E27FC236}">
                <a16:creationId xmlns:a16="http://schemas.microsoft.com/office/drawing/2014/main" id="{E3C3E24D-69E0-BC05-2446-83555A765C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041400"/>
            <a:ext cx="7931150" cy="569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52D3AFF-9889-08EB-8441-2CA7A168ED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77913"/>
          </a:xfrm>
        </p:spPr>
        <p:txBody>
          <a:bodyPr/>
          <a:lstStyle/>
          <a:p>
            <a:pPr algn="ctr" eaLnBrk="1" hangingPunct="1"/>
            <a:r>
              <a:rPr lang="ru-RU" altLang="uk-UA" sz="2000" b="1" dirty="0"/>
              <a:t>3. </a:t>
            </a:r>
            <a:r>
              <a:rPr lang="ru-RU" altLang="uk-UA" sz="2000" b="1" dirty="0" err="1"/>
              <a:t>Класична</a:t>
            </a:r>
            <a:r>
              <a:rPr lang="ru-RU" altLang="uk-UA" sz="2000" b="1" dirty="0"/>
              <a:t> модель </a:t>
            </a:r>
            <a:r>
              <a:rPr lang="ru-RU" altLang="uk-UA" sz="2000" b="1" dirty="0" err="1"/>
              <a:t>макрорівноваги</a:t>
            </a:r>
            <a:r>
              <a:rPr lang="ru-RU" altLang="uk-UA" sz="2000" b="1" dirty="0"/>
              <a:t> та </a:t>
            </a:r>
            <a:r>
              <a:rPr lang="ru-RU" altLang="uk-UA" sz="2000" b="1" dirty="0" err="1"/>
              <a:t>її</a:t>
            </a:r>
            <a:r>
              <a:rPr lang="ru-RU" altLang="uk-UA" sz="2000" b="1" dirty="0"/>
              <a:t> </a:t>
            </a:r>
            <a:r>
              <a:rPr lang="ru-RU" altLang="uk-UA" sz="2000" b="1" dirty="0" err="1"/>
              <a:t>застосування</a:t>
            </a:r>
            <a:br>
              <a:rPr lang="uk-UA" altLang="uk-UA" sz="2000" b="1" dirty="0"/>
            </a:br>
            <a:r>
              <a:rPr lang="uk-UA" altLang="uk-UA" sz="2000" b="1" dirty="0"/>
              <a:t>Класична модель як певна цілісність</a:t>
            </a:r>
            <a:r>
              <a:rPr lang="ru-RU" altLang="uk-UA" sz="4000" dirty="0"/>
              <a:t> 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F7F1C52-7ACF-BDB5-924A-6C28A1B77D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81163"/>
            <a:ext cx="8229600" cy="46466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1800" dirty="0"/>
              <a:t>		Сукупність графіків у їх певній послідовності дає можливість демонструвати, як забезпечується загальна рівновага і формується економічний оптимум за класичною моделлю.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uk-UA" altLang="uk-UA" sz="18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1800" dirty="0"/>
              <a:t>		Першим у цій логічній послідовності є ринок ресурсів, взаємодія попиту і пропозиції на якому визначає рівновагу при повній зайнятості.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1800" dirty="0"/>
              <a:t>		Другою є виробнича функція, яка показує зміну пропозиції у разі збільшення фактор. Вона у поєднанні з ринком робочої сили показує той реальний обсяг виробництва (пропозиції), який забезпечує повне використання ресурсів.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1800" dirty="0"/>
              <a:t>		Третім є ринок грошей.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1800" dirty="0"/>
              <a:t>		Четвертий – ринок товарів. Рівновага на цьому ринку змінюється зі зміною сукупного попиту, який є функцією рівня цін.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1800" dirty="0"/>
              <a:t>		П’ятий – це ринок нагромаджень (інвестицій) на якому встановлюється рівноважна ставка відсотка. Остання регулює розподіл сукупного попиту на споживання та інвестиції.</a:t>
            </a:r>
            <a:endParaRPr lang="ru-RU" altLang="uk-UA" sz="1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987F8AF2-2364-E126-9A27-839127D92A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uk-UA" sz="2000" b="1" dirty="0"/>
              <a:t>Висновки щодо функціонування класичної моделі макроекономічної рівноваги. Головні інструменти макроекономічного саморегулювання за класичною моделлю.</a:t>
            </a:r>
            <a:br>
              <a:rPr lang="uk-UA" altLang="uk-UA" sz="2000" b="1" dirty="0"/>
            </a:br>
            <a:endParaRPr lang="ru-RU" altLang="uk-UA" sz="2000" b="1" dirty="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9CBD267-FC9D-2D7D-A208-61D73D805E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81163"/>
            <a:ext cx="8229600" cy="46243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Tx/>
              <a:buFont typeface="Arial" panose="020B0604020202020204" pitchFamily="34" charset="0"/>
              <a:buNone/>
            </a:pPr>
            <a:r>
              <a:rPr lang="uk-UA" altLang="uk-UA" sz="1600" b="1" dirty="0"/>
              <a:t>		Висновки щодо функціонування класичної моделі макроекономічної рівноваги:</a:t>
            </a:r>
          </a:p>
          <a:p>
            <a:pPr eaLnBrk="1" hangingPunct="1">
              <a:lnSpc>
                <a:spcPct val="80000"/>
              </a:lnSpc>
              <a:buClrTx/>
              <a:buFont typeface="Wingdings" panose="05000000000000000000" pitchFamily="2" charset="2"/>
              <a:buChar char="Ø"/>
            </a:pPr>
            <a:r>
              <a:rPr lang="uk-UA" altLang="uk-UA" sz="1600" b="1" dirty="0"/>
              <a:t> </a:t>
            </a:r>
            <a:r>
              <a:rPr lang="uk-UA" altLang="uk-UA" sz="1600" dirty="0"/>
              <a:t>Виробничі можливості економіки (її виробнича функція) визначаються наявними в економіці ресурсами виробництва : праці, землі, капіталу та технологіями.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altLang="uk-UA" sz="1600"/>
              <a:t>Макроекономічний оптимум у класичній моделі ґрунтується на поєднанні ринку робочої сили та виробничої функції.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altLang="uk-UA" sz="1600" dirty="0"/>
              <a:t>Роль ринку грошей полягає в тому що гроші формують загальний рівень цін.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altLang="uk-UA" sz="1600" dirty="0"/>
              <a:t>На ринку товарів визначаються рівноважні обсяги виробництва та рівноважні ціни. Особливістю є встановлення рівноваги шляхом пристосування сукупного попиту до пропозиції.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altLang="uk-UA" sz="1600" dirty="0"/>
              <a:t>Ринок заощаджень регулюється взаємодією пропозиції заощаджень і попиту на інвестиції. Вирішальною є ставка процента, яка відіграє роль у формуванні </a:t>
            </a:r>
            <a:r>
              <a:rPr lang="uk-UA" altLang="uk-UA" sz="1600" dirty="0" err="1"/>
              <a:t>макрорівноваги</a:t>
            </a:r>
            <a:r>
              <a:rPr lang="uk-UA" altLang="uk-UA" sz="1600" dirty="0"/>
              <a:t>, визначаючи розподіл сукупного попиту на дві частини: споживання і інвестиції.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1600" b="1" dirty="0"/>
              <a:t>		Головними інструментами макроекономічного саморегулювання за класичною моделлю є</a:t>
            </a:r>
            <a:r>
              <a:rPr lang="uk-UA" altLang="uk-UA" sz="1600" dirty="0"/>
              <a:t> 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altLang="uk-UA" sz="1600" dirty="0"/>
              <a:t>реальна заробітна плата, як чинник ринку робочої сили;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altLang="uk-UA" sz="1600" dirty="0"/>
              <a:t>загальний рівень цін , як чинник попиту на ринку товарів;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altLang="uk-UA" sz="1600" dirty="0"/>
              <a:t>ставка процента, як чинник розподілу сукупного попиту</a:t>
            </a:r>
            <a:r>
              <a:rPr lang="ru-RU" altLang="uk-UA" sz="1600" dirty="0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ED58804-0C21-F41A-0CC0-DC71F82EFE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uk-UA"/>
              <a:t>Дякую за увагу!</a:t>
            </a:r>
            <a:endParaRPr lang="ru-RU" altLang="uk-UA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B4FB0C0-3D2C-E464-A1AD-D787B4D8C2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uk-UA" altLang="uk-UA" sz="400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uk-UA" altLang="uk-UA" sz="4400"/>
              <a:t>Бажаю успіхів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uk-UA" altLang="uk-UA" sz="4400"/>
              <a:t>у засвоєнні матеріалу</a:t>
            </a:r>
            <a:endParaRPr lang="ru-RU" altLang="uk-UA" sz="440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9">
            <a:extLst>
              <a:ext uri="{FF2B5EF4-FFF2-40B4-BE49-F238E27FC236}">
                <a16:creationId xmlns:a16="http://schemas.microsoft.com/office/drawing/2014/main" id="{D03A42AD-99BC-0787-754A-30C31AB6DA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77875"/>
            <a:ext cx="8229600" cy="609600"/>
          </a:xfrm>
        </p:spPr>
        <p:txBody>
          <a:bodyPr/>
          <a:lstStyle/>
          <a:p>
            <a:pPr algn="ctr" eaLnBrk="1" hangingPunct="1"/>
            <a:r>
              <a:rPr lang="uk-UA" altLang="uk-UA" sz="2400" b="1" dirty="0"/>
              <a:t>1.</a:t>
            </a:r>
            <a:r>
              <a:rPr lang="ru-RU" altLang="uk-UA" sz="2400" b="1" dirty="0"/>
              <a:t> </a:t>
            </a:r>
            <a:r>
              <a:rPr lang="ru-RU" altLang="uk-UA" sz="2400" b="1" dirty="0" err="1"/>
              <a:t>Основні</a:t>
            </a:r>
            <a:r>
              <a:rPr lang="ru-RU" altLang="uk-UA" sz="2400" b="1" dirty="0"/>
              <a:t> </a:t>
            </a:r>
            <a:r>
              <a:rPr lang="ru-RU" altLang="uk-UA" sz="2400" b="1" dirty="0" err="1"/>
              <a:t>положення</a:t>
            </a:r>
            <a:r>
              <a:rPr lang="ru-RU" altLang="uk-UA" sz="2400" b="1" dirty="0"/>
              <a:t> </a:t>
            </a:r>
            <a:r>
              <a:rPr lang="ru-RU" altLang="uk-UA" sz="2400" b="1" dirty="0" err="1"/>
              <a:t>класичної</a:t>
            </a:r>
            <a:r>
              <a:rPr lang="ru-RU" altLang="uk-UA" sz="2400" b="1" dirty="0"/>
              <a:t> </a:t>
            </a:r>
            <a:r>
              <a:rPr lang="ru-RU" altLang="uk-UA" sz="2400" b="1" dirty="0" err="1"/>
              <a:t>моделі</a:t>
            </a:r>
            <a:br>
              <a:rPr lang="ru-RU" altLang="uk-UA" sz="2400" b="1" dirty="0"/>
            </a:br>
            <a:endParaRPr lang="ru-RU" altLang="uk-UA" sz="2400" b="1" dirty="0"/>
          </a:p>
        </p:txBody>
      </p:sp>
      <p:sp>
        <p:nvSpPr>
          <p:cNvPr id="4099" name="Rectangle 10">
            <a:extLst>
              <a:ext uri="{FF2B5EF4-FFF2-40B4-BE49-F238E27FC236}">
                <a16:creationId xmlns:a16="http://schemas.microsoft.com/office/drawing/2014/main" id="{9C182E4A-64E6-D6CA-800E-49D2D7779A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1638"/>
            <a:ext cx="8229600" cy="480536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1800" b="1" i="1"/>
              <a:t>Значення класичної моделі: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altLang="uk-UA" sz="1800"/>
              <a:t>Кейнсіанська теорія, завдяки якій і виникла макроекономіка в сучасному розумінні, розвинулась на основі критики класичної теорії.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altLang="uk-UA" sz="1800"/>
              <a:t>Такі сучасні теорії, як монетаризм та теорія, зорієнтована на пропозицію ґрунтуються саме на класичній моделі.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uk-UA" altLang="uk-UA" sz="1800"/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1800" b="1" i="1"/>
              <a:t>Під класичною моделлю </a:t>
            </a:r>
            <a:r>
              <a:rPr lang="uk-UA" altLang="uk-UA" sz="1800" i="1"/>
              <a:t>ми будемо розуміти результати досліджень представників Кембриджської та Лозаннської шкіл, які належать до неокласиків.</a:t>
            </a:r>
            <a:r>
              <a:rPr lang="uk-UA" altLang="uk-UA" sz="1800"/>
              <a:t> 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1800" b="1" i="1"/>
              <a:t>Вихідні положення класичної моделі: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1800"/>
              <a:t>1)	аналізується довгостроковий період;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1800"/>
              <a:t>2)	ціни, заробітна плата (тобто ціна праці) та ставка відсотку (тобто ціна грошей) є гнучкими, що забезпечує очищення ринків як від зайвого попиту, так і від зайвої пропозиції без будь-якого зовнішнього втручання;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1800"/>
              <a:t>3)	рівновага встановлюється в результаті взаємодії ринків ресурсів, товарів, грошей та інвестицій (заощаджень).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1800"/>
              <a:t>4)	встановлення макрорівноваги починається із встановлення рівноваги на ринку ресурсів, а саме на ринку праці</a:t>
            </a:r>
            <a:r>
              <a:rPr lang="uk-UA" altLang="uk-UA" sz="1800" b="1" i="1"/>
              <a:t>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uk-UA" altLang="uk-UA" sz="1800"/>
              <a:t>.</a:t>
            </a:r>
            <a:endParaRPr lang="ru-RU" altLang="uk-UA" sz="180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9AD5351-4132-9451-15CC-CA9EC644EC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0838" y="567690"/>
            <a:ext cx="8229600" cy="1371600"/>
          </a:xfrm>
        </p:spPr>
        <p:txBody>
          <a:bodyPr/>
          <a:lstStyle/>
          <a:p>
            <a:pPr marL="762000" indent="-762000" algn="ctr" eaLnBrk="1" hangingPunct="1"/>
            <a:r>
              <a:rPr lang="ru-RU" altLang="uk-UA" sz="2400" b="1" dirty="0"/>
              <a:t>2. </a:t>
            </a:r>
            <a:r>
              <a:rPr lang="ru-RU" altLang="uk-UA" sz="2400" b="1" dirty="0" err="1"/>
              <a:t>Побудова</a:t>
            </a:r>
            <a:r>
              <a:rPr lang="ru-RU" altLang="uk-UA" sz="2400" b="1" dirty="0"/>
              <a:t> </a:t>
            </a:r>
            <a:r>
              <a:rPr lang="ru-RU" altLang="uk-UA" sz="2400" b="1" dirty="0" err="1"/>
              <a:t>класичної</a:t>
            </a:r>
            <a:r>
              <a:rPr lang="ru-RU" altLang="uk-UA" sz="2400" b="1" dirty="0"/>
              <a:t> </a:t>
            </a:r>
            <a:r>
              <a:rPr lang="ru-RU" altLang="uk-UA" sz="2400" b="1" dirty="0" err="1"/>
              <a:t>моделі</a:t>
            </a:r>
            <a:r>
              <a:rPr lang="ru-RU" altLang="uk-UA" sz="2400" b="1" dirty="0"/>
              <a:t> </a:t>
            </a:r>
            <a:r>
              <a:rPr lang="ru-RU" altLang="uk-UA" sz="2400" b="1" dirty="0" err="1"/>
              <a:t>макроекономічної</a:t>
            </a:r>
            <a:r>
              <a:rPr lang="ru-RU" altLang="uk-UA" sz="2400" b="1" dirty="0"/>
              <a:t> </a:t>
            </a:r>
            <a:r>
              <a:rPr lang="ru-RU" altLang="uk-UA" sz="2400" b="1" dirty="0" err="1"/>
              <a:t>рівноваги</a:t>
            </a:r>
            <a:br>
              <a:rPr lang="ru-RU" altLang="uk-UA" sz="2400" b="1" dirty="0"/>
            </a:br>
            <a:r>
              <a:rPr lang="uk-UA" altLang="uk-UA" sz="2400" b="1" dirty="0"/>
              <a:t>Ринок робочої сили у класичній моделі</a:t>
            </a:r>
            <a:r>
              <a:rPr lang="uk-UA" altLang="uk-UA" sz="4000" dirty="0"/>
              <a:t> </a:t>
            </a:r>
            <a:endParaRPr lang="ru-RU" altLang="uk-UA" sz="4000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B0BA2C6-1C17-DEBB-FECD-F5A2A2F0F9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50838" y="2119313"/>
            <a:ext cx="8601075" cy="41862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1800" dirty="0"/>
              <a:t>	</a:t>
            </a:r>
            <a:r>
              <a:rPr lang="uk-UA" altLang="uk-UA" dirty="0"/>
              <a:t>	</a:t>
            </a:r>
            <a:r>
              <a:rPr lang="uk-UA" altLang="uk-UA" sz="2800" dirty="0"/>
              <a:t>Головним ресурсом у класичній моделі є ресурс праці, так як капітал незмінний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uk-UA" sz="2800" dirty="0"/>
              <a:t>		Традиційно приймається, що для короткотермінового періоду лише фактор праці є змінним, всі інші – земля, капітал, технології – постійні. Тому ринок ресурсів у класичній моделі зводиться до ринку праці, а продукт розглядається як  функція ресурсу праці.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Заголовок 22">
            <a:extLst>
              <a:ext uri="{FF2B5EF4-FFF2-40B4-BE49-F238E27FC236}">
                <a16:creationId xmlns:a16="http://schemas.microsoft.com/office/drawing/2014/main" id="{76BBCEA9-D912-843D-758F-E9C000A83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75" y="468313"/>
            <a:ext cx="8856663" cy="1371600"/>
          </a:xfrm>
        </p:spPr>
        <p:txBody>
          <a:bodyPr/>
          <a:lstStyle/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uk-UA" altLang="uk-UA" sz="1800" dirty="0">
                <a:solidFill>
                  <a:srgbClr val="000000"/>
                </a:solidFill>
                <a:ea typeface="+mn-ea"/>
              </a:rPr>
              <a:t>На ринку робочої сили взаємодіють попит на працю та її пропозиція.   В результаті взаємодії попиту і пропозиції досягаються рівноважна зарплата </a:t>
            </a:r>
            <a:r>
              <a:rPr lang="uk-UA" altLang="uk-UA" sz="1800" dirty="0" err="1">
                <a:solidFill>
                  <a:srgbClr val="000000"/>
                </a:solidFill>
                <a:ea typeface="+mn-ea"/>
              </a:rPr>
              <a:t>Wr</a:t>
            </a:r>
            <a:r>
              <a:rPr lang="uk-UA" altLang="uk-UA" sz="1800" dirty="0">
                <a:solidFill>
                  <a:srgbClr val="000000"/>
                </a:solidFill>
                <a:ea typeface="+mn-ea"/>
              </a:rPr>
              <a:t>* і рівноважна зайнятість L*</a:t>
            </a:r>
            <a:endParaRPr lang="uk-UA" dirty="0"/>
          </a:p>
        </p:txBody>
      </p:sp>
      <p:grpSp>
        <p:nvGrpSpPr>
          <p:cNvPr id="6147" name="Полотно 303">
            <a:extLst>
              <a:ext uri="{FF2B5EF4-FFF2-40B4-BE49-F238E27FC236}">
                <a16:creationId xmlns:a16="http://schemas.microsoft.com/office/drawing/2014/main" id="{C9FF5218-9451-6858-D094-73B667B0E7E4}"/>
              </a:ext>
            </a:extLst>
          </p:cNvPr>
          <p:cNvGrpSpPr>
            <a:grpSpLocks/>
          </p:cNvGrpSpPr>
          <p:nvPr/>
        </p:nvGrpSpPr>
        <p:grpSpPr bwMode="auto">
          <a:xfrm>
            <a:off x="2184400" y="1570038"/>
            <a:ext cx="5253038" cy="3951287"/>
            <a:chOff x="12263" y="-167993"/>
            <a:chExt cx="4000500" cy="2568293"/>
          </a:xfrm>
        </p:grpSpPr>
        <p:sp>
          <p:nvSpPr>
            <p:cNvPr id="6149" name="Прямокутник 5">
              <a:extLst>
                <a:ext uri="{FF2B5EF4-FFF2-40B4-BE49-F238E27FC236}">
                  <a16:creationId xmlns:a16="http://schemas.microsoft.com/office/drawing/2014/main" id="{E4985B04-3082-9F7B-30DC-2A46388890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63" y="-167993"/>
              <a:ext cx="4000500" cy="2514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ru-RU" altLang="ru-RU"/>
            </a:p>
          </p:txBody>
        </p:sp>
        <p:cxnSp>
          <p:nvCxnSpPr>
            <p:cNvPr id="6150" name="Line 138">
              <a:extLst>
                <a:ext uri="{FF2B5EF4-FFF2-40B4-BE49-F238E27FC236}">
                  <a16:creationId xmlns:a16="http://schemas.microsoft.com/office/drawing/2014/main" id="{63925DB3-DB9F-8F63-0EB1-C547BBDF320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71500" y="114300"/>
              <a:ext cx="0" cy="1943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1" name="Line 139">
              <a:extLst>
                <a:ext uri="{FF2B5EF4-FFF2-40B4-BE49-F238E27FC236}">
                  <a16:creationId xmlns:a16="http://schemas.microsoft.com/office/drawing/2014/main" id="{BC397BC1-DA1D-8C76-6218-BCCA07188FF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71500" y="2057400"/>
              <a:ext cx="3086100" cy="6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152" name="Arc 140">
              <a:extLst>
                <a:ext uri="{FF2B5EF4-FFF2-40B4-BE49-F238E27FC236}">
                  <a16:creationId xmlns:a16="http://schemas.microsoft.com/office/drawing/2014/main" id="{5C271AD2-0B7D-D702-C5A1-FE7493F52A1B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600200" y="342900"/>
              <a:ext cx="1485900" cy="1257300"/>
            </a:xfrm>
            <a:custGeom>
              <a:avLst/>
              <a:gdLst>
                <a:gd name="T0" fmla="*/ 0 w 21600"/>
                <a:gd name="T1" fmla="*/ 0 h 21600"/>
                <a:gd name="T2" fmla="*/ 102217538 w 21600"/>
                <a:gd name="T3" fmla="*/ 73185338 h 21600"/>
                <a:gd name="T4" fmla="*/ 0 w 21600"/>
                <a:gd name="T5" fmla="*/ 73185338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3" name="Arc 141">
              <a:extLst>
                <a:ext uri="{FF2B5EF4-FFF2-40B4-BE49-F238E27FC236}">
                  <a16:creationId xmlns:a16="http://schemas.microsoft.com/office/drawing/2014/main" id="{48716AED-7E0E-3845-F6EF-91756CA57DDB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800100" y="260985"/>
              <a:ext cx="1943100" cy="1455420"/>
            </a:xfrm>
            <a:custGeom>
              <a:avLst/>
              <a:gdLst>
                <a:gd name="T0" fmla="*/ 14129486 w 21600"/>
                <a:gd name="T1" fmla="*/ 0 h 22817"/>
                <a:gd name="T2" fmla="*/ 174490560 w 21600"/>
                <a:gd name="T3" fmla="*/ 92836367 h 22817"/>
                <a:gd name="T4" fmla="*/ 0 w 21600"/>
                <a:gd name="T5" fmla="*/ 87595847 h 228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2817" fill="none" extrusionOk="0">
                  <a:moveTo>
                    <a:pt x="1746" y="-1"/>
                  </a:moveTo>
                  <a:cubicBezTo>
                    <a:pt x="12961" y="909"/>
                    <a:pt x="21600" y="10276"/>
                    <a:pt x="21600" y="21529"/>
                  </a:cubicBezTo>
                  <a:cubicBezTo>
                    <a:pt x="21600" y="21958"/>
                    <a:pt x="21587" y="22388"/>
                    <a:pt x="21561" y="22816"/>
                  </a:cubicBezTo>
                </a:path>
                <a:path w="21600" h="22817" stroke="0" extrusionOk="0">
                  <a:moveTo>
                    <a:pt x="1746" y="-1"/>
                  </a:moveTo>
                  <a:cubicBezTo>
                    <a:pt x="12961" y="909"/>
                    <a:pt x="21600" y="10276"/>
                    <a:pt x="21600" y="21529"/>
                  </a:cubicBezTo>
                  <a:cubicBezTo>
                    <a:pt x="21600" y="21958"/>
                    <a:pt x="21587" y="22388"/>
                    <a:pt x="21561" y="22816"/>
                  </a:cubicBezTo>
                  <a:lnTo>
                    <a:pt x="0" y="21529"/>
                  </a:lnTo>
                  <a:lnTo>
                    <a:pt x="1746" y="-1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cxnSp>
          <p:nvCxnSpPr>
            <p:cNvPr id="6154" name="Line 142">
              <a:extLst>
                <a:ext uri="{FF2B5EF4-FFF2-40B4-BE49-F238E27FC236}">
                  <a16:creationId xmlns:a16="http://schemas.microsoft.com/office/drawing/2014/main" id="{2C545E05-766E-FBE7-F633-62A8E454D61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171700" y="1371600"/>
              <a:ext cx="635" cy="685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5" name="Line 143">
              <a:extLst>
                <a:ext uri="{FF2B5EF4-FFF2-40B4-BE49-F238E27FC236}">
                  <a16:creationId xmlns:a16="http://schemas.microsoft.com/office/drawing/2014/main" id="{6752FEE7-1C90-9512-7203-6905E18253F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571500" y="1346200"/>
              <a:ext cx="1600200" cy="6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156" name="Rectangle 144">
              <a:extLst>
                <a:ext uri="{FF2B5EF4-FFF2-40B4-BE49-F238E27FC236}">
                  <a16:creationId xmlns:a16="http://schemas.microsoft.com/office/drawing/2014/main" id="{F3BE202D-963F-23EA-44DC-ABCA267C8D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3300" y="2171700"/>
              <a:ext cx="228600" cy="228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uk-UA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57" name="Rectangle 145">
              <a:extLst>
                <a:ext uri="{FF2B5EF4-FFF2-40B4-BE49-F238E27FC236}">
                  <a16:creationId xmlns:a16="http://schemas.microsoft.com/office/drawing/2014/main" id="{AB1D623C-4EE3-BF67-0D81-C169BBA0CE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6100" y="1371600"/>
              <a:ext cx="228600" cy="228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altLang="ru-RU" sz="1200" baseline="3000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uk-UA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58" name="Rectangle 146">
              <a:extLst>
                <a:ext uri="{FF2B5EF4-FFF2-40B4-BE49-F238E27FC236}">
                  <a16:creationId xmlns:a16="http://schemas.microsoft.com/office/drawing/2014/main" id="{C2BAC7DC-8507-0A0E-4F92-CA95DFECDD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7500" y="228600"/>
              <a:ext cx="228600" cy="228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altLang="ru-RU" sz="1200" baseline="3000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uk-UA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59" name="Rectangle 147">
              <a:extLst>
                <a:ext uri="{FF2B5EF4-FFF2-40B4-BE49-F238E27FC236}">
                  <a16:creationId xmlns:a16="http://schemas.microsoft.com/office/drawing/2014/main" id="{C299E2DF-CD2D-7E85-5AF1-ACF89AE837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" y="114300"/>
              <a:ext cx="228600" cy="228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ru-RU" sz="1200" baseline="-2500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uk-UA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60" name="Rectangle 148">
              <a:extLst>
                <a:ext uri="{FF2B5EF4-FFF2-40B4-BE49-F238E27FC236}">
                  <a16:creationId xmlns:a16="http://schemas.microsoft.com/office/drawing/2014/main" id="{B853A9A4-650C-3897-A81F-495319B724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00" y="1143000"/>
              <a:ext cx="228600" cy="228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ru-RU" sz="1200" baseline="-2500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altLang="ru-RU" sz="1200" baseline="30000">
                  <a:latin typeface="Times New Roman" panose="02020603050405020304" pitchFamily="18" charset="0"/>
                  <a:cs typeface="Times New Roman" panose="02020603050405020304" pitchFamily="18" charset="0"/>
                </a:rPr>
                <a:t>*</a:t>
              </a:r>
              <a:endParaRPr lang="uk-UA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61" name="Rectangle 149">
              <a:extLst>
                <a:ext uri="{FF2B5EF4-FFF2-40B4-BE49-F238E27FC236}">
                  <a16:creationId xmlns:a16="http://schemas.microsoft.com/office/drawing/2014/main" id="{60C8D368-EEDB-AD7B-E882-A361959078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7400" y="2171700"/>
              <a:ext cx="228600" cy="228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uk-UA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*</a:t>
              </a:r>
              <a:endParaRPr lang="uk-UA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162" name="Line 150">
              <a:extLst>
                <a:ext uri="{FF2B5EF4-FFF2-40B4-BE49-F238E27FC236}">
                  <a16:creationId xmlns:a16="http://schemas.microsoft.com/office/drawing/2014/main" id="{8CB0FF4C-52CD-CA37-E79A-0E9CDF6DA63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571500" y="1600200"/>
              <a:ext cx="2286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3" name="Line 151">
              <a:extLst>
                <a:ext uri="{FF2B5EF4-FFF2-40B4-BE49-F238E27FC236}">
                  <a16:creationId xmlns:a16="http://schemas.microsoft.com/office/drawing/2014/main" id="{17041324-5987-87E6-6C7E-8018A489343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571500" y="914400"/>
              <a:ext cx="19431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164" name="Rectangle 152">
              <a:extLst>
                <a:ext uri="{FF2B5EF4-FFF2-40B4-BE49-F238E27FC236}">
                  <a16:creationId xmlns:a16="http://schemas.microsoft.com/office/drawing/2014/main" id="{80329A0A-578B-A47C-BF08-D8360C9CDE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00" y="800100"/>
              <a:ext cx="228600" cy="228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ru-RU" sz="1200" baseline="-2500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uk-UA" altLang="ru-RU" sz="1200" baseline="-25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uk-UA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65" name="Rectangle 153">
              <a:extLst>
                <a:ext uri="{FF2B5EF4-FFF2-40B4-BE49-F238E27FC236}">
                  <a16:creationId xmlns:a16="http://schemas.microsoft.com/office/drawing/2014/main" id="{A7D393E7-CD91-6201-A4F5-0D203103FB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00" y="1485900"/>
              <a:ext cx="228600" cy="228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ru-RU" sz="1200" baseline="-2500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uk-UA" altLang="ru-RU" sz="1200" baseline="-250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uk-UA" alt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148" name="Прямокутник 23">
            <a:extLst>
              <a:ext uri="{FF2B5EF4-FFF2-40B4-BE49-F238E27FC236}">
                <a16:creationId xmlns:a16="http://schemas.microsoft.com/office/drawing/2014/main" id="{CD5CACE9-07C2-C716-FA19-C876079A9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850" y="5548313"/>
            <a:ext cx="8697913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Clr>
                <a:srgbClr val="00007D"/>
              </a:buClr>
              <a:buFontTx/>
              <a:buNone/>
            </a:pPr>
            <a:r>
              <a:rPr lang="uk-UA" altLang="uk-UA" sz="1800">
                <a:solidFill>
                  <a:srgbClr val="000000"/>
                </a:solidFill>
              </a:rPr>
              <a:t>При тимчасовому підвищенні зарплати до Wr1 починає діяти механізм очищення ринку від надмірної пропозиції. При тимчасовому зниженні зарплати до Wr2 діє механізм очищення ринку від зайвого попиту.</a:t>
            </a:r>
            <a:r>
              <a:rPr lang="ru-RU" altLang="uk-UA" sz="1800">
                <a:solidFill>
                  <a:srgbClr val="000000"/>
                </a:solidFill>
              </a:rPr>
              <a:t> Отже, рівновага на цьому ринку досягається автоматично</a:t>
            </a:r>
            <a:endParaRPr lang="uk-UA" altLang="uk-UA"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CC05E29-F1E6-8FFE-4DEC-4B577D9CD0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30225"/>
          </a:xfrm>
        </p:spPr>
        <p:txBody>
          <a:bodyPr/>
          <a:lstStyle/>
          <a:p>
            <a:pPr marL="762000" indent="-762000" algn="ctr" eaLnBrk="1" hangingPunct="1"/>
            <a:r>
              <a:rPr lang="uk-UA" altLang="uk-UA" sz="2000" b="1"/>
              <a:t> Класична виробнича функція</a:t>
            </a:r>
            <a:endParaRPr lang="ru-RU" altLang="uk-UA" sz="2000" b="1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DB0D2B0-2B37-8DE3-B375-033DF59155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87425"/>
            <a:ext cx="8229600" cy="5318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uk-UA" b="1" i="1"/>
              <a:t>		</a:t>
            </a:r>
            <a:r>
              <a:rPr lang="uk-UA" altLang="uk-UA" sz="1800" b="1" i="1"/>
              <a:t>Класична виробнича функція</a:t>
            </a:r>
            <a:r>
              <a:rPr lang="uk-UA" altLang="uk-UA" sz="1800"/>
              <a:t> відображає зв’язок між ресурсами (факторами) виробництва та реальним продуктом, тобто сукупною пропозицією. Вона має такий вигляд:</a:t>
            </a:r>
            <a:endParaRPr lang="en-US" altLang="uk-UA" sz="18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uk-UA" sz="1800" b="1"/>
              <a:t>				</a:t>
            </a:r>
            <a:r>
              <a:rPr lang="en-US" altLang="uk-UA" sz="1800" b="1"/>
              <a:t>Yr = F (L,</a:t>
            </a:r>
            <a:r>
              <a:rPr lang="en-US" altLang="uk-UA" sz="1800" b="1" i="1"/>
              <a:t>l</a:t>
            </a:r>
            <a:r>
              <a:rPr lang="en-US" altLang="uk-UA" sz="1800" b="1"/>
              <a:t>,K,T),</a:t>
            </a:r>
            <a:endParaRPr lang="uk-UA" altLang="uk-UA" sz="1800" b="1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uk-UA" sz="1800"/>
              <a:t> де</a:t>
            </a:r>
            <a:r>
              <a:rPr lang="uk-UA" altLang="uk-UA" sz="1800"/>
              <a:t> </a:t>
            </a:r>
            <a:r>
              <a:rPr lang="en-US" altLang="uk-UA" sz="1800"/>
              <a:t>Yr</a:t>
            </a:r>
            <a:r>
              <a:rPr lang="ru-RU" altLang="uk-UA" sz="1800"/>
              <a:t> – </a:t>
            </a:r>
            <a:r>
              <a:rPr lang="uk-UA" altLang="uk-UA" sz="1800"/>
              <a:t>реальний ВВП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uk-UA" sz="1800"/>
              <a:t>        L – праця</a:t>
            </a:r>
            <a:endParaRPr lang="en-US" altLang="uk-UA" sz="1800" i="1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uk-UA" sz="1800" i="1"/>
              <a:t>        </a:t>
            </a:r>
            <a:r>
              <a:rPr lang="en-US" altLang="uk-UA" sz="1800" i="1"/>
              <a:t>l</a:t>
            </a:r>
            <a:r>
              <a:rPr lang="ru-RU" altLang="uk-UA" sz="1800"/>
              <a:t> – </a:t>
            </a:r>
            <a:r>
              <a:rPr lang="uk-UA" altLang="uk-UA" sz="1800"/>
              <a:t>земля (природні ресурси)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uk-UA" sz="1800"/>
              <a:t>       К – капітал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uk-UA" sz="1800"/>
              <a:t>       Т – існуючий рівень технологій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uk-UA" sz="1800"/>
              <a:t>		Класична модель ґрунтується на визнанні закону спадної граничної продуктивності, який може бути сформульований так: в умовах певної технології виробництва збільшення якогось із факторів при незмінності інших, починаючи з їх певної комбінації, передбачає зменшення приростів виробництва.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uk-UA" sz="1800"/>
              <a:t>		Оскільки </a:t>
            </a:r>
            <a:r>
              <a:rPr lang="ru-RU" altLang="uk-UA" sz="1800"/>
              <a:t>ринок ресурсів у класичній моделі зводиться до ринку праці, то продукт розглядається як  функція ресурсу праці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>
            <a:extLst>
              <a:ext uri="{FF2B5EF4-FFF2-40B4-BE49-F238E27FC236}">
                <a16:creationId xmlns:a16="http://schemas.microsoft.com/office/drawing/2014/main" id="{9E75B814-D021-67CA-EED4-AE06C9C483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/>
              <a:t>Класична однофакторна виробнича функція Yr = F(L)</a:t>
            </a:r>
            <a:endParaRPr lang="uk-UA" altLang="ru-RU"/>
          </a:p>
        </p:txBody>
      </p:sp>
      <p:pic>
        <p:nvPicPr>
          <p:cNvPr id="8195" name="Місце для вмісту 3">
            <a:extLst>
              <a:ext uri="{FF2B5EF4-FFF2-40B4-BE49-F238E27FC236}">
                <a16:creationId xmlns:a16="http://schemas.microsoft.com/office/drawing/2014/main" id="{0E22DD51-BF63-7CDB-4BB1-68F0C29FCA9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35038" y="2179638"/>
            <a:ext cx="7921625" cy="363696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>
            <a:extLst>
              <a:ext uri="{FF2B5EF4-FFF2-40B4-BE49-F238E27FC236}">
                <a16:creationId xmlns:a16="http://schemas.microsoft.com/office/drawing/2014/main" id="{1342AA9C-CC6B-D12E-4BDD-C5971BEE78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uk-UA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 з класичним підходом, рівноважний обсяг зайнятих на ринку праці буде визначати за допомогою класичної функції обсяг товарів, які будуть запропоновані на, відповідно, товарних ринках</a:t>
            </a:r>
            <a:endParaRPr lang="uk-UA" altLang="ru-RU" sz="2400"/>
          </a:p>
        </p:txBody>
      </p:sp>
      <p:pic>
        <p:nvPicPr>
          <p:cNvPr id="9219" name="Рисунок 3">
            <a:extLst>
              <a:ext uri="{FF2B5EF4-FFF2-40B4-BE49-F238E27FC236}">
                <a16:creationId xmlns:a16="http://schemas.microsoft.com/office/drawing/2014/main" id="{D3F884C0-6405-88BB-0186-D2DB3C367C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5" y="1797050"/>
            <a:ext cx="6727825" cy="468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Прямокутник 4">
            <a:extLst>
              <a:ext uri="{FF2B5EF4-FFF2-40B4-BE49-F238E27FC236}">
                <a16:creationId xmlns:a16="http://schemas.microsoft.com/office/drawing/2014/main" id="{9FF2C800-0C08-6399-C3DC-C6C0AD6646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00" y="4997450"/>
            <a:ext cx="361632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/>
              <a:t>Отже, обсяг виробництва (сукупна пропозиція) визначається, насамперед, умовами рівноваги на ринку праці, і не залежить від загального рівня цін Р.</a:t>
            </a:r>
            <a:endParaRPr lang="uk-UA" altLang="ru-RU" sz="1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>
            <a:extLst>
              <a:ext uri="{FF2B5EF4-FFF2-40B4-BE49-F238E27FC236}">
                <a16:creationId xmlns:a16="http://schemas.microsoft.com/office/drawing/2014/main" id="{D5FD2AF7-4A6A-10DD-0E7D-73EC08C6FD5D}"/>
              </a:ext>
            </a:extLst>
          </p:cNvPr>
          <p:cNvSpPr/>
          <p:nvPr/>
        </p:nvSpPr>
        <p:spPr>
          <a:xfrm>
            <a:off x="330200" y="450850"/>
            <a:ext cx="8345488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dirty="0" err="1">
                <a:latin typeface="+mj-lt"/>
                <a:cs typeface="+mn-cs"/>
              </a:rPr>
              <a:t>Зв'язок</a:t>
            </a:r>
            <a:r>
              <a:rPr lang="ru-RU" sz="2400" dirty="0">
                <a:latin typeface="+mj-lt"/>
                <a:cs typeface="+mn-cs"/>
              </a:rPr>
              <a:t> </a:t>
            </a:r>
            <a:r>
              <a:rPr lang="ru-RU" sz="2400" dirty="0" err="1">
                <a:latin typeface="+mj-lt"/>
                <a:cs typeface="+mn-cs"/>
              </a:rPr>
              <a:t>між</a:t>
            </a:r>
            <a:r>
              <a:rPr lang="ru-RU" sz="2400" dirty="0">
                <a:latin typeface="+mj-lt"/>
                <a:cs typeface="+mn-cs"/>
              </a:rPr>
              <a:t> </a:t>
            </a:r>
            <a:r>
              <a:rPr lang="ru-RU" sz="2400" dirty="0" err="1">
                <a:latin typeface="+mj-lt"/>
                <a:cs typeface="+mn-cs"/>
              </a:rPr>
              <a:t>виробничою</a:t>
            </a:r>
            <a:r>
              <a:rPr lang="ru-RU" sz="2400" dirty="0">
                <a:latin typeface="+mj-lt"/>
                <a:cs typeface="+mn-cs"/>
              </a:rPr>
              <a:t> </a:t>
            </a:r>
            <a:r>
              <a:rPr lang="ru-RU" sz="2400" dirty="0" err="1">
                <a:latin typeface="+mj-lt"/>
                <a:cs typeface="+mn-cs"/>
              </a:rPr>
              <a:t>функцією</a:t>
            </a:r>
            <a:r>
              <a:rPr lang="ru-RU" sz="2400" dirty="0">
                <a:latin typeface="+mj-lt"/>
                <a:cs typeface="+mn-cs"/>
              </a:rPr>
              <a:t> та ринком </a:t>
            </a:r>
            <a:r>
              <a:rPr lang="ru-RU" sz="2400" dirty="0" err="1">
                <a:latin typeface="+mj-lt"/>
                <a:cs typeface="+mn-cs"/>
              </a:rPr>
              <a:t>товарів</a:t>
            </a:r>
            <a:r>
              <a:rPr lang="ru-RU" sz="2400" dirty="0">
                <a:latin typeface="+mj-lt"/>
                <a:cs typeface="+mn-cs"/>
              </a:rPr>
              <a:t> </a:t>
            </a:r>
            <a:endParaRPr lang="uk-UA" sz="2400" dirty="0">
              <a:latin typeface="+mj-lt"/>
              <a:cs typeface="+mn-cs"/>
            </a:endParaRPr>
          </a:p>
        </p:txBody>
      </p:sp>
      <p:pic>
        <p:nvPicPr>
          <p:cNvPr id="10243" name="Рисунок 3">
            <a:extLst>
              <a:ext uri="{FF2B5EF4-FFF2-40B4-BE49-F238E27FC236}">
                <a16:creationId xmlns:a16="http://schemas.microsoft.com/office/drawing/2014/main" id="{985A2B22-8316-40BA-7A1A-98E528A958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838" y="2687638"/>
            <a:ext cx="7021512" cy="312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Прямокутник 4">
            <a:extLst>
              <a:ext uri="{FF2B5EF4-FFF2-40B4-BE49-F238E27FC236}">
                <a16:creationId xmlns:a16="http://schemas.microsoft.com/office/drawing/2014/main" id="{206B0788-9C1F-895A-A643-406747DAC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912813"/>
            <a:ext cx="8345487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Класики вважали, що національна економіка завжди функціонує за умов повної зайнятості, що забезпечується гнучкою поведінкою цін. Це означає, що </a:t>
            </a:r>
            <a:r>
              <a:rPr lang="uk-UA" altLang="ru-RU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обсяги сукупної пропозиції не залежать від рівня цін на товарних ринках, </a:t>
            </a:r>
            <a:r>
              <a:rPr lang="uk-UA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при цьому зміни сукупного попиту зумовлюватимуть відповідні зміни цін (розширюється сукупний попит А</a:t>
            </a:r>
            <a:r>
              <a:rPr lang="en-US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uk-UA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, у відповідь на це зростають ціни, і навпаки, звужується А</a:t>
            </a:r>
            <a:r>
              <a:rPr lang="en-US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uk-UA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– знижуються ціни)</a:t>
            </a:r>
            <a:endParaRPr lang="uk-UA" altLang="ru-RU" sz="1800"/>
          </a:p>
        </p:txBody>
      </p:sp>
      <p:sp>
        <p:nvSpPr>
          <p:cNvPr id="10245" name="Прямокутник 5">
            <a:extLst>
              <a:ext uri="{FF2B5EF4-FFF2-40B4-BE49-F238E27FC236}">
                <a16:creationId xmlns:a16="http://schemas.microsoft.com/office/drawing/2014/main" id="{2A3EE2ED-1EE7-F1C3-7D4F-E929FBA74E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088" y="5475288"/>
            <a:ext cx="86217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1800"/>
              <a:t>Так як </a:t>
            </a:r>
            <a:r>
              <a:rPr lang="en-US" altLang="ru-RU" sz="1800"/>
              <a:t>Y</a:t>
            </a:r>
            <a:r>
              <a:rPr lang="uk-UA" altLang="ru-RU" sz="1800"/>
              <a:t> – пропозиція – постійна – ми визначили її з допомогою виробничої  функції і ринку ресурсів. Рівновага на цьому ринку змінюється зі зміною сукупного попиту, який є функцією рівня цін. На перетині </a:t>
            </a:r>
            <a:r>
              <a:rPr lang="en-US" altLang="ru-RU" sz="1800"/>
              <a:t>Yr*</a:t>
            </a:r>
            <a:r>
              <a:rPr lang="uk-UA" altLang="ru-RU" sz="1800"/>
              <a:t> і </a:t>
            </a:r>
            <a:r>
              <a:rPr lang="en-US" altLang="ru-RU" sz="1800"/>
              <a:t>AD</a:t>
            </a:r>
            <a:r>
              <a:rPr lang="uk-UA" altLang="ru-RU" sz="1800"/>
              <a:t> встановлюється  рівноважна ціна Р*.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1FB1A46-A8C3-F78F-20CB-E10ED2355D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60363"/>
            <a:ext cx="8229600" cy="638175"/>
          </a:xfrm>
        </p:spPr>
        <p:txBody>
          <a:bodyPr/>
          <a:lstStyle/>
          <a:p>
            <a:pPr algn="ctr" eaLnBrk="1" hangingPunct="1"/>
            <a:r>
              <a:rPr lang="uk-UA" altLang="uk-UA" sz="2000" b="1"/>
              <a:t>Товарний і грошовий ринок</a:t>
            </a:r>
            <a:endParaRPr lang="ru-RU" altLang="uk-UA" sz="2000" b="1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F32256B-8B97-46B1-A79F-259F42DFE1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4200" y="998538"/>
            <a:ext cx="8229600" cy="1122362"/>
          </a:xfrm>
        </p:spPr>
        <p:txBody>
          <a:bodyPr/>
          <a:lstStyle/>
          <a:p>
            <a:pPr marL="179388"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uk-UA" altLang="uk-UA" sz="2400"/>
              <a:t>Так як товарний і грошовий ринок взаємодіють то розглянемо рівновагу на грошовому ринку. На ринку грошей взаємодіють попит на гроші М</a:t>
            </a:r>
            <a:r>
              <a:rPr lang="en-US" altLang="uk-UA" sz="2400"/>
              <a:t>D </a:t>
            </a:r>
            <a:r>
              <a:rPr lang="uk-UA" altLang="uk-UA" sz="2400"/>
              <a:t>та пропозиція грошей М</a:t>
            </a:r>
            <a:r>
              <a:rPr lang="en-US" altLang="uk-UA" sz="2400"/>
              <a:t>S</a:t>
            </a:r>
            <a:r>
              <a:rPr lang="uk-UA" altLang="uk-UA" sz="2400"/>
              <a:t>. У класичній моделі пропозиція грошей є постійна, і отже, незалежна від рівня цін. Отже, графік пропозиції грошей є вертикальною лінією</a:t>
            </a:r>
          </a:p>
          <a:p>
            <a:pPr marL="179388"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uk-UA" altLang="uk-UA" sz="2400"/>
          </a:p>
          <a:p>
            <a:pPr marL="179388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uk-UA" altLang="ru-RU" sz="2400"/>
              <a:t>Попит на гроші визначається рівнянням кількісної теорії грошей:</a:t>
            </a:r>
            <a:br>
              <a:rPr lang="uk-UA" altLang="ru-RU" sz="2400"/>
            </a:br>
            <a:r>
              <a:rPr lang="uk-UA" altLang="ru-RU" sz="2400"/>
              <a:t>М·V = P·Y</a:t>
            </a:r>
            <a:endParaRPr lang="uk-UA" altLang="uk-UA" sz="2400"/>
          </a:p>
          <a:p>
            <a:pPr marL="179388" algn="just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uk-UA" altLang="uk-UA" sz="2400"/>
          </a:p>
          <a:p>
            <a:pPr marL="179388"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uk-UA" altLang="uk-UA" sz="1600"/>
          </a:p>
        </p:txBody>
      </p:sp>
      <p:pic>
        <p:nvPicPr>
          <p:cNvPr id="11268" name="Рисунок 6">
            <a:extLst>
              <a:ext uri="{FF2B5EF4-FFF2-40B4-BE49-F238E27FC236}">
                <a16:creationId xmlns:a16="http://schemas.microsoft.com/office/drawing/2014/main" id="{C31EB6C0-A6F8-A7BF-9C92-4A7B276543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6388" y="3403600"/>
            <a:ext cx="1330325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кутник 2">
            <a:extLst>
              <a:ext uri="{FF2B5EF4-FFF2-40B4-BE49-F238E27FC236}">
                <a16:creationId xmlns:a16="http://schemas.microsoft.com/office/drawing/2014/main" id="{C8B56288-7EE2-01F2-03C0-8CB9BBB12512}"/>
              </a:ext>
            </a:extLst>
          </p:cNvPr>
          <p:cNvSpPr/>
          <p:nvPr/>
        </p:nvSpPr>
        <p:spPr>
          <a:xfrm>
            <a:off x="584200" y="4402138"/>
            <a:ext cx="8102600" cy="19383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uk-UA" sz="2400" dirty="0">
                <a:latin typeface="+mn-lt"/>
                <a:cs typeface="+mn-cs"/>
              </a:rPr>
              <a:t>при постійній швидкості обігу грошей чим більший обсяг реального виробництва, тим більшим буде обсяг попиту на гроші для обслуговування угод. </a:t>
            </a:r>
          </a:p>
          <a:p>
            <a:pPr eaLnBrk="1" hangingPunct="1">
              <a:defRPr/>
            </a:pPr>
            <a:r>
              <a:rPr lang="uk-UA" sz="2400" dirty="0">
                <a:latin typeface="+mn-lt"/>
                <a:cs typeface="+mn-cs"/>
              </a:rPr>
              <a:t>Тому графік функції попиту на гроші має зростаючий </a:t>
            </a:r>
            <a:r>
              <a:rPr lang="ru-RU" sz="2400" dirty="0">
                <a:latin typeface="+mn-lt"/>
                <a:cs typeface="+mn-cs"/>
              </a:rPr>
              <a:t>характер </a:t>
            </a:r>
            <a:endParaRPr lang="uk-UA" sz="2400" dirty="0">
              <a:latin typeface="+mn-lt"/>
              <a:cs typeface="+mn-cs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1462</TotalTime>
  <Words>1517</Words>
  <Application>Microsoft Office PowerPoint</Application>
  <PresentationFormat>Экран (4:3)</PresentationFormat>
  <Paragraphs>89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Arial Black</vt:lpstr>
      <vt:lpstr>Times New Roman</vt:lpstr>
      <vt:lpstr>Wingdings</vt:lpstr>
      <vt:lpstr>Пиксел</vt:lpstr>
      <vt:lpstr> Тема 19.   Класична модель макроекономічної рівноваги </vt:lpstr>
      <vt:lpstr>1. Основні положення класичної моделі </vt:lpstr>
      <vt:lpstr>2. Побудова класичної моделі макроекономічної рівноваги Ринок робочої сили у класичній моделі </vt:lpstr>
      <vt:lpstr>На ринку робочої сили взаємодіють попит на працю та її пропозиція.   В результаті взаємодії попиту і пропозиції досягаються рівноважна зарплата Wr* і рівноважна зайнятість L*</vt:lpstr>
      <vt:lpstr> Класична виробнича функція</vt:lpstr>
      <vt:lpstr>Класична однофакторна виробнича функція Yr = F(L)</vt:lpstr>
      <vt:lpstr>Згідно з класичним підходом, рівноважний обсяг зайнятих на ринку праці буде визначати за допомогою класичної функції обсяг товарів, які будуть запропоновані на, відповідно, товарних ринках</vt:lpstr>
      <vt:lpstr>Презентация PowerPoint</vt:lpstr>
      <vt:lpstr>Товарний і грошовий ринок</vt:lpstr>
      <vt:lpstr>Товарний і грошовий ринок</vt:lpstr>
      <vt:lpstr>Презентация PowerPoint</vt:lpstr>
      <vt:lpstr>Ринок інвестицій та заощаджень </vt:lpstr>
      <vt:lpstr>Ринок інвестицій та заощаджень</vt:lpstr>
      <vt:lpstr>Розглянувши роль окремих ринків у формуванні макрорівноваги, поглянемо на класичну модель як на певну цілісність</vt:lpstr>
      <vt:lpstr>3. Класична модель макрорівноваги та її застосування Класична модель як певна цілісність </vt:lpstr>
      <vt:lpstr>Висновки щодо функціонування класичної моделі макроекономічної рівноваги. Головні інструменти макроекономічного саморегулювання за класичною моделлю. </vt:lpstr>
      <vt:lpstr>Дякую за увагу!</vt:lpstr>
    </vt:vector>
  </TitlesOfParts>
  <Company>я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Міжнародна економіка: базові поняття, теорія і господарська практика.</dc:title>
  <dc:creator>Аня</dc:creator>
  <cp:lastModifiedBy>Байдала Вікторія Володимирівна</cp:lastModifiedBy>
  <cp:revision>65</cp:revision>
  <dcterms:created xsi:type="dcterms:W3CDTF">2011-01-30T12:06:12Z</dcterms:created>
  <dcterms:modified xsi:type="dcterms:W3CDTF">2022-09-12T20:33:54Z</dcterms:modified>
</cp:coreProperties>
</file>