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  <p:sldMasterId id="2147483679" r:id="rId2"/>
  </p:sldMasterIdLst>
  <p:sldIdLst>
    <p:sldId id="256" r:id="rId3"/>
    <p:sldId id="269" r:id="rId4"/>
    <p:sldId id="286" r:id="rId5"/>
    <p:sldId id="287" r:id="rId6"/>
    <p:sldId id="288" r:id="rId7"/>
    <p:sldId id="289" r:id="rId8"/>
    <p:sldId id="273" r:id="rId9"/>
    <p:sldId id="291" r:id="rId10"/>
    <p:sldId id="293" r:id="rId11"/>
    <p:sldId id="294" r:id="rId12"/>
    <p:sldId id="290" r:id="rId13"/>
    <p:sldId id="282" r:id="rId14"/>
    <p:sldId id="297" r:id="rId15"/>
    <p:sldId id="296" r:id="rId16"/>
    <p:sldId id="284" r:id="rId17"/>
    <p:sldId id="26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876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>
            <a:extLst>
              <a:ext uri="{FF2B5EF4-FFF2-40B4-BE49-F238E27FC236}">
                <a16:creationId xmlns:a16="http://schemas.microsoft.com/office/drawing/2014/main" id="{9D8681CC-EBE2-9263-71B0-66144C948D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07" name="Rectangle 3">
            <a:extLst>
              <a:ext uri="{FF2B5EF4-FFF2-40B4-BE49-F238E27FC236}">
                <a16:creationId xmlns:a16="http://schemas.microsoft.com/office/drawing/2014/main" id="{0DEA5371-5568-12C1-137D-F3DFEED7E0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90AAB06E-506D-143B-B2A8-0DBA499C24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DB8FEA29-1FDA-6130-496C-613BBFC72A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27C69444-7CE3-46C7-B6E5-16F4FC8B195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B243A1F5-EB3F-78CA-B522-08BDF901EDEC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  <p:sp>
        <p:nvSpPr>
          <p:cNvPr id="72711" name="Rectangle 7">
            <a:extLst>
              <a:ext uri="{FF2B5EF4-FFF2-40B4-BE49-F238E27FC236}">
                <a16:creationId xmlns:a16="http://schemas.microsoft.com/office/drawing/2014/main" id="{8AF2EAD6-58CC-20CF-92B4-6E5291511A5B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90039-02B9-7F24-D6C0-75160A5C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D702CA-2EEB-AD84-BA44-0C8536E64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584428-1ADE-2FFD-6F61-C25F558A5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927F0D-E8C3-AC90-A631-47B0CDAFA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BACE87-A4DA-AC86-F4F3-9B68C0260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04BC70-5460-445B-83FA-FAEBFE06925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9983902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3EC304B-DCC7-51D8-B9BE-475CC4A88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4FA3FDB-598B-0479-16BB-436732F218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9FDD57-A563-A564-7E7D-1AE287391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4BE1354-CFEA-3731-9DAA-7B0C2E5C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9D485D-0254-AA3C-8159-231BB30B6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2BE29-763A-4ECE-B2A9-2DBAF99740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6587902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234" name="Group 2">
            <a:extLst>
              <a:ext uri="{FF2B5EF4-FFF2-40B4-BE49-F238E27FC236}">
                <a16:creationId xmlns:a16="http://schemas.microsoft.com/office/drawing/2014/main" id="{1AACC383-5594-BAB5-CE73-D3F2D149B7D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23235" name="Rectangle 3">
              <a:extLst>
                <a:ext uri="{FF2B5EF4-FFF2-40B4-BE49-F238E27FC236}">
                  <a16:creationId xmlns:a16="http://schemas.microsoft.com/office/drawing/2014/main" id="{5FAE1F90-44F5-B340-36A5-E06DBD4312BA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223236" name="Rectangle 4">
              <a:extLst>
                <a:ext uri="{FF2B5EF4-FFF2-40B4-BE49-F238E27FC236}">
                  <a16:creationId xmlns:a16="http://schemas.microsoft.com/office/drawing/2014/main" id="{9B0765A7-206D-6CA7-65A4-24F3659CDDC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23237" name="Group 5">
              <a:extLst>
                <a:ext uri="{FF2B5EF4-FFF2-40B4-BE49-F238E27FC236}">
                  <a16:creationId xmlns:a16="http://schemas.microsoft.com/office/drawing/2014/main" id="{04564D6F-D0EB-B089-D084-085BCD8B97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223238" name="Rectangle 6">
                <a:extLst>
                  <a:ext uri="{FF2B5EF4-FFF2-40B4-BE49-F238E27FC236}">
                    <a16:creationId xmlns:a16="http://schemas.microsoft.com/office/drawing/2014/main" id="{2CF764B3-FEFF-3BB2-B746-4D8AC426DE1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39" name="Rectangle 7">
                <a:extLst>
                  <a:ext uri="{FF2B5EF4-FFF2-40B4-BE49-F238E27FC236}">
                    <a16:creationId xmlns:a16="http://schemas.microsoft.com/office/drawing/2014/main" id="{ABB59B3E-79A4-A37F-08F8-766E08C41F4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0" name="Rectangle 8">
                <a:extLst>
                  <a:ext uri="{FF2B5EF4-FFF2-40B4-BE49-F238E27FC236}">
                    <a16:creationId xmlns:a16="http://schemas.microsoft.com/office/drawing/2014/main" id="{D4155C39-1FDB-53D5-1D84-62AF74217D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1" name="Rectangle 9">
                <a:extLst>
                  <a:ext uri="{FF2B5EF4-FFF2-40B4-BE49-F238E27FC236}">
                    <a16:creationId xmlns:a16="http://schemas.microsoft.com/office/drawing/2014/main" id="{113C2196-51B8-79B8-55C8-BB4BC761C80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2" name="Rectangle 10">
                <a:extLst>
                  <a:ext uri="{FF2B5EF4-FFF2-40B4-BE49-F238E27FC236}">
                    <a16:creationId xmlns:a16="http://schemas.microsoft.com/office/drawing/2014/main" id="{FF1954F5-0C92-501E-3AAC-60F01D9DB74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3" name="Rectangle 11">
                <a:extLst>
                  <a:ext uri="{FF2B5EF4-FFF2-40B4-BE49-F238E27FC236}">
                    <a16:creationId xmlns:a16="http://schemas.microsoft.com/office/drawing/2014/main" id="{DBFAF8E2-4CE6-06F3-106C-629CCC2B8C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4" name="Rectangle 12">
                <a:extLst>
                  <a:ext uri="{FF2B5EF4-FFF2-40B4-BE49-F238E27FC236}">
                    <a16:creationId xmlns:a16="http://schemas.microsoft.com/office/drawing/2014/main" id="{70E46A00-DD2D-C83C-218D-0A4D80E3FCF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5" name="Rectangle 13">
                <a:extLst>
                  <a:ext uri="{FF2B5EF4-FFF2-40B4-BE49-F238E27FC236}">
                    <a16:creationId xmlns:a16="http://schemas.microsoft.com/office/drawing/2014/main" id="{3404D605-A4EF-06C0-1E99-34DA0FF3033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6" name="Rectangle 14">
                <a:extLst>
                  <a:ext uri="{FF2B5EF4-FFF2-40B4-BE49-F238E27FC236}">
                    <a16:creationId xmlns:a16="http://schemas.microsoft.com/office/drawing/2014/main" id="{381E87BB-B775-5FBA-B06F-C2DAD87B71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3247" name="Rectangle 15">
                <a:extLst>
                  <a:ext uri="{FF2B5EF4-FFF2-40B4-BE49-F238E27FC236}">
                    <a16:creationId xmlns:a16="http://schemas.microsoft.com/office/drawing/2014/main" id="{72E6F158-39AF-EFD4-C743-C82D9BD966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altLang="ru-RU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23248" name="Rectangle 16">
            <a:extLst>
              <a:ext uri="{FF2B5EF4-FFF2-40B4-BE49-F238E27FC236}">
                <a16:creationId xmlns:a16="http://schemas.microsoft.com/office/drawing/2014/main" id="{648D59E7-29FA-FF7E-3884-FACECFBF87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23249" name="Rectangle 17">
            <a:extLst>
              <a:ext uri="{FF2B5EF4-FFF2-40B4-BE49-F238E27FC236}">
                <a16:creationId xmlns:a16="http://schemas.microsoft.com/office/drawing/2014/main" id="{9137F92A-3568-E52F-0D5B-63E129EA240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23250" name="Rectangle 18">
            <a:extLst>
              <a:ext uri="{FF2B5EF4-FFF2-40B4-BE49-F238E27FC236}">
                <a16:creationId xmlns:a16="http://schemas.microsoft.com/office/drawing/2014/main" id="{CF26BA36-20B1-51F8-E863-8006543437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1375438-8D16-4756-BB2D-14DE77105F8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23251" name="Rectangle 19">
            <a:extLst>
              <a:ext uri="{FF2B5EF4-FFF2-40B4-BE49-F238E27FC236}">
                <a16:creationId xmlns:a16="http://schemas.microsoft.com/office/drawing/2014/main" id="{8D78C13D-58FF-9B63-E741-2D7BDCB108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/>
              <a:t>Образец заголовка</a:t>
            </a:r>
          </a:p>
        </p:txBody>
      </p:sp>
      <p:sp>
        <p:nvSpPr>
          <p:cNvPr id="223252" name="Rectangle 20">
            <a:extLst>
              <a:ext uri="{FF2B5EF4-FFF2-40B4-BE49-F238E27FC236}">
                <a16:creationId xmlns:a16="http://schemas.microsoft.com/office/drawing/2014/main" id="{B1EE500A-A473-2D74-3E72-6F67377593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5C609-7146-BFB7-DA71-5E875AA12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D6DCB1-1D76-07A9-2E51-043B6297D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50D86F-9E5D-4775-2C41-20084C1F3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271C080-0078-FF78-B7F8-967321B91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BA0FDC-A650-4CF8-A30B-16DC572A1E3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A5B655D-A1AD-82DB-DC2D-4EF436E9EC8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0350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EA8DFC-4288-3789-6CF7-81084E961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E6D243-50BE-4663-7F29-8D963096C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1DF485B-55F0-FE62-395C-2C5BDAA5EA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3A3661F-FA15-35E8-E06E-203583BC0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2A57CA-90B4-44D7-AFE5-0BA93ECBBAC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60A6C078-FF05-BDD3-12F4-317C5BDC32C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5232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22376-2890-0306-178D-B803C82C8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58B72F-D86C-89CD-724D-19BD955F2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561E157-F691-109B-790D-86AD3CE1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897D2E-10EF-6BB2-4BBE-FC1B8F71E4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A45466-5E57-FC1B-EE51-BA94F0F857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0D5DDA-8A8E-4E72-924D-F37CF2CE00C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9E407AA-8856-EE63-3238-BF0C6DFF2D7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773474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A2F36-FDEF-912C-8EEC-5C93823CE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91AD43-2040-3687-D3F4-114EA5A38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23096E1-1BAE-905D-922B-B6468D104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3B402B-7FCE-47E1-72E3-BECF53DDC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B05070-0F13-C1D9-68A3-11D5F11AAA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5C2B7EB0-7A17-9D09-7E8B-6FD2493DDC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5BBDE795-E5A6-220E-776F-C4BC9288C5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192F14-9BB1-4AC0-A30F-C7FAAECDFEA5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9" name="Дата 8">
            <a:extLst>
              <a:ext uri="{FF2B5EF4-FFF2-40B4-BE49-F238E27FC236}">
                <a16:creationId xmlns:a16="http://schemas.microsoft.com/office/drawing/2014/main" id="{E68F3F4F-4296-A0E4-1603-335BC5D384F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1413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D7592-3592-734C-47AE-C86C456EF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236CB8B-90C8-7958-8857-B47BA16391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E115D-672D-8289-DB24-79EA013671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8BC66E-A22B-4C52-BCA0-B57F0F8FEB9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EEF8C3-2E2B-3FE7-6E83-214922E9F3F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756310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C18AD437-4586-6614-262F-489DEA1BC7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AA7123A-26DD-FE3C-DC01-6B9CBE66A7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6704C2-5480-46D8-837E-571FA846A28E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AE2BD-2D66-13CF-51A1-9A9E793EAB5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3034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AD811E-6E1E-99BC-99E1-38CA28EFE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7BDEEB-2440-2A97-DC03-81FAFE488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B8872E-E766-FDFB-ABA5-6E9648F5D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D948E8-F2FC-766A-3F89-30CC6CF643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F536F1-5DA0-6E81-7F84-6AB327EC85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157C8-ACD5-4AA2-BCC0-DBBBABFC9CC2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CE33C45-E3DD-818E-7557-B4709B9E2E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490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1D06A-7B05-E011-D816-FCCB905F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1C366-8EA2-BC97-5236-191A145D5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D5FDE9-15DA-6439-DF46-6DEE46807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183207-B01B-8599-EB56-0505D293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A409DA-94CE-9DC6-CE3B-063574EF4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8D7A9-33E7-4C6E-8CAB-5B7F84A98E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9326891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360DF-AF2C-8CF0-6F23-7B3F4DC41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1DBE65F-64DF-9BC8-29E8-38A5E6B248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82E6FE-889B-F341-EC3A-1307940B36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9D0093-EA5A-338D-6EAB-C7E567D237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1F443A-6555-440B-5079-DB3B1D180F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1F8DAF-12B7-48F9-B98C-93E9445A729B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F524DB3-B039-330F-D59B-8556D9EE7BC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04466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3143BD-5118-EB97-9801-5152AFD4E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5D17C3-B3A0-7D59-8FE2-B371717D8C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FE2526B-3AEF-442D-86D3-8233B450FF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88CD05-E661-F00F-D73B-B878BB9645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F11F-0A20-4D18-BB69-9997E129977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D6CF73D2-CA09-E159-CA5A-0CF3196E955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048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97811CE-AC0C-5578-57DE-B750D506F4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77150E-A723-D4BB-FC90-1877B6B88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FBC8227-5D83-4D66-E664-796A602AB0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4FF0A5C-E4D6-B4C1-E2F2-D100B7D85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583094-A212-46B9-9B4E-1D82BA9980E3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2C675D55-9AE0-E8A2-46F8-44CB41FECA8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08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E1E463-7074-D6AA-26ED-225528D87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372A57-8DAC-A0BB-66EF-A46230298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97E746-183D-DE9D-1584-7BDBFD518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C08626-FC4E-DAF1-40AE-F1513FC2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78D750-56A9-5FFF-D3F6-66AD89900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DDB2A-CC2F-4546-A379-C6E6573E618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360631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63C79B-C375-AA8B-91E5-13D277E0F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351E00-E5B3-2184-5803-E5C981A6B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3CF60C-1BE1-54D6-1620-F0B08DF27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E32EA9-246B-CDE7-157C-86E3F5165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483281-55F4-1770-F3F9-EB6D87ACF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C5843F-F042-F15E-1544-A22323103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CF0AB-48DE-4BBA-A695-03EA88E4102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243033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83FB8E-BDE8-ADB7-4E58-83465E46D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4C91CE-D8E5-CE85-BB96-C3D17C21A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42C7B7-C0CE-C526-AAD0-35A6499DA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941B91-87C9-51B2-C570-590A6BAC64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674A09C-1646-5725-4A9E-14C99F95C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E907F9B-8711-BCDE-7BC9-CC44C4B6D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209545-C664-C5E5-24D2-D69048AC4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D3D7824-04EF-DB9C-97B9-17BA69AC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061C9E-0E11-49EB-8CDE-B8E0A5B1D3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52931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ED375-5468-350F-D1EC-CA443FD41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A89BBB7-8A14-3F98-9761-851AAED0A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9FA2E36-5D0F-4E6F-06AE-EB5F92207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F5D90C0-4C7D-9F2D-E159-B4B553AA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946CD-4092-42C0-8797-949CDB776B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8233823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A4C77B1-0583-4BE4-4FB4-A9DC5CC3C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D14C601-F5FC-170E-8CCC-512EF28F0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55671A-10F6-892C-A006-B36CDB8B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417A16-A3EB-4E53-8046-220A0FC316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072869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47206-1343-DD4A-1F5E-B69CC367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A453AF-EB2E-5DB3-C12A-0CDEC4B40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220A55D-470B-1CE0-1A12-2028E6F0B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A3097D-47EB-46CA-6CCC-56E8EF25A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B13897-E371-195E-473D-12A2D2979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A6BD65-804B-3C13-15F9-0FBB7F55D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A212B-9023-4218-86EC-1EC5BF4BFB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505323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13E5C8-799E-7E48-577C-ACD4C446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DFD3DD6-9C35-E53F-3967-E135E1527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15EC9BB-E1EF-1327-AA51-0FF71BA39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0140BE-CF6F-5724-BF2A-402EE0062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358B92-A2F3-2040-4F14-78E445C8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EE150D-BC5D-8055-8C5B-9FB018A4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1DB49-F698-47EE-9A84-43E56B7E27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994881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2" name="Group 2">
            <a:extLst>
              <a:ext uri="{FF2B5EF4-FFF2-40B4-BE49-F238E27FC236}">
                <a16:creationId xmlns:a16="http://schemas.microsoft.com/office/drawing/2014/main" id="{375226E0-EA0C-49AE-54FC-4D09B263FAF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71683" name="Rectangle 3">
              <a:extLst>
                <a:ext uri="{FF2B5EF4-FFF2-40B4-BE49-F238E27FC236}">
                  <a16:creationId xmlns:a16="http://schemas.microsoft.com/office/drawing/2014/main" id="{4C3EA756-CEC4-466B-84E5-E61312B73177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pic>
          <p:nvPicPr>
            <p:cNvPr id="71684" name="Picture 4">
              <a:extLst>
                <a:ext uri="{FF2B5EF4-FFF2-40B4-BE49-F238E27FC236}">
                  <a16:creationId xmlns:a16="http://schemas.microsoft.com/office/drawing/2014/main" id="{D81A07B8-E0EF-139F-502D-927A600F06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685" name="Rectangle 5">
            <a:extLst>
              <a:ext uri="{FF2B5EF4-FFF2-40B4-BE49-F238E27FC236}">
                <a16:creationId xmlns:a16="http://schemas.microsoft.com/office/drawing/2014/main" id="{A3048597-267C-0942-0D69-466B8F0B5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90A839AB-E182-1528-A097-66EDACD3C8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9E7540CC-BD1A-A274-5787-96B3CC86B8A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8" name="Rectangle 8">
            <a:extLst>
              <a:ext uri="{FF2B5EF4-FFF2-40B4-BE49-F238E27FC236}">
                <a16:creationId xmlns:a16="http://schemas.microsoft.com/office/drawing/2014/main" id="{F6A85B03-5413-379F-6E34-F2B8F6F6F1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71689" name="Rectangle 9">
            <a:extLst>
              <a:ext uri="{FF2B5EF4-FFF2-40B4-BE49-F238E27FC236}">
                <a16:creationId xmlns:a16="http://schemas.microsoft.com/office/drawing/2014/main" id="{608CA3AF-B66A-D91A-1118-7030F65759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935D9CE8-42A4-455C-80DF-3E400F8DD7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4757B0F5-B839-4722-DCAD-A07A837B4B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6C8D6FF1-BDB8-418D-4A13-105AD996A4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FC79D54-0510-4F60-BEFE-6CD3A9361428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222212" name="Group 4">
            <a:extLst>
              <a:ext uri="{FF2B5EF4-FFF2-40B4-BE49-F238E27FC236}">
                <a16:creationId xmlns:a16="http://schemas.microsoft.com/office/drawing/2014/main" id="{99884FE1-C5F8-6D53-CD75-B4057A91C9D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22213" name="Rectangle 5">
              <a:extLst>
                <a:ext uri="{FF2B5EF4-FFF2-40B4-BE49-F238E27FC236}">
                  <a16:creationId xmlns:a16="http://schemas.microsoft.com/office/drawing/2014/main" id="{57DE016B-64C0-842C-2389-273F62DF3F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222214" name="Rectangle 6">
              <a:extLst>
                <a:ext uri="{FF2B5EF4-FFF2-40B4-BE49-F238E27FC236}">
                  <a16:creationId xmlns:a16="http://schemas.microsoft.com/office/drawing/2014/main" id="{4D9A6B04-B8FE-52F2-72EB-D62C35B44E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222215" name="Rectangle 7">
              <a:extLst>
                <a:ext uri="{FF2B5EF4-FFF2-40B4-BE49-F238E27FC236}">
                  <a16:creationId xmlns:a16="http://schemas.microsoft.com/office/drawing/2014/main" id="{65A9DFE1-88C4-4AFE-5C6C-C820E712C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222216" name="Rectangle 8">
              <a:extLst>
                <a:ext uri="{FF2B5EF4-FFF2-40B4-BE49-F238E27FC236}">
                  <a16:creationId xmlns:a16="http://schemas.microsoft.com/office/drawing/2014/main" id="{A50ABCD1-BC6C-999D-3072-289931184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222217" name="Rectangle 9">
              <a:extLst>
                <a:ext uri="{FF2B5EF4-FFF2-40B4-BE49-F238E27FC236}">
                  <a16:creationId xmlns:a16="http://schemas.microsoft.com/office/drawing/2014/main" id="{B03254A3-7816-2C97-92FD-4B7277783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222218" name="Rectangle 10">
              <a:extLst>
                <a:ext uri="{FF2B5EF4-FFF2-40B4-BE49-F238E27FC236}">
                  <a16:creationId xmlns:a16="http://schemas.microsoft.com/office/drawing/2014/main" id="{34442FB9-D8B8-B955-CBB0-CEF366699F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hlink"/>
                </a:solidFill>
              </a:endParaRPr>
            </a:p>
          </p:txBody>
        </p:sp>
        <p:sp>
          <p:nvSpPr>
            <p:cNvPr id="222219" name="Rectangle 11">
              <a:extLst>
                <a:ext uri="{FF2B5EF4-FFF2-40B4-BE49-F238E27FC236}">
                  <a16:creationId xmlns:a16="http://schemas.microsoft.com/office/drawing/2014/main" id="{F5FAF60C-0274-1C76-D333-8499B6059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222220" name="Rectangle 12">
              <a:extLst>
                <a:ext uri="{FF2B5EF4-FFF2-40B4-BE49-F238E27FC236}">
                  <a16:creationId xmlns:a16="http://schemas.microsoft.com/office/drawing/2014/main" id="{9EC68490-9EF3-65B9-DA75-07CDC66A8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  <p:sp>
          <p:nvSpPr>
            <p:cNvPr id="222221" name="Rectangle 13">
              <a:extLst>
                <a:ext uri="{FF2B5EF4-FFF2-40B4-BE49-F238E27FC236}">
                  <a16:creationId xmlns:a16="http://schemas.microsoft.com/office/drawing/2014/main" id="{4559BBDA-3402-5C8E-7122-D1B998122C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222222" name="Rectangle 14">
            <a:extLst>
              <a:ext uri="{FF2B5EF4-FFF2-40B4-BE49-F238E27FC236}">
                <a16:creationId xmlns:a16="http://schemas.microsoft.com/office/drawing/2014/main" id="{30C864CA-346C-5FCB-A6D1-F8E735CCF9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22223" name="Rectangle 15">
            <a:extLst>
              <a:ext uri="{FF2B5EF4-FFF2-40B4-BE49-F238E27FC236}">
                <a16:creationId xmlns:a16="http://schemas.microsoft.com/office/drawing/2014/main" id="{F0DBEAB5-B3C6-C88A-9889-67672DB82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22224" name="Rectangle 16">
            <a:extLst>
              <a:ext uri="{FF2B5EF4-FFF2-40B4-BE49-F238E27FC236}">
                <a16:creationId xmlns:a16="http://schemas.microsoft.com/office/drawing/2014/main" id="{5DAC2020-D367-F91F-0305-1AD8979846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229F82-26C7-FF3B-41AC-B960A3979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0688"/>
            <a:ext cx="8229600" cy="862012"/>
          </a:xfrm>
        </p:spPr>
        <p:txBody>
          <a:bodyPr/>
          <a:lstStyle/>
          <a:p>
            <a:pPr algn="ctr"/>
            <a:r>
              <a:rPr lang="ru-RU" altLang="ru-RU" sz="2800" b="1" dirty="0"/>
              <a:t>Тема 22. </a:t>
            </a:r>
            <a:r>
              <a:rPr lang="ru-RU" altLang="ru-RU" sz="2800" b="1" dirty="0" err="1"/>
              <a:t>Грошова</a:t>
            </a:r>
            <a:r>
              <a:rPr lang="ru-RU" altLang="ru-RU" sz="2800" b="1" dirty="0"/>
              <a:t> система та </a:t>
            </a:r>
            <a:r>
              <a:rPr lang="ru-RU" altLang="ru-RU" sz="2800" b="1" dirty="0" err="1"/>
              <a:t>грошово-кредитна</a:t>
            </a:r>
            <a:r>
              <a:rPr lang="ru-RU" altLang="ru-RU" sz="2800" b="1" dirty="0"/>
              <a:t> </a:t>
            </a:r>
            <a:r>
              <a:rPr lang="ru-RU" altLang="ru-RU" sz="2800" b="1"/>
              <a:t>політика</a:t>
            </a:r>
            <a:endParaRPr lang="ru-RU" altLang="ru-RU" sz="2800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C838591-5843-47D3-F683-D2D247542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450" y="1282700"/>
            <a:ext cx="8843963" cy="5575300"/>
          </a:xfrm>
        </p:spPr>
        <p:txBody>
          <a:bodyPr/>
          <a:lstStyle/>
          <a:p>
            <a:pPr marL="990600" lvl="1" indent="-533400">
              <a:buFont typeface="Wingdings" panose="05000000000000000000" pitchFamily="2" charset="2"/>
              <a:buNone/>
            </a:pPr>
            <a:endParaRPr lang="uk-UA" altLang="ru-RU" b="1" i="1" dirty="0"/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ru-RU" altLang="ru-RU" b="1" i="1" dirty="0"/>
              <a:t>1. </a:t>
            </a:r>
            <a:r>
              <a:rPr lang="ru-RU" altLang="ru-RU" b="1" i="1" dirty="0" err="1"/>
              <a:t>Види</a:t>
            </a:r>
            <a:r>
              <a:rPr lang="ru-RU" altLang="ru-RU" b="1" i="1" dirty="0"/>
              <a:t> та </a:t>
            </a:r>
            <a:r>
              <a:rPr lang="ru-RU" altLang="ru-RU" b="1" i="1" dirty="0" err="1"/>
              <a:t>функції</a:t>
            </a:r>
            <a:r>
              <a:rPr lang="ru-RU" altLang="ru-RU" b="1" i="1" dirty="0"/>
              <a:t> грошей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ru-RU" altLang="ru-RU" b="1" i="1" dirty="0"/>
              <a:t>2. </a:t>
            </a:r>
            <a:r>
              <a:rPr lang="ru-RU" altLang="ru-RU" b="1" i="1" dirty="0" err="1"/>
              <a:t>Грошові</a:t>
            </a:r>
            <a:r>
              <a:rPr lang="ru-RU" altLang="ru-RU" b="1" i="1" dirty="0"/>
              <a:t> </a:t>
            </a:r>
            <a:r>
              <a:rPr lang="ru-RU" altLang="ru-RU" b="1" i="1" dirty="0" err="1"/>
              <a:t>агрегати</a:t>
            </a:r>
            <a:r>
              <a:rPr lang="ru-RU" altLang="ru-RU" b="1" i="1" dirty="0"/>
              <a:t>.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ru-RU" altLang="ru-RU" b="1" i="1" dirty="0"/>
              <a:t>3. </a:t>
            </a:r>
            <a:r>
              <a:rPr lang="ru-RU" altLang="ru-RU" b="1" i="1" dirty="0" err="1"/>
              <a:t>Мультиплікативне</a:t>
            </a:r>
            <a:r>
              <a:rPr lang="ru-RU" altLang="ru-RU" b="1" i="1" dirty="0"/>
              <a:t> </a:t>
            </a:r>
            <a:r>
              <a:rPr lang="ru-RU" altLang="ru-RU" b="1" i="1" dirty="0" err="1"/>
              <a:t>розширення</a:t>
            </a:r>
            <a:r>
              <a:rPr lang="ru-RU" altLang="ru-RU" b="1" i="1" dirty="0"/>
              <a:t> </a:t>
            </a:r>
            <a:r>
              <a:rPr lang="ru-RU" altLang="ru-RU" b="1" i="1" dirty="0" err="1"/>
              <a:t>депозитів</a:t>
            </a:r>
            <a:r>
              <a:rPr lang="ru-RU" altLang="ru-RU" b="1" i="1" dirty="0"/>
              <a:t>. Модель </a:t>
            </a:r>
            <a:r>
              <a:rPr lang="ru-RU" altLang="ru-RU" b="1" i="1" dirty="0" err="1"/>
              <a:t>пропозиції</a:t>
            </a:r>
            <a:r>
              <a:rPr lang="ru-RU" altLang="ru-RU" b="1" i="1" dirty="0"/>
              <a:t> грошей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ru-RU" altLang="ru-RU" b="1" i="1" dirty="0"/>
              <a:t>4. Попит на </a:t>
            </a:r>
            <a:r>
              <a:rPr lang="ru-RU" altLang="ru-RU" b="1" i="1" dirty="0" err="1"/>
              <a:t>гроші</a:t>
            </a:r>
            <a:endParaRPr lang="ru-RU" altLang="ru-RU" b="1" i="1" dirty="0"/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ru-RU" altLang="ru-RU" b="1" i="1" dirty="0"/>
              <a:t>5. </a:t>
            </a:r>
            <a:r>
              <a:rPr lang="ru-RU" altLang="ru-RU" b="1" i="1" dirty="0" err="1"/>
              <a:t>Рівновага</a:t>
            </a:r>
            <a:r>
              <a:rPr lang="ru-RU" altLang="ru-RU" b="1" i="1" dirty="0"/>
              <a:t> на грошовому ринку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ru-RU" altLang="ru-RU" b="1" i="1" dirty="0"/>
              <a:t>6. </a:t>
            </a:r>
            <a:r>
              <a:rPr lang="ru-RU" altLang="ru-RU" b="1" i="1" dirty="0" err="1"/>
              <a:t>Грошово-кредитна</a:t>
            </a:r>
            <a:r>
              <a:rPr lang="ru-RU" altLang="ru-RU" b="1" i="1" dirty="0"/>
              <a:t> </a:t>
            </a:r>
            <a:r>
              <a:rPr lang="ru-RU" altLang="ru-RU" b="1" i="1" dirty="0" err="1"/>
              <a:t>політика</a:t>
            </a:r>
            <a:endParaRPr lang="ru-RU" altLang="ru-RU" b="1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>
            <a:extLst>
              <a:ext uri="{FF2B5EF4-FFF2-40B4-BE49-F238E27FC236}">
                <a16:creationId xmlns:a16="http://schemas.microsoft.com/office/drawing/2014/main" id="{140657DA-7207-EC0F-EE2A-3B6289C6F3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6175"/>
          </a:xfrm>
        </p:spPr>
        <p:txBody>
          <a:bodyPr/>
          <a:lstStyle/>
          <a:p>
            <a:pPr algn="ctr"/>
            <a:r>
              <a:rPr lang="uk-UA" altLang="ru-RU" sz="2800" b="1" i="1" dirty="0"/>
              <a:t>Пропозиція грошей i банківська система</a:t>
            </a:r>
            <a:endParaRPr lang="ru-RU" altLang="ru-RU" sz="2800" b="1" i="1" dirty="0"/>
          </a:p>
        </p:txBody>
      </p:sp>
      <p:sp>
        <p:nvSpPr>
          <p:cNvPr id="278531" name="Rectangle 3">
            <a:extLst>
              <a:ext uri="{FF2B5EF4-FFF2-40B4-BE49-F238E27FC236}">
                <a16:creationId xmlns:a16="http://schemas.microsoft.com/office/drawing/2014/main" id="{CCE2FF33-22A9-40C8-C262-284C61074C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9600" cy="47974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ru-RU" sz="2800" b="1" i="1"/>
              <a:t>		</a:t>
            </a:r>
            <a:r>
              <a:rPr lang="uk-UA" altLang="ru-RU" sz="2800" b="1" i="1"/>
              <a:t>Грошовий мультиплікатор (Мг)</a:t>
            </a:r>
            <a:r>
              <a:rPr lang="uk-UA" altLang="ru-RU" sz="2800"/>
              <a:t> - враховує вилучення з грошового обігу не лише банківських резервів, а й готівкових грошей і показує, на скільки грошових одиниць змінюється пропозиція грошей при зміні грошової бази на одну одиницю:</a:t>
            </a:r>
            <a:endParaRPr lang="ru-RU" altLang="ru-RU" sz="2800" b="1" i="1"/>
          </a:p>
          <a:p>
            <a:pPr>
              <a:buFont typeface="Wingdings" panose="05000000000000000000" pitchFamily="2" charset="2"/>
              <a:buNone/>
            </a:pPr>
            <a:r>
              <a:rPr lang="en-US" altLang="ru-RU" sz="2800" b="1" i="1"/>
              <a:t>				</a:t>
            </a:r>
            <a:r>
              <a:rPr lang="ru-RU" altLang="ru-RU" sz="2800" b="1" i="1"/>
              <a:t>Мг = (1 + </a:t>
            </a:r>
            <a:r>
              <a:rPr lang="en-US" altLang="ru-RU" sz="2800" b="1" i="1"/>
              <a:t>k</a:t>
            </a:r>
            <a:r>
              <a:rPr lang="ru-RU" altLang="ru-RU" sz="2800" b="1" i="1"/>
              <a:t>)</a:t>
            </a:r>
            <a:r>
              <a:rPr lang="en-US" altLang="ru-RU" sz="2800" b="1" i="1"/>
              <a:t> / </a:t>
            </a:r>
            <a:r>
              <a:rPr lang="ru-RU" altLang="ru-RU" sz="2800" b="1" i="1"/>
              <a:t>(</a:t>
            </a:r>
            <a:r>
              <a:rPr lang="en-US" altLang="ru-RU" sz="2800" b="1" i="1"/>
              <a:t>r + k</a:t>
            </a:r>
            <a:r>
              <a:rPr lang="ru-RU" altLang="ru-RU" sz="2800" b="1" i="1"/>
              <a:t>)</a:t>
            </a: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br>
              <a:rPr lang="ru-RU" altLang="ru-RU" sz="2800"/>
            </a:br>
            <a:r>
              <a:rPr lang="ru-RU" altLang="ru-RU" sz="2800"/>
              <a:t>де </a:t>
            </a:r>
            <a:r>
              <a:rPr lang="ru-RU" altLang="ru-RU" sz="2800" b="1" i="1"/>
              <a:t>k</a:t>
            </a:r>
            <a:r>
              <a:rPr lang="ru-RU" altLang="ru-RU" sz="2800"/>
              <a:t> - відношення депозитів до готівкових грошей.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1BB6E6F6-369B-32D9-6684-BC544AC53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03313"/>
          </a:xfrm>
        </p:spPr>
        <p:txBody>
          <a:bodyPr/>
          <a:lstStyle/>
          <a:p>
            <a:pPr algn="ctr"/>
            <a:r>
              <a:rPr lang="uk-UA" altLang="ru-RU" sz="3200" b="1" i="1" dirty="0"/>
              <a:t>4. Попит на гроші</a:t>
            </a:r>
            <a:br>
              <a:rPr lang="uk-UA" altLang="ru-RU" sz="3200" b="1" i="1" dirty="0"/>
            </a:br>
            <a:endParaRPr lang="ru-RU" altLang="ru-RU" sz="3200" b="1" i="1" dirty="0"/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D57BFA3C-C960-DB56-E2CC-1FD5E38E1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563" y="1150938"/>
            <a:ext cx="8832850" cy="5529262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Грошовий попит - це попит на реальну грошову масу, 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що включає дві складові: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1. Попит на гроші для угод</a:t>
            </a:r>
            <a:r>
              <a:rPr lang="uk-UA" altLang="ru-RU" sz="2000"/>
              <a:t> ( тобто для купівлі товарів і послуг) - знаходиться в прямій залежності від розміру ВВП і в оберненій залежності від швидкості обертання грошей. З рівняння обміну або так званої формули Фішера можна вивести наступні формули: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   </a:t>
            </a:r>
            <a:endParaRPr lang="uk-UA" altLang="ru-RU" sz="2000" b="1" i="1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ПГ.у. = ГМ / Ц = ВВПр / Ш       </a:t>
            </a:r>
            <a:r>
              <a:rPr lang="uk-UA" altLang="ru-RU" sz="2000" b="1" i="1">
                <a:sym typeface="Symbol" panose="05050102010706020507" pitchFamily="18" charset="2"/>
              </a:rPr>
              <a:t></a:t>
            </a:r>
            <a:r>
              <a:rPr lang="uk-UA" altLang="ru-RU" sz="2000" b="1" i="1"/>
              <a:t>       ГМ = ВВПн / Ш </a:t>
            </a:r>
            <a:r>
              <a:rPr lang="uk-UA" altLang="ru-RU" sz="2000" b="1" i="1">
                <a:sym typeface="Symbol" panose="05050102010706020507" pitchFamily="18" charset="2"/>
              </a:rPr>
              <a:t>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>
                <a:sym typeface="Symbol" panose="05050102010706020507" pitchFamily="18" charset="2"/>
              </a:rPr>
              <a:t></a:t>
            </a:r>
            <a:r>
              <a:rPr lang="uk-UA" altLang="ru-RU" sz="2000" b="1" i="1"/>
              <a:t> Ш = ВВПр / ПГ.у. = ВВПн / ГМ</a:t>
            </a: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де: ПГ.у.- попит на гроші для угод;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 ГМ - грошова маса в обігу;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 Ц - середній рівень цін;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 ВВПр, ВВПн - реальний і номінальний ВВП;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 Ш - швидкість обертання грошей (у разах).</a:t>
            </a:r>
            <a:endParaRPr lang="uk-UA" altLang="ru-RU" sz="20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2. Попит на гроші як активи</a:t>
            </a:r>
            <a:r>
              <a:rPr lang="uk-UA" altLang="ru-RU" sz="2000"/>
              <a:t> ( тобто для зберігання їх у формі фінансових активів) - знаходиться в оберненій залежності від ставки відсотка.</a:t>
            </a:r>
            <a:endParaRPr lang="ru-RU" altLang="ru-RU"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100" name="Rectangle 4">
            <a:extLst>
              <a:ext uri="{FF2B5EF4-FFF2-40B4-BE49-F238E27FC236}">
                <a16:creationId xmlns:a16="http://schemas.microsoft.com/office/drawing/2014/main" id="{79BBE172-2A51-5F1F-5034-13E354591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uk-UA" altLang="ru-RU" sz="2800" b="1" i="1" dirty="0"/>
              <a:t>5. Рівновага на грошовому ринку</a:t>
            </a:r>
            <a:endParaRPr lang="ru-RU" altLang="ru-RU" sz="2800" b="1" i="1" dirty="0"/>
          </a:p>
        </p:txBody>
      </p:sp>
      <p:pic>
        <p:nvPicPr>
          <p:cNvPr id="260104" name="Picture 8">
            <a:extLst>
              <a:ext uri="{FF2B5EF4-FFF2-40B4-BE49-F238E27FC236}">
                <a16:creationId xmlns:a16="http://schemas.microsoft.com/office/drawing/2014/main" id="{89E260F8-D262-E403-97E0-23C132C11F67}"/>
              </a:ext>
            </a:extLst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963738"/>
            <a:ext cx="4291013" cy="3767137"/>
          </a:xfrm>
          <a:noFill/>
          <a:ln/>
        </p:spPr>
      </p:pic>
      <p:sp>
        <p:nvSpPr>
          <p:cNvPr id="260106" name="Rectangle 10">
            <a:extLst>
              <a:ext uri="{FF2B5EF4-FFF2-40B4-BE49-F238E27FC236}">
                <a16:creationId xmlns:a16="http://schemas.microsoft.com/office/drawing/2014/main" id="{2E784A6D-6E4C-287E-FCF2-A76A7C3DD1B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81138"/>
            <a:ext cx="4495800" cy="52419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/>
              <a:t>		</a:t>
            </a:r>
            <a:r>
              <a:rPr lang="uk-UA" altLang="ru-RU" sz="1600">
                <a:latin typeface="Times New Roman" panose="02020603050405020304" pitchFamily="18" charset="0"/>
              </a:rPr>
              <a:t>Згідно з короткостроковою моделлю грошового ринку, пропозиція грошей, дохід і рівень цін є екзогенними змінними. Пропозиція грошей контролюється центральним банком і фіксована на рівні </a:t>
            </a:r>
            <a:r>
              <a:rPr lang="uk-UA" altLang="ru-RU" sz="1600" b="1" i="1">
                <a:latin typeface="Times New Roman" panose="02020603050405020304" pitchFamily="18" charset="0"/>
              </a:rPr>
              <a:t>М</a:t>
            </a:r>
            <a:r>
              <a:rPr lang="en-US" altLang="ru-RU" sz="1600" b="1" i="1">
                <a:latin typeface="Times New Roman" panose="02020603050405020304" pitchFamily="18" charset="0"/>
              </a:rPr>
              <a:t>S</a:t>
            </a:r>
            <a:r>
              <a:rPr lang="uk-UA" altLang="ru-RU" sz="1600" b="1" i="1">
                <a:latin typeface="Times New Roman" panose="02020603050405020304" pitchFamily="18" charset="0"/>
              </a:rPr>
              <a:t>.</a:t>
            </a:r>
            <a:r>
              <a:rPr lang="uk-UA" altLang="ru-RU" sz="1600">
                <a:latin typeface="Times New Roman" panose="02020603050405020304" pitchFamily="18" charset="0"/>
              </a:rPr>
              <a:t> У короткостроковому періоді рівень цін не змінюється, тому номінальні та реальні змінні моделі збігаються: </a:t>
            </a:r>
            <a:r>
              <a:rPr lang="en-US" altLang="ru-RU" sz="1600" b="1" i="1">
                <a:latin typeface="Times New Roman" panose="02020603050405020304" pitchFamily="18" charset="0"/>
              </a:rPr>
              <a:t>M </a:t>
            </a:r>
            <a:r>
              <a:rPr lang="uk-UA" altLang="ru-RU" sz="1600" b="1" i="1">
                <a:latin typeface="Times New Roman" panose="02020603050405020304" pitchFamily="18" charset="0"/>
              </a:rPr>
              <a:t>= (</a:t>
            </a:r>
            <a:r>
              <a:rPr lang="en-US" altLang="ru-RU" sz="1600" b="1" i="1">
                <a:latin typeface="Times New Roman" panose="02020603050405020304" pitchFamily="18" charset="0"/>
              </a:rPr>
              <a:t>M</a:t>
            </a:r>
            <a:r>
              <a:rPr lang="uk-UA" altLang="ru-RU" sz="1600" b="1" i="1">
                <a:latin typeface="Times New Roman" panose="02020603050405020304" pitchFamily="18" charset="0"/>
              </a:rPr>
              <a:t>/</a:t>
            </a:r>
            <a:r>
              <a:rPr lang="en-US" altLang="ru-RU" sz="1600" b="1" i="1">
                <a:latin typeface="Times New Roman" panose="02020603050405020304" pitchFamily="18" charset="0"/>
              </a:rPr>
              <a:t>P</a:t>
            </a:r>
            <a:r>
              <a:rPr lang="uk-UA" altLang="ru-RU" sz="1600" b="1" i="1">
                <a:latin typeface="Times New Roman" panose="02020603050405020304" pitchFamily="18" charset="0"/>
              </a:rPr>
              <a:t>)  </a:t>
            </a:r>
            <a:r>
              <a:rPr lang="en-US" altLang="ru-RU" sz="1600" b="1" i="1">
                <a:latin typeface="Times New Roman" panose="02020603050405020304" pitchFamily="18" charset="0"/>
              </a:rPr>
              <a:t>r</a:t>
            </a:r>
            <a:r>
              <a:rPr lang="uk-UA" altLang="ru-RU" sz="1600" b="1" i="1">
                <a:latin typeface="Times New Roman" panose="02020603050405020304" pitchFamily="18" charset="0"/>
              </a:rPr>
              <a:t> = </a:t>
            </a:r>
            <a:r>
              <a:rPr lang="en-US" altLang="ru-RU" sz="1600" b="1" i="1">
                <a:latin typeface="Times New Roman" panose="02020603050405020304" pitchFamily="18" charset="0"/>
              </a:rPr>
              <a:t>i</a:t>
            </a:r>
            <a:r>
              <a:rPr lang="uk-UA" altLang="ru-RU" sz="1600" b="1" i="1">
                <a:latin typeface="Times New Roman" panose="02020603050405020304" pitchFamily="18" charset="0"/>
              </a:rPr>
              <a:t>. </a:t>
            </a:r>
            <a:r>
              <a:rPr lang="uk-UA" altLang="ru-RU" sz="1600">
                <a:latin typeface="Times New Roman" panose="02020603050405020304" pitchFamily="18" charset="0"/>
              </a:rPr>
              <a:t>Таким</a:t>
            </a:r>
            <a:r>
              <a:rPr lang="uk-UA" altLang="ru-RU" sz="1600" b="1" i="1">
                <a:latin typeface="Times New Roman" panose="02020603050405020304" pitchFamily="18" charset="0"/>
              </a:rPr>
              <a:t> </a:t>
            </a:r>
            <a:r>
              <a:rPr lang="uk-UA" altLang="ru-RU" sz="1600">
                <a:latin typeface="Times New Roman" panose="02020603050405020304" pitchFamily="18" charset="0"/>
              </a:rPr>
              <a:t>чином, реальна пропозиція грошей фіксована на рівні </a:t>
            </a:r>
            <a:r>
              <a:rPr lang="uk-UA" altLang="ru-RU" sz="1600" b="1" i="1">
                <a:latin typeface="Times New Roman" panose="02020603050405020304" pitchFamily="18" charset="0"/>
              </a:rPr>
              <a:t> (</a:t>
            </a:r>
            <a:r>
              <a:rPr lang="en-US" altLang="ru-RU" sz="1600" b="1" i="1">
                <a:latin typeface="Times New Roman" panose="02020603050405020304" pitchFamily="18" charset="0"/>
              </a:rPr>
              <a:t>M</a:t>
            </a:r>
            <a:r>
              <a:rPr lang="uk-UA" altLang="ru-RU" sz="1600" b="1" i="1">
                <a:latin typeface="Times New Roman" panose="02020603050405020304" pitchFamily="18" charset="0"/>
              </a:rPr>
              <a:t>/</a:t>
            </a:r>
            <a:r>
              <a:rPr lang="en-US" altLang="ru-RU" sz="1600" b="1" i="1">
                <a:latin typeface="Times New Roman" panose="02020603050405020304" pitchFamily="18" charset="0"/>
              </a:rPr>
              <a:t>P</a:t>
            </a:r>
            <a:r>
              <a:rPr lang="uk-UA" altLang="ru-RU" sz="1600" b="1" i="1">
                <a:latin typeface="Times New Roman" panose="02020603050405020304" pitchFamily="18" charset="0"/>
              </a:rPr>
              <a:t>)</a:t>
            </a:r>
            <a:r>
              <a:rPr lang="en-US" altLang="ru-RU" sz="1600" b="1" i="1">
                <a:latin typeface="Times New Roman" panose="02020603050405020304" pitchFamily="18" charset="0"/>
              </a:rPr>
              <a:t>S </a:t>
            </a:r>
            <a:r>
              <a:rPr lang="en-US" altLang="ru-RU" sz="1600" i="1">
                <a:latin typeface="Times New Roman" panose="02020603050405020304" pitchFamily="18" charset="0"/>
              </a:rPr>
              <a:t> </a:t>
            </a:r>
            <a:r>
              <a:rPr lang="uk-UA" altLang="ru-RU" sz="1600">
                <a:latin typeface="Times New Roman" panose="02020603050405020304" pitchFamily="18" charset="0"/>
              </a:rPr>
              <a:t>і на графіку показана вертикальною лінією. Альтернативну вартість грошей вимірює ставка процента по такому фінансовому активу, як облігації. Попит на гроші </a:t>
            </a:r>
            <a:r>
              <a:rPr lang="en-US" altLang="ru-RU" sz="1600" b="1" i="1">
                <a:latin typeface="Times New Roman" panose="02020603050405020304" pitchFamily="18" charset="0"/>
              </a:rPr>
              <a:t>L</a:t>
            </a:r>
            <a:r>
              <a:rPr lang="ru-RU" altLang="ru-RU" sz="1600" b="1" i="1">
                <a:latin typeface="Times New Roman" panose="02020603050405020304" pitchFamily="18" charset="0"/>
              </a:rPr>
              <a:t>(</a:t>
            </a:r>
            <a:r>
              <a:rPr lang="en-US" altLang="ru-RU" sz="1600" b="1" i="1">
                <a:latin typeface="Times New Roman" panose="02020603050405020304" pitchFamily="18" charset="0"/>
              </a:rPr>
              <a:t>r</a:t>
            </a:r>
            <a:r>
              <a:rPr lang="ru-RU" altLang="ru-RU" sz="1600" b="1" i="1">
                <a:latin typeface="Times New Roman" panose="02020603050405020304" pitchFamily="18" charset="0"/>
              </a:rPr>
              <a:t>)</a:t>
            </a:r>
            <a:r>
              <a:rPr lang="uk-UA" altLang="ru-RU" sz="1600">
                <a:latin typeface="Times New Roman" panose="02020603050405020304" pitchFamily="18" charset="0"/>
              </a:rPr>
              <a:t> є спадною функцією процентної ставки  </a:t>
            </a:r>
            <a:r>
              <a:rPr lang="ru-RU" altLang="ru-RU" sz="1600" b="1" i="1">
                <a:latin typeface="Times New Roman" panose="02020603050405020304" pitchFamily="18" charset="0"/>
              </a:rPr>
              <a:t>(</a:t>
            </a:r>
            <a:r>
              <a:rPr lang="en-US" altLang="ru-RU" sz="1600" b="1" i="1">
                <a:latin typeface="Times New Roman" panose="02020603050405020304" pitchFamily="18" charset="0"/>
              </a:rPr>
              <a:t>r</a:t>
            </a:r>
            <a:r>
              <a:rPr lang="uk-UA" altLang="ru-RU" sz="1600" b="1" i="1">
                <a:latin typeface="Times New Roman" panose="02020603050405020304" pitchFamily="18" charset="0"/>
              </a:rPr>
              <a:t>)</a:t>
            </a:r>
            <a:r>
              <a:rPr lang="uk-UA" altLang="ru-RU" sz="1600">
                <a:latin typeface="Times New Roman" panose="02020603050405020304" pitchFamily="18" charset="0"/>
              </a:rPr>
              <a:t> для даного рівня доходу </a:t>
            </a:r>
            <a:r>
              <a:rPr lang="ru-RU" altLang="ru-RU" sz="1600" b="1" i="1">
                <a:latin typeface="Times New Roman" panose="02020603050405020304" pitchFamily="18" charset="0"/>
              </a:rPr>
              <a:t>(</a:t>
            </a:r>
            <a:r>
              <a:rPr lang="en-US" altLang="ru-RU" sz="1600" b="1" i="1">
                <a:latin typeface="Times New Roman" panose="02020603050405020304" pitchFamily="18" charset="0"/>
              </a:rPr>
              <a:t>Y</a:t>
            </a:r>
            <a:r>
              <a:rPr lang="ru-RU" altLang="ru-RU" sz="1600" b="1" i="1">
                <a:latin typeface="Times New Roman" panose="02020603050405020304" pitchFamily="18" charset="0"/>
              </a:rPr>
              <a:t>)</a:t>
            </a:r>
            <a:r>
              <a:rPr lang="uk-UA" altLang="ru-RU" sz="1600" b="1" i="1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 b="1" i="1">
                <a:latin typeface="Times New Roman" panose="02020603050405020304" pitchFamily="18" charset="0"/>
              </a:rPr>
              <a:t>	Рівновага грошового ринку</a:t>
            </a:r>
            <a:r>
              <a:rPr lang="uk-UA" altLang="ru-RU" sz="1600" i="1">
                <a:latin typeface="Times New Roman" panose="02020603050405020304" pitchFamily="18" charset="0"/>
              </a:rPr>
              <a:t> </a:t>
            </a:r>
            <a:r>
              <a:rPr lang="uk-UA" altLang="ru-RU" sz="1600">
                <a:latin typeface="Times New Roman" panose="02020603050405020304" pitchFamily="18" charset="0"/>
              </a:rPr>
              <a:t>досягається в точці, де попит на гроші дорівнює їхній пропозиції. Умова рівноваги має вигляд: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>
                <a:latin typeface="Times New Roman" panose="02020603050405020304" pitchFamily="18" charset="0"/>
              </a:rPr>
              <a:t>		</a:t>
            </a:r>
            <a:r>
              <a:rPr lang="uk-UA" altLang="ru-RU" sz="1600" b="1" i="1">
                <a:latin typeface="Times New Roman" panose="02020603050405020304" pitchFamily="18" charset="0"/>
              </a:rPr>
              <a:t>(</a:t>
            </a:r>
            <a:r>
              <a:rPr lang="en-US" altLang="ru-RU" sz="1600" b="1" i="1">
                <a:latin typeface="Times New Roman" panose="02020603050405020304" pitchFamily="18" charset="0"/>
              </a:rPr>
              <a:t>M</a:t>
            </a:r>
            <a:r>
              <a:rPr lang="uk-UA" altLang="ru-RU" sz="1600" b="1" i="1">
                <a:latin typeface="Times New Roman" panose="02020603050405020304" pitchFamily="18" charset="0"/>
              </a:rPr>
              <a:t>/</a:t>
            </a:r>
            <a:r>
              <a:rPr lang="en-US" altLang="ru-RU" sz="1600" b="1" i="1">
                <a:latin typeface="Times New Roman" panose="02020603050405020304" pitchFamily="18" charset="0"/>
              </a:rPr>
              <a:t>P</a:t>
            </a:r>
            <a:r>
              <a:rPr lang="uk-UA" altLang="ru-RU" sz="1600" b="1" i="1">
                <a:latin typeface="Times New Roman" panose="02020603050405020304" pitchFamily="18" charset="0"/>
              </a:rPr>
              <a:t>)</a:t>
            </a:r>
            <a:r>
              <a:rPr lang="en-US" altLang="ru-RU" sz="1600" b="1" i="1">
                <a:latin typeface="Times New Roman" panose="02020603050405020304" pitchFamily="18" charset="0"/>
              </a:rPr>
              <a:t>S   </a:t>
            </a:r>
            <a:r>
              <a:rPr lang="uk-UA" altLang="ru-RU" sz="1600" b="1" i="1">
                <a:latin typeface="Times New Roman" panose="02020603050405020304" pitchFamily="18" charset="0"/>
              </a:rPr>
              <a:t>= L(</a:t>
            </a:r>
            <a:r>
              <a:rPr lang="en-US" altLang="ru-RU" sz="1600" b="1" i="1">
                <a:latin typeface="Times New Roman" panose="02020603050405020304" pitchFamily="18" charset="0"/>
              </a:rPr>
              <a:t>r</a:t>
            </a:r>
            <a:r>
              <a:rPr lang="uk-UA" altLang="ru-RU" sz="1600" b="1" i="1">
                <a:latin typeface="Times New Roman" panose="02020603050405020304" pitchFamily="18" charset="0"/>
              </a:rPr>
              <a:t>, </a:t>
            </a:r>
            <a:r>
              <a:rPr lang="en-US" altLang="ru-RU" sz="1600" b="1" i="1">
                <a:latin typeface="Times New Roman" panose="02020603050405020304" pitchFamily="18" charset="0"/>
              </a:rPr>
              <a:t>Y</a:t>
            </a:r>
            <a:r>
              <a:rPr lang="uk-UA" altLang="ru-RU" sz="1600" b="1" i="1">
                <a:latin typeface="Times New Roman" panose="02020603050405020304" pitchFamily="18" charset="0"/>
              </a:rPr>
              <a:t>).</a:t>
            </a:r>
            <a:endParaRPr lang="uk-UA" altLang="ru-RU" sz="16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600">
                <a:latin typeface="Times New Roman" panose="02020603050405020304" pitchFamily="18" charset="0"/>
              </a:rPr>
              <a:t>	Точці рівноваги грошового ринку відповідає рівноважна процентна ставка </a:t>
            </a:r>
            <a:r>
              <a:rPr lang="uk-UA" altLang="ru-RU" sz="1600" b="1" i="1">
                <a:latin typeface="Times New Roman" panose="02020603050405020304" pitchFamily="18" charset="0"/>
              </a:rPr>
              <a:t>i*. </a:t>
            </a:r>
            <a:r>
              <a:rPr lang="uk-UA" altLang="ru-RU" sz="1600">
                <a:latin typeface="Times New Roman" panose="02020603050405020304" pitchFamily="18" charset="0"/>
              </a:rPr>
              <a:t>Модель грошового ринку показує, що існує лише єдина ставка, за якої попит на гроші і пропозиція грошей співпадають.</a:t>
            </a:r>
            <a:endParaRPr lang="ru-RU" altLang="ru-RU" sz="1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8" name="Rectangle 4">
            <a:extLst>
              <a:ext uri="{FF2B5EF4-FFF2-40B4-BE49-F238E27FC236}">
                <a16:creationId xmlns:a16="http://schemas.microsoft.com/office/drawing/2014/main" id="{34B44FD8-0CAC-79C8-C70F-4ABED37D7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89038"/>
          </a:xfrm>
        </p:spPr>
        <p:txBody>
          <a:bodyPr/>
          <a:lstStyle/>
          <a:p>
            <a:pPr algn="ctr"/>
            <a:r>
              <a:rPr lang="uk-UA" altLang="ru-RU" sz="2800" b="1" i="1" dirty="0"/>
              <a:t> Рівновага на грошовому ринку</a:t>
            </a:r>
            <a:br>
              <a:rPr lang="uk-UA" altLang="ru-RU" sz="2800" b="1" i="1" dirty="0"/>
            </a:br>
            <a:r>
              <a:rPr lang="uk-UA" altLang="ru-RU" sz="2000" b="1" i="1" dirty="0"/>
              <a:t>Встановлення рівноваги в умовах </a:t>
            </a:r>
            <a:br>
              <a:rPr lang="uk-UA" altLang="ru-RU" sz="2000" b="1" i="1" dirty="0"/>
            </a:br>
            <a:r>
              <a:rPr lang="uk-UA" altLang="ru-RU" sz="2000" b="1" i="1" dirty="0"/>
              <a:t>неврівноваженого грошового ринку</a:t>
            </a:r>
            <a:endParaRPr lang="ru-RU" altLang="ru-RU" sz="2000" b="1" i="1" dirty="0"/>
          </a:p>
        </p:txBody>
      </p:sp>
      <p:sp>
        <p:nvSpPr>
          <p:cNvPr id="282629" name="Rectangle 5">
            <a:extLst>
              <a:ext uri="{FF2B5EF4-FFF2-40B4-BE49-F238E27FC236}">
                <a16:creationId xmlns:a16="http://schemas.microsoft.com/office/drawing/2014/main" id="{CAA6AFE2-9670-3D72-FFA3-72749F67B33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46238"/>
            <a:ext cx="4410075" cy="48879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На практиці на грошовому ринку постійно виникають коливання. Вони бувають двох типів: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1800"/>
              <a:t>коливання, пов’язане із початковою нерівновагою грошового ринку (тобто коли процентна ставка не відповідає рівноважному рівневі;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1800"/>
              <a:t>коливання, пов’язані зі зміною рівноваги.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Якщо процентна ставка не відповідає рівноважному рівневі, корекція ситуації на грошовому ринку з метою досягнення рівноваги відбувається за допомогою процентної ставки, зміна рівня якої змушує економічних агентів змінювати структуру портфеля своїх активів.</a:t>
            </a:r>
            <a:endParaRPr lang="ru-RU" altLang="ru-RU" sz="1800"/>
          </a:p>
        </p:txBody>
      </p:sp>
      <p:pic>
        <p:nvPicPr>
          <p:cNvPr id="282631" name="Picture 7">
            <a:extLst>
              <a:ext uri="{FF2B5EF4-FFF2-40B4-BE49-F238E27FC236}">
                <a16:creationId xmlns:a16="http://schemas.microsoft.com/office/drawing/2014/main" id="{F0539E44-2E0C-5B80-1ECF-3E254FBD3D53}"/>
              </a:ext>
            </a:extLst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111375"/>
            <a:ext cx="4495800" cy="3956050"/>
          </a:xfrm>
          <a:noFill/>
          <a:ln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>
            <a:extLst>
              <a:ext uri="{FF2B5EF4-FFF2-40B4-BE49-F238E27FC236}">
                <a16:creationId xmlns:a16="http://schemas.microsoft.com/office/drawing/2014/main" id="{76615265-77D0-C067-658D-5B09AD38C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algn="ctr"/>
            <a:r>
              <a:rPr lang="uk-UA" altLang="ru-RU" sz="2800" b="1" i="1" dirty="0"/>
              <a:t>6. Грошово-кредитна політика</a:t>
            </a:r>
            <a:br>
              <a:rPr lang="ru-RU" altLang="ru-RU" sz="2800" b="1" i="1" dirty="0"/>
            </a:br>
            <a:endParaRPr lang="ru-RU" altLang="ru-RU" sz="2800" b="1" i="1" dirty="0"/>
          </a:p>
        </p:txBody>
      </p:sp>
      <p:pic>
        <p:nvPicPr>
          <p:cNvPr id="281604" name="Picture 4">
            <a:extLst>
              <a:ext uri="{FF2B5EF4-FFF2-40B4-BE49-F238E27FC236}">
                <a16:creationId xmlns:a16="http://schemas.microsoft.com/office/drawing/2014/main" id="{239B3D9A-376B-B9A9-C585-DA21A080314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92263" y="731838"/>
            <a:ext cx="5959475" cy="5959475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>
            <a:extLst>
              <a:ext uri="{FF2B5EF4-FFF2-40B4-BE49-F238E27FC236}">
                <a16:creationId xmlns:a16="http://schemas.microsoft.com/office/drawing/2014/main" id="{6633BB54-B602-6169-C579-BF07A4D9AC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693738"/>
            <a:ext cx="8229600" cy="346075"/>
          </a:xfrm>
        </p:spPr>
        <p:txBody>
          <a:bodyPr/>
          <a:lstStyle/>
          <a:p>
            <a:pPr algn="ctr"/>
            <a:br>
              <a:rPr lang="uk-UA" altLang="ru-RU" sz="2800" dirty="0"/>
            </a:br>
            <a:r>
              <a:rPr lang="uk-UA" altLang="ru-RU" sz="2400" b="1" dirty="0"/>
              <a:t> Грошово-кредитна політика</a:t>
            </a:r>
            <a:br>
              <a:rPr lang="ru-RU" altLang="ru-RU" sz="2400" b="1" dirty="0"/>
            </a:br>
            <a:endParaRPr lang="ru-RU" altLang="ru-RU" sz="2400" b="1" dirty="0"/>
          </a:p>
        </p:txBody>
      </p:sp>
      <p:pic>
        <p:nvPicPr>
          <p:cNvPr id="262148" name="Picture 4">
            <a:extLst>
              <a:ext uri="{FF2B5EF4-FFF2-40B4-BE49-F238E27FC236}">
                <a16:creationId xmlns:a16="http://schemas.microsoft.com/office/drawing/2014/main" id="{53FF552C-356C-72DB-1318-3E7D2972F7D7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838" y="1535113"/>
            <a:ext cx="7594600" cy="43386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F265CF2-030A-6C2E-BA95-D1E0D8F16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/>
              <a:t>Дякуємо за увагу!</a:t>
            </a:r>
            <a:endParaRPr lang="ru-RU" altLang="ru-RU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1880B97-F69E-CF14-CCA8-CF1BAEC71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uk-UA" altLang="ru-RU" sz="4000"/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Бажаємо успіхів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uk-UA" altLang="ru-RU" sz="4400"/>
              <a:t>у засвоєнні матеріалу</a:t>
            </a:r>
            <a:endParaRPr lang="ru-RU" altLang="ru-RU" sz="440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EAE60D30-6C92-7EDB-9918-34D115FA6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8160" y="899160"/>
            <a:ext cx="8229600" cy="1371600"/>
          </a:xfrm>
        </p:spPr>
        <p:txBody>
          <a:bodyPr/>
          <a:lstStyle/>
          <a:p>
            <a:pPr algn="ctr"/>
            <a:r>
              <a:rPr lang="ru-RU" altLang="ru-RU" sz="2800" b="1" i="1" dirty="0"/>
              <a:t>1. </a:t>
            </a:r>
            <a:r>
              <a:rPr lang="ru-RU" altLang="ru-RU" sz="2800" b="1" i="1" dirty="0" err="1"/>
              <a:t>Види</a:t>
            </a:r>
            <a:r>
              <a:rPr lang="ru-RU" altLang="ru-RU" sz="2800" b="1" i="1" dirty="0"/>
              <a:t> та </a:t>
            </a:r>
            <a:r>
              <a:rPr lang="ru-RU" altLang="ru-RU" sz="2800" b="1" i="1" dirty="0" err="1"/>
              <a:t>функції</a:t>
            </a:r>
            <a:r>
              <a:rPr lang="ru-RU" altLang="ru-RU" sz="2800" b="1" i="1" dirty="0"/>
              <a:t> грошей</a:t>
            </a:r>
            <a:br>
              <a:rPr lang="ru-RU" altLang="ru-RU" sz="2800" b="1" i="1" dirty="0"/>
            </a:br>
            <a:br>
              <a:rPr lang="uk-UA" altLang="ru-RU" sz="4000" dirty="0"/>
            </a:br>
            <a:endParaRPr lang="ru-RU" altLang="ru-RU" sz="4000" dirty="0"/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5DBF7D3A-1E0B-E309-090A-5704DEBF42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73200"/>
            <a:ext cx="8229600" cy="4394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b="1" i="1" dirty="0"/>
              <a:t>	Гроші – </a:t>
            </a:r>
            <a:r>
              <a:rPr lang="uk-UA" altLang="ru-RU" sz="2800" i="1" dirty="0"/>
              <a:t>вид фінансових активів, який може бути використаний для угод. Найбільш характерна риса грошей – їх висока ліквідність, тобто здатність швидко і мінімальними витратами обмінюватися на будь-які інші види активів.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b="1" i="1" dirty="0"/>
              <a:t>		</a:t>
            </a:r>
            <a:r>
              <a:rPr lang="uk-UA" altLang="ru-RU" sz="2800" i="1" dirty="0"/>
              <a:t>Сучасні платіжні засоби випускаються центральним (емісійним) та комерційним (депозитними) банками і представлені</a:t>
            </a:r>
            <a:r>
              <a:rPr lang="uk-UA" altLang="ru-RU" sz="2800" b="1" i="1" dirty="0"/>
              <a:t> двома видами грошей: символічними та кредитними.		</a:t>
            </a:r>
            <a:endParaRPr lang="ru-RU" altLang="ru-RU" sz="28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1" name="Rectangle 11">
            <a:extLst>
              <a:ext uri="{FF2B5EF4-FFF2-40B4-BE49-F238E27FC236}">
                <a16:creationId xmlns:a16="http://schemas.microsoft.com/office/drawing/2014/main" id="{FC3612C3-69B4-2FF0-074C-F19957898C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592263"/>
          </a:xfrm>
        </p:spPr>
        <p:txBody>
          <a:bodyPr/>
          <a:lstStyle/>
          <a:p>
            <a:pPr algn="ctr"/>
            <a:endParaRPr lang="ru-RU" altLang="ru-RU" sz="4000" dirty="0"/>
          </a:p>
        </p:txBody>
      </p:sp>
      <p:sp>
        <p:nvSpPr>
          <p:cNvPr id="266252" name="Rectangle 12">
            <a:extLst>
              <a:ext uri="{FF2B5EF4-FFF2-40B4-BE49-F238E27FC236}">
                <a16:creationId xmlns:a16="http://schemas.microsoft.com/office/drawing/2014/main" id="{6D98ABD9-99A3-44F6-E208-9EF6FEB04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9700" y="1108075"/>
            <a:ext cx="8875713" cy="5389563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		Символічні або кредитні гроші</a:t>
            </a:r>
            <a:r>
              <a:rPr lang="uk-UA" altLang="ru-RU" sz="2000"/>
              <a:t>  -  засоби обміну, що являють собою певні форми боргових зобов’язань держави і не мають власної невід’ємної цінності (готівкові гроші). Монопольне право емісії готівкових грошей законодавчо закріплене за державою (центральним банком), тому </a:t>
            </a:r>
            <a:r>
              <a:rPr lang="uk-UA" altLang="ru-RU" sz="2000" b="1" i="1"/>
              <a:t>символічні гроші є державними грошима.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		</a:t>
            </a: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</a:t>
            </a:r>
            <a:r>
              <a:rPr lang="uk-UA" altLang="ru-RU" sz="2000" b="1" i="1"/>
              <a:t>Кредитні, або депозитні гроші</a:t>
            </a:r>
            <a:r>
              <a:rPr lang="uk-UA" altLang="ru-RU" sz="2000"/>
              <a:t> – засоби обміну, які являють собою боргові зобов’язання депозитних інститутів (безготівкові гроші). 	 </a:t>
            </a:r>
            <a:r>
              <a:rPr lang="uk-UA" altLang="ru-RU" sz="2000" b="1" i="1"/>
              <a:t>Кредитні гроші є приватними грошима</a:t>
            </a:r>
            <a:r>
              <a:rPr lang="uk-UA" altLang="ru-RU" sz="2000"/>
              <a:t> – їхню основу складають трансакційні депозити.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</a:t>
            </a:r>
            <a:r>
              <a:rPr lang="uk-UA" altLang="ru-RU" sz="2000" b="1" i="1"/>
              <a:t>Депозити –</a:t>
            </a:r>
            <a:r>
              <a:rPr lang="uk-UA" altLang="ru-RU" sz="2000" b="1"/>
              <a:t> </a:t>
            </a:r>
            <a:r>
              <a:rPr lang="uk-UA" altLang="ru-RU" sz="2000"/>
              <a:t>це грошові кошти, вкладені в комерційні банки у готівковій чи безготівковій формі для зберігання на визначених умовах. Депозит є борговим зобов’язанням банку, яке він має платити за вимогою вкладника.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</a:t>
            </a:r>
            <a:r>
              <a:rPr lang="uk-UA" altLang="ru-RU" sz="2000" b="1" i="1"/>
              <a:t>Трансакційні (чекові) депозити</a:t>
            </a:r>
            <a:r>
              <a:rPr lang="uk-UA" altLang="ru-RU" sz="2000"/>
              <a:t> – кошти з них вкладники без попередження банку переказати іншим особам у вигляді платежів за придбані товари. Такі платежі здійснюються за допомогою чеків.</a:t>
            </a:r>
            <a:endParaRPr lang="ru-RU" altLang="ru-RU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>
            <a:extLst>
              <a:ext uri="{FF2B5EF4-FFF2-40B4-BE49-F238E27FC236}">
                <a16:creationId xmlns:a16="http://schemas.microsoft.com/office/drawing/2014/main" id="{1FB4486B-B72C-26FF-BFA5-54643F8D50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00150"/>
          </a:xfrm>
        </p:spPr>
        <p:txBody>
          <a:bodyPr/>
          <a:lstStyle/>
          <a:p>
            <a:pPr algn="ctr"/>
            <a:r>
              <a:rPr lang="uk-UA" altLang="ru-RU" sz="2800" b="1" i="1" dirty="0"/>
              <a:t>Функції грошей</a:t>
            </a:r>
            <a:br>
              <a:rPr lang="uk-UA" altLang="ru-RU" sz="4000" dirty="0"/>
            </a:br>
            <a:endParaRPr lang="ru-RU" altLang="ru-RU" sz="4000" dirty="0"/>
          </a:p>
        </p:txBody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0EEBBE11-8E48-18C9-326C-C4D6B7FF3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74788"/>
            <a:ext cx="8229600" cy="48942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b="1" i="1"/>
              <a:t>	В економіці гроші виконують такі функції: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Ш"/>
            </a:pPr>
            <a:r>
              <a:rPr lang="uk-UA" altLang="ru-RU" sz="2400" b="1" i="1"/>
              <a:t>засіб обігу</a:t>
            </a:r>
            <a:r>
              <a:rPr lang="uk-UA" altLang="ru-RU" sz="2400"/>
              <a:t> - як засіб обігу гроші є посередником при обміні товарів та послуг;</a:t>
            </a:r>
            <a:endParaRPr lang="uk-UA" altLang="ru-RU" sz="2400" b="1" i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Ш"/>
            </a:pPr>
            <a:r>
              <a:rPr lang="uk-UA" altLang="ru-RU" sz="2400" b="1" i="1"/>
              <a:t>рахункової одиниці (міра вартості)</a:t>
            </a:r>
            <a:r>
              <a:rPr lang="uk-UA" altLang="ru-RU" sz="2400"/>
              <a:t> – засіб кількісного виміру та порівняння відносних вартостей товарів на ринку;</a:t>
            </a:r>
            <a:endParaRPr lang="uk-UA" altLang="ru-RU" sz="2400" b="1" i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Ш"/>
            </a:pPr>
            <a:r>
              <a:rPr lang="uk-UA" altLang="ru-RU" sz="2400" b="1" i="1"/>
              <a:t>засіб платежу</a:t>
            </a:r>
            <a:r>
              <a:rPr lang="uk-UA" altLang="ru-RU" sz="2400"/>
              <a:t> - засіб відкладених платежів, які повинні здійснитися у майбутньому, при сплаті боргових зобов’язань, і величина яких встановлюється у грошовій формі;</a:t>
            </a:r>
            <a:endParaRPr lang="uk-UA" altLang="ru-RU" sz="2400" b="1" i="1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Ш"/>
            </a:pPr>
            <a:r>
              <a:rPr lang="uk-UA" altLang="ru-RU" sz="2400" b="1" i="1"/>
              <a:t>засіб збереження вартості - </a:t>
            </a:r>
            <a:r>
              <a:rPr lang="uk-UA" altLang="ru-RU" sz="2400"/>
              <a:t>засіб накопичення купівельної спроможності, яка може бути використана на купівлю товарів у майбутньому.</a:t>
            </a:r>
            <a:endParaRPr lang="ru-RU" alt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8511763A-D831-E9C7-BBE4-9DAB3354F7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77925"/>
          </a:xfrm>
        </p:spPr>
        <p:txBody>
          <a:bodyPr/>
          <a:lstStyle/>
          <a:p>
            <a:pPr algn="ctr"/>
            <a:r>
              <a:rPr lang="uk-UA" altLang="ru-RU" sz="2800" b="1" i="1" dirty="0"/>
              <a:t>2. Грошові агрегати.</a:t>
            </a:r>
            <a:endParaRPr lang="ru-RU" altLang="ru-RU" sz="2800" b="1" i="1" dirty="0"/>
          </a:p>
        </p:txBody>
      </p:sp>
      <p:sp>
        <p:nvSpPr>
          <p:cNvPr id="272387" name="Rectangle 3">
            <a:extLst>
              <a:ext uri="{FF2B5EF4-FFF2-40B4-BE49-F238E27FC236}">
                <a16:creationId xmlns:a16="http://schemas.microsoft.com/office/drawing/2014/main" id="{F87F0349-E3BA-963D-9D8C-B66BFCE98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35125"/>
            <a:ext cx="8229600" cy="4948238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Сукупність загальноприйнятих засобів платежу, що випущені банківською системою і обертаються в економіці, має назву </a:t>
            </a:r>
            <a:r>
              <a:rPr lang="uk-UA" altLang="ru-RU" sz="1800" b="1"/>
              <a:t>грошової маси. </a:t>
            </a:r>
            <a:r>
              <a:rPr lang="uk-UA" altLang="ru-RU" sz="1800"/>
              <a:t>Для виміру грошової маси використовуються грошові агрегати: М1, М2, М3, L(в порядку зменшення ступеня ліквідності).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</a:t>
            </a:r>
            <a:r>
              <a:rPr lang="uk-UA" altLang="ru-RU" sz="1800" b="1" i="1"/>
              <a:t>Ліквідність </a:t>
            </a:r>
            <a:r>
              <a:rPr lang="uk-UA" altLang="ru-RU" sz="1800"/>
              <a:t>– це здатність фінансового активу швидко і з мінімальними витратами обмінюватися на будь-які інші види активів. Ступінь ліквідності визначається трансакційними витратами – тим, наскільки швидко і з якими мінімальними збитками, порівняно з величиною їхньої грошової оцінки, одні фінансові активи можна обміняти на інші. Чим більшими є трансакційні витрати обміну активу на гроші, тим нижчим буде рівень ліквідності даного активу.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1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1800"/>
              <a:t>		У відповідності з рівнем ліквідності фінансові активи групуються у грошові агрегати (від абсолютно ліквідних до найменше ліквідних). </a:t>
            </a:r>
            <a:r>
              <a:rPr lang="uk-UA" altLang="ru-RU" sz="1800" b="1" i="1"/>
              <a:t>Грошові агрегати</a:t>
            </a:r>
            <a:r>
              <a:rPr lang="uk-UA" altLang="ru-RU" sz="1800" i="1"/>
              <a:t> </a:t>
            </a:r>
            <a:r>
              <a:rPr lang="uk-UA" altLang="ru-RU" sz="1800"/>
              <a:t> - це особливе поєднання ліквідних фінансових актів, які є вимірниками обсягу та структури грошової маси. </a:t>
            </a:r>
            <a:endParaRPr lang="ru-RU" altLang="ru-RU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C72A5226-11D7-012A-814B-B143524885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52413"/>
            <a:ext cx="8229600" cy="1371600"/>
          </a:xfrm>
        </p:spPr>
        <p:txBody>
          <a:bodyPr/>
          <a:lstStyle/>
          <a:p>
            <a:pPr algn="ctr"/>
            <a:r>
              <a:rPr lang="uk-UA" altLang="ru-RU" sz="3200" b="1" i="1" dirty="0"/>
              <a:t>Грошові агрегати</a:t>
            </a:r>
            <a:endParaRPr lang="ru-RU" altLang="ru-RU" sz="3200" b="1" i="1" dirty="0"/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18852B1C-E3A3-E823-0D87-EA455963A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8013" y="1624013"/>
            <a:ext cx="8229600" cy="4867275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Згідно класифікації, що використовується в Україні, грошові агрегати використовуються таким чином: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</a:t>
            </a:r>
            <a:r>
              <a:rPr lang="uk-UA" altLang="ru-RU" sz="2000" b="1" i="1"/>
              <a:t>Агрегат М1:</a:t>
            </a: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Гроші поза банками (</a:t>
            </a:r>
            <a:r>
              <a:rPr lang="uk-UA" altLang="ru-RU" sz="2000" b="1"/>
              <a:t>С</a:t>
            </a:r>
            <a:r>
              <a:rPr lang="uk-UA" altLang="ru-RU" sz="2000"/>
              <a:t>);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Кошти на розрахункових і поточних рахунках(</a:t>
            </a:r>
            <a:r>
              <a:rPr lang="uk-UA" altLang="ru-RU" sz="2000" b="1"/>
              <a:t>Д</a:t>
            </a:r>
            <a:r>
              <a:rPr lang="uk-UA" altLang="ru-RU" sz="2000"/>
              <a:t>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endParaRPr lang="uk-UA" altLang="ru-RU" sz="2000" b="1" i="1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/>
              <a:t>	Агрегат М2</a:t>
            </a:r>
            <a:r>
              <a:rPr lang="uk-UA" altLang="ru-RU" sz="2000"/>
              <a:t> </a:t>
            </a:r>
            <a:r>
              <a:rPr lang="uk-UA" altLang="ru-RU" sz="2000" b="1" i="1"/>
              <a:t>= М1+…</a:t>
            </a: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Строкові депозити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Кошти на рахунках капітальних вкладень підприємств та організацій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Кошти Держстраху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Валютні заощадження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</a:t>
            </a:r>
            <a:r>
              <a:rPr lang="uk-UA" altLang="ru-RU" sz="2000" b="1" i="1"/>
              <a:t>Агрегат М3=М2+…</a:t>
            </a:r>
            <a:r>
              <a:rPr lang="uk-UA" altLang="ru-RU" sz="2000"/>
              <a:t>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/>
              <a:t>кошти клієнтів за трастовими операціями банків.</a:t>
            </a:r>
            <a:endParaRPr lang="ru-RU" altLang="ru-RU"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3D34930D-E6F7-59B5-A784-D9D9FC42C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/>
          <a:lstStyle/>
          <a:p>
            <a:pPr algn="ctr"/>
            <a:r>
              <a:rPr lang="ru-RU" altLang="ru-RU" sz="2800" b="1" dirty="0"/>
              <a:t>3. </a:t>
            </a:r>
            <a:r>
              <a:rPr lang="ru-RU" altLang="ru-RU" sz="2800" b="1" dirty="0" err="1"/>
              <a:t>Мультиплікативне</a:t>
            </a:r>
            <a:r>
              <a:rPr lang="ru-RU" altLang="ru-RU" sz="2800" b="1" dirty="0"/>
              <a:t> </a:t>
            </a:r>
            <a:r>
              <a:rPr lang="ru-RU" altLang="ru-RU" sz="2800" b="1" dirty="0" err="1"/>
              <a:t>розширення</a:t>
            </a:r>
            <a:r>
              <a:rPr lang="ru-RU" altLang="ru-RU" sz="2800" b="1" dirty="0"/>
              <a:t> </a:t>
            </a:r>
            <a:r>
              <a:rPr lang="ru-RU" altLang="ru-RU" sz="2800" b="1" dirty="0" err="1"/>
              <a:t>депозитів</a:t>
            </a:r>
            <a:r>
              <a:rPr lang="ru-RU" altLang="ru-RU" sz="2800" b="1" dirty="0"/>
              <a:t>. Модель </a:t>
            </a:r>
            <a:r>
              <a:rPr lang="ru-RU" altLang="ru-RU" sz="2800" b="1" dirty="0" err="1"/>
              <a:t>пропозиції</a:t>
            </a:r>
            <a:r>
              <a:rPr lang="ru-RU" altLang="ru-RU" sz="2800" b="1" dirty="0"/>
              <a:t> грошей</a:t>
            </a:r>
            <a:br>
              <a:rPr lang="ru-RU" altLang="ru-RU" sz="2800" b="1" dirty="0"/>
            </a:br>
            <a:br>
              <a:rPr lang="uk-UA" altLang="ru-RU" sz="2800" dirty="0"/>
            </a:br>
            <a:r>
              <a:rPr lang="uk-UA" altLang="ru-RU" sz="2800" dirty="0"/>
              <a:t>	 </a:t>
            </a:r>
            <a:br>
              <a:rPr lang="uk-UA" altLang="ru-RU" sz="2800" dirty="0"/>
            </a:br>
            <a:r>
              <a:rPr lang="uk-UA" altLang="ru-RU" sz="2800" dirty="0"/>
              <a:t>	</a:t>
            </a:r>
            <a:endParaRPr lang="ru-RU" altLang="ru-RU" sz="2800" dirty="0"/>
          </a:p>
        </p:txBody>
      </p:sp>
      <p:sp>
        <p:nvSpPr>
          <p:cNvPr id="250885" name="Rectangle 5">
            <a:extLst>
              <a:ext uri="{FF2B5EF4-FFF2-40B4-BE49-F238E27FC236}">
                <a16:creationId xmlns:a16="http://schemas.microsoft.com/office/drawing/2014/main" id="{FC3FCD13-976E-2EAC-2B4C-A153BB44F3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36663"/>
            <a:ext cx="8229600" cy="509905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 dirty="0"/>
              <a:t>	Пропозиція грошей - це реальна грошова маса, що складається з готівкових і безготівкових грошей.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b="1" i="1" dirty="0"/>
              <a:t>		Пропозиція грошей (МS)</a:t>
            </a:r>
            <a:r>
              <a:rPr lang="uk-UA" altLang="ru-RU" sz="2000" dirty="0"/>
              <a:t> містить в собі готівку поза банківською системою (С) і чекові депозити (</a:t>
            </a:r>
            <a:r>
              <a:rPr lang="en-US" altLang="ru-RU" sz="2000" dirty="0"/>
              <a:t>D</a:t>
            </a:r>
            <a:r>
              <a:rPr lang="uk-UA" altLang="ru-RU" sz="2000" dirty="0"/>
              <a:t>), тобто </a:t>
            </a:r>
            <a:r>
              <a:rPr lang="uk-UA" altLang="ru-RU" sz="2000" b="1" i="1" dirty="0"/>
              <a:t>МS=С+</a:t>
            </a:r>
            <a:r>
              <a:rPr lang="en-US" altLang="ru-RU" sz="2000" b="1" i="1" dirty="0"/>
              <a:t>D</a:t>
            </a:r>
            <a:r>
              <a:rPr lang="uk-UA" altLang="ru-RU" sz="2000" b="1" i="1" dirty="0"/>
              <a:t>. </a:t>
            </a:r>
            <a:r>
              <a:rPr lang="uk-UA" altLang="ru-RU" sz="2000" dirty="0"/>
              <a:t>Фактично – це агрегат М1, де готівкові гроші означають зобов’язання   центрального банку,   а чекові   депозити – зобов’язання комерційних банків.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 dirty="0"/>
              <a:t>            </a:t>
            </a:r>
            <a:endParaRPr lang="uk-UA" altLang="ru-RU" sz="2000" b="1" i="1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b="1" i="1" dirty="0"/>
              <a:t>Існує декілька джерел створення нових депозитів</a:t>
            </a: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400" b="1" i="1" dirty="0"/>
              <a:t> у системі комерційних банків:</a:t>
            </a:r>
            <a:endParaRPr lang="uk-UA" altLang="ru-RU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 dirty="0"/>
              <a:t>вкладення небанківським сектором готівкових грошових коштів у комерційні банки;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 dirty="0"/>
              <a:t>купівля комерційними банками або центральним банком державних цінних паперів у фірм та населення;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 dirty="0"/>
              <a:t>купівля банківською системою іноземної валюти у небанківського сектора;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Ш"/>
            </a:pPr>
            <a:r>
              <a:rPr lang="uk-UA" altLang="ru-RU" sz="2000" dirty="0"/>
              <a:t>надання комерційними банками позичок небанківському сектору.</a:t>
            </a:r>
            <a:endParaRPr lang="ru-RU" alt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E9F0FDEF-79C1-9372-9F40-992B94056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8438"/>
            <a:ext cx="8229600" cy="1371600"/>
          </a:xfrm>
        </p:spPr>
        <p:txBody>
          <a:bodyPr/>
          <a:lstStyle/>
          <a:p>
            <a:r>
              <a:rPr lang="uk-UA" altLang="ru-RU" sz="2800" b="1" i="1" dirty="0"/>
              <a:t> Пропозиція грошей i банківська система</a:t>
            </a:r>
            <a:endParaRPr lang="ru-RU" altLang="ru-RU" sz="2800" b="1" i="1" dirty="0"/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105959F6-B4A7-F4AC-6B96-536288A343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0638"/>
            <a:ext cx="8229600" cy="51752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Сума коштів, що внесені як депозити на банківські рахунки і не видані як кредити, складає </a:t>
            </a:r>
            <a:r>
              <a:rPr lang="uk-UA" altLang="ru-RU" sz="2000" b="1" i="1"/>
              <a:t>фактичні або загальні резерви комерційного банку (ТR).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/>
              <a:t>		</a:t>
            </a:r>
            <a:r>
              <a:rPr lang="uk-UA" altLang="ru-RU" sz="2000"/>
              <a:t>Система, за якої банк володіє резервами, що дорівнюють його депозитам є </a:t>
            </a:r>
            <a:r>
              <a:rPr lang="uk-UA" altLang="ru-RU" sz="2000" b="1" i="1"/>
              <a:t>системою 100% банківського резервуванням. </a:t>
            </a:r>
            <a:r>
              <a:rPr lang="uk-UA" altLang="ru-RU" sz="2000"/>
              <a:t>	Система за якої вартість банківських резервів менша, ніж загальна сума банківських депозитів, має назву </a:t>
            </a:r>
            <a:r>
              <a:rPr lang="uk-UA" altLang="ru-RU" sz="2000" b="1" i="1"/>
              <a:t>часткового банківського резервування</a:t>
            </a:r>
            <a:r>
              <a:rPr lang="uk-UA" altLang="ru-RU" sz="2000" i="1"/>
              <a:t>.</a:t>
            </a:r>
            <a:r>
              <a:rPr lang="uk-UA" altLang="ru-RU" sz="2000"/>
              <a:t>	Сучасна банківська система базується на частковому резервуванні депозитів. Це означає, що тільки частину своїх депозитів банки зберігають у вигляді резервів, а решту використовують для видачі позик.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uk-UA" altLang="ru-RU" sz="2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Всі комерційні банки повинні мати мінімальні </a:t>
            </a:r>
            <a:r>
              <a:rPr lang="uk-UA" altLang="ru-RU" sz="2000" b="1" i="1"/>
              <a:t>обов’язкові резерви (R)</a:t>
            </a:r>
            <a:r>
              <a:rPr lang="uk-UA" altLang="ru-RU" sz="2000"/>
              <a:t> пропорційно до суми відкритих депозитів.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000"/>
              <a:t>		Величина, на яку фактичні резерви банку перевищують його обов’язкові резерви, називається</a:t>
            </a:r>
            <a:r>
              <a:rPr lang="uk-UA" altLang="ru-RU" sz="2000" b="1" i="1"/>
              <a:t> надлишковими резервами : Е=ТR-R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CD68A763-C9F4-F28A-45F5-66213767E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16000"/>
          </a:xfrm>
        </p:spPr>
        <p:txBody>
          <a:bodyPr/>
          <a:lstStyle/>
          <a:p>
            <a:r>
              <a:rPr lang="uk-UA" altLang="ru-RU" sz="2800" b="1" i="1" dirty="0"/>
              <a:t>Пропозиція грошей i банківська система</a:t>
            </a:r>
            <a:endParaRPr lang="ru-RU" altLang="ru-RU" sz="2800" b="1" i="1" dirty="0"/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F12B7DC2-04BC-4E57-700C-DD129EADCE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0813" y="1236663"/>
            <a:ext cx="8864600" cy="54768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uk-UA" altLang="ru-RU" sz="2400"/>
              <a:t>		</a:t>
            </a:r>
            <a:r>
              <a:rPr lang="uk-UA" altLang="ru-RU" sz="2000"/>
              <a:t>Всі комерційні банки повинні мати мінімальні </a:t>
            </a:r>
            <a:r>
              <a:rPr lang="uk-UA" altLang="ru-RU" sz="2000" b="1" i="1"/>
              <a:t>обов’язкові резерви (R)</a:t>
            </a:r>
            <a:r>
              <a:rPr lang="uk-UA" altLang="ru-RU" sz="2000"/>
              <a:t> пропорційно до суми відкритих депозитів. Встановлені законом вимоги до рівня резервів відносно зобов’язань комерційного банку по внесках називаються </a:t>
            </a:r>
            <a:r>
              <a:rPr lang="uk-UA" altLang="ru-RU" sz="2000" b="1" i="1"/>
              <a:t>резервні вимоги </a:t>
            </a:r>
            <a:r>
              <a:rPr lang="uk-UA" altLang="ru-RU" sz="2000"/>
              <a:t>або </a:t>
            </a:r>
            <a:r>
              <a:rPr lang="uk-UA" altLang="ru-RU" sz="2000" b="1" i="1"/>
              <a:t>норма обов’язкового резервування</a:t>
            </a:r>
            <a:r>
              <a:rPr lang="uk-UA" altLang="ru-RU" sz="2000"/>
              <a:t>(</a:t>
            </a:r>
            <a:r>
              <a:rPr lang="ru-RU" altLang="ru-RU" sz="2000" b="1" i="1"/>
              <a:t>r</a:t>
            </a:r>
            <a:r>
              <a:rPr lang="uk-UA" altLang="ru-RU" sz="2000"/>
              <a:t>)</a:t>
            </a:r>
            <a:r>
              <a:rPr lang="uk-UA" altLang="ru-RU" sz="2000" b="1" i="1"/>
              <a:t>: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000" b="1" i="1"/>
              <a:t>					</a:t>
            </a:r>
            <a:r>
              <a:rPr lang="en-US" altLang="ru-RU" sz="2000" b="1" i="1"/>
              <a:t>r </a:t>
            </a:r>
            <a:r>
              <a:rPr lang="uk-UA" altLang="ru-RU" sz="2000" b="1" i="1"/>
              <a:t>= </a:t>
            </a:r>
            <a:r>
              <a:rPr lang="en-US" altLang="ru-RU" sz="2000" b="1" i="1"/>
              <a:t>R</a:t>
            </a:r>
            <a:r>
              <a:rPr lang="uk-UA" altLang="ru-RU" sz="2000" b="1" i="1"/>
              <a:t>/</a:t>
            </a:r>
            <a:r>
              <a:rPr lang="en-US" altLang="ru-RU" sz="2000" b="1" i="1"/>
              <a:t>D</a:t>
            </a:r>
            <a:r>
              <a:rPr lang="uk-UA" altLang="ru-RU" sz="2000" b="1" i="1"/>
              <a:t>.</a:t>
            </a:r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000" b="1" i="1"/>
              <a:t>		Депозитний мультиплікатор (</a:t>
            </a:r>
            <a:r>
              <a:rPr lang="ru-RU" altLang="ru-RU" sz="2000" b="1" i="1"/>
              <a:t>M</a:t>
            </a:r>
            <a:r>
              <a:rPr lang="uk-UA" altLang="ru-RU" sz="2000" b="1" i="1"/>
              <a:t>д)</a:t>
            </a:r>
            <a:r>
              <a:rPr lang="uk-UA" altLang="ru-RU" sz="2000"/>
              <a:t> - характеризує здатність банківської системи створювати нові гроші, тобто збільшувати їх пропозицію, і знаходиться в обернено пропорційній залежності від норми обов’язкового резервування:</a:t>
            </a:r>
            <a:endParaRPr lang="en-US" altLang="ru-RU" sz="2000" b="1" i="1"/>
          </a:p>
          <a:p>
            <a:pPr>
              <a:buFont typeface="Wingdings" panose="05000000000000000000" pitchFamily="2" charset="2"/>
              <a:buNone/>
            </a:pPr>
            <a:r>
              <a:rPr lang="uk-UA" altLang="ru-RU" sz="2000" b="1" i="1"/>
              <a:t>					</a:t>
            </a:r>
            <a:r>
              <a:rPr lang="en-US" altLang="ru-RU" sz="2000" b="1" i="1"/>
              <a:t>M</a:t>
            </a:r>
            <a:r>
              <a:rPr lang="ru-RU" altLang="ru-RU" sz="2000" b="1" i="1"/>
              <a:t>д = 1 / </a:t>
            </a:r>
            <a:r>
              <a:rPr lang="en-US" altLang="ru-RU" sz="2000" b="1" i="1"/>
              <a:t>r</a:t>
            </a:r>
            <a:endParaRPr lang="ru-RU" altLang="ru-RU" sz="2000"/>
          </a:p>
          <a:p>
            <a:pPr>
              <a:buFont typeface="Wingdings" panose="05000000000000000000" pitchFamily="2" charset="2"/>
              <a:buNone/>
            </a:pPr>
            <a:br>
              <a:rPr lang="ru-RU" altLang="ru-RU" sz="2000"/>
            </a:br>
            <a:r>
              <a:rPr lang="ru-RU" altLang="ru-RU" sz="2000"/>
              <a:t>	Депозитний мультиплікатор показує, у скільки разів комерційні банки на базі залучення грошей на свої депозити і надання позик збільшують розмір грошової маси в обігу.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1462</TotalTime>
  <Words>1548</Words>
  <Application>Microsoft Office PowerPoint</Application>
  <PresentationFormat>Экран (4:3)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Times New Roman</vt:lpstr>
      <vt:lpstr>Wingdings</vt:lpstr>
      <vt:lpstr>План</vt:lpstr>
      <vt:lpstr>Пиксел</vt:lpstr>
      <vt:lpstr>Тема 22. Грошова система та грошово-кредитна політика</vt:lpstr>
      <vt:lpstr>1. Види та функції грошей  </vt:lpstr>
      <vt:lpstr>Презентация PowerPoint</vt:lpstr>
      <vt:lpstr>Функції грошей </vt:lpstr>
      <vt:lpstr>2. Грошові агрегати.</vt:lpstr>
      <vt:lpstr>Грошові агрегати</vt:lpstr>
      <vt:lpstr>3. Мультиплікативне розширення депозитів. Модель пропозиції грошей      </vt:lpstr>
      <vt:lpstr> Пропозиція грошей i банківська система</vt:lpstr>
      <vt:lpstr>Пропозиція грошей i банківська система</vt:lpstr>
      <vt:lpstr>Пропозиція грошей i банківська система</vt:lpstr>
      <vt:lpstr>4. Попит на гроші </vt:lpstr>
      <vt:lpstr>5. Рівновага на грошовому ринку</vt:lpstr>
      <vt:lpstr> Рівновага на грошовому ринку Встановлення рівноваги в умовах  неврівноваженого грошового ринку</vt:lpstr>
      <vt:lpstr>6. Грошово-кредитна політика </vt:lpstr>
      <vt:lpstr>  Грошово-кредитна політика </vt:lpstr>
      <vt:lpstr>Дякуємо за увагу!</vt:lpstr>
    </vt:vector>
  </TitlesOfParts>
  <Company>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Міжнародна економіка: базові поняття, теорія і господарська практика. </dc:title>
  <dc:creator>Аня</dc:creator>
  <cp:lastModifiedBy>Байдала Вікторія Володимирівна</cp:lastModifiedBy>
  <cp:revision>57</cp:revision>
  <dcterms:created xsi:type="dcterms:W3CDTF">2011-01-30T12:06:12Z</dcterms:created>
  <dcterms:modified xsi:type="dcterms:W3CDTF">2022-09-12T21:00:44Z</dcterms:modified>
</cp:coreProperties>
</file>