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D5501-E916-45DF-9A34-4E80767AEC2B}" v="230" dt="2022-08-16T18:47:22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7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1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4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6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8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7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uk-UA" sz="3800" b="1" dirty="0">
                <a:ea typeface="+mj-lt"/>
                <a:cs typeface="+mj-lt"/>
              </a:rPr>
              <a:t>Тема 23. Взаємодія фіскальної та монетарної політики: модель </a:t>
            </a:r>
            <a:r>
              <a:rPr lang="en-US" sz="3800" b="1" dirty="0">
                <a:ea typeface="+mj-lt"/>
                <a:cs typeface="+mj-lt"/>
              </a:rPr>
              <a:t>IS</a:t>
            </a:r>
            <a:r>
              <a:rPr lang="ru" sz="3800" b="1" dirty="0">
                <a:ea typeface="+mj-lt"/>
                <a:cs typeface="+mj-lt"/>
              </a:rPr>
              <a:t>-</a:t>
            </a:r>
            <a:r>
              <a:rPr lang="en-US" sz="3800" b="1" dirty="0">
                <a:ea typeface="+mj-lt"/>
                <a:cs typeface="+mj-lt"/>
              </a:rPr>
              <a:t>LM</a:t>
            </a:r>
            <a:r>
              <a:rPr lang="uk-UA" sz="3800" dirty="0">
                <a:ea typeface="+mj-lt"/>
                <a:cs typeface="+mj-lt"/>
              </a:rPr>
              <a:t> </a:t>
            </a:r>
            <a:endParaRPr lang="uk-UA" sz="3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5" descr="Hardcover books">
            <a:extLst>
              <a:ext uri="{FF2B5EF4-FFF2-40B4-BE49-F238E27FC236}">
                <a16:creationId xmlns:a16="http://schemas.microsoft.com/office/drawing/2014/main" id="{B7E5AC6F-FCC6-A875-2934-F1E1FCF9D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3" r="2094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A34DA-C843-2743-5E5C-3F750305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2" y="479990"/>
            <a:ext cx="36054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 Порівняльна ефективність бюджетно-податкової та грошово-кредитної політики в моделі IS-LM. 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867D56-42F2-3B09-5E58-A1D9466D3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8783" y="411881"/>
            <a:ext cx="6512265" cy="14617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ea typeface="+mn-lt"/>
                <a:cs typeface="+mn-lt"/>
              </a:rPr>
              <a:t>Умови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n-lt"/>
                <a:cs typeface="+mn-lt"/>
              </a:rPr>
              <a:t>ефективності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n-lt"/>
                <a:cs typeface="+mn-lt"/>
              </a:rPr>
              <a:t>фіскальної</a:t>
            </a:r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n-lt"/>
                <a:cs typeface="+mn-lt"/>
              </a:rPr>
              <a:t>політики</a:t>
            </a:r>
            <a:endParaRPr lang="uk-UA" sz="3200" dirty="0" err="1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9FBA1C4-837C-1569-23D1-4BE791580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895" y="2638926"/>
            <a:ext cx="6530405" cy="360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5E383-00C9-C31D-99E9-E5C6FAB7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Умови ефективності монетарної політики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Зображення, що містить текст, антена&#10;&#10;Опис створено автоматично">
            <a:extLst>
              <a:ext uri="{FF2B5EF4-FFF2-40B4-BE49-F238E27FC236}">
                <a16:creationId xmlns:a16="http://schemas.microsoft.com/office/drawing/2014/main" id="{19C383E6-4AF5-54D7-3B73-1EC6E1AD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22" y="2509911"/>
            <a:ext cx="757845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7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7E428-AD78-1422-4268-52F0E91A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803556" cy="5257800"/>
          </a:xfrm>
        </p:spPr>
        <p:txBody>
          <a:bodyPr>
            <a:normAutofit/>
          </a:bodyPr>
          <a:lstStyle/>
          <a:p>
            <a:endParaRPr lang="uk-UA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  <a:ea typeface="+mj-lt"/>
                <a:cs typeface="+mj-lt"/>
              </a:rPr>
              <a:t>Питання для самоперевірки</a:t>
            </a:r>
            <a:r>
              <a:rPr lang="uk-UA" dirty="0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E515ECD-E1CF-9F40-058B-7B8B404D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 fontScale="92500" lnSpcReduction="20000"/>
          </a:bodyPr>
          <a:lstStyle/>
          <a:p>
            <a:r>
              <a:rPr lang="uk-UA" sz="2400" dirty="0">
                <a:ea typeface="+mn-lt"/>
                <a:cs typeface="+mn-lt"/>
              </a:rPr>
              <a:t>Дайте коротку характеристику моделі </a:t>
            </a:r>
            <a:r>
              <a:rPr lang="en-US" sz="2400" dirty="0">
                <a:ea typeface="+mn-lt"/>
                <a:cs typeface="+mn-lt"/>
              </a:rPr>
              <a:t>IS</a:t>
            </a:r>
            <a:r>
              <a:rPr lang="uk-UA" sz="2400" dirty="0">
                <a:ea typeface="+mn-lt"/>
                <a:cs typeface="+mn-lt"/>
              </a:rPr>
              <a:t>-</a:t>
            </a:r>
            <a:r>
              <a:rPr lang="en-US" sz="2400" dirty="0">
                <a:ea typeface="+mn-lt"/>
                <a:cs typeface="+mn-lt"/>
              </a:rPr>
              <a:t>LM</a:t>
            </a:r>
            <a:r>
              <a:rPr lang="uk-UA" sz="2400" dirty="0">
                <a:ea typeface="+mn-lt"/>
                <a:cs typeface="+mn-lt"/>
              </a:rPr>
              <a:t>: виходячи з яких припущень вона будується, які процеси та явища описує?</a:t>
            </a:r>
            <a:endParaRPr lang="uk-UA" sz="2400" dirty="0">
              <a:cs typeface="Calibri" panose="020F0502020204030204"/>
            </a:endParaRPr>
          </a:p>
          <a:p>
            <a:r>
              <a:rPr lang="uk-UA" sz="2400" dirty="0">
                <a:ea typeface="+mn-lt"/>
                <a:cs typeface="+mn-lt"/>
              </a:rPr>
              <a:t>Яким чином будується крива </a:t>
            </a:r>
            <a:r>
              <a:rPr lang="en-US" sz="2400" dirty="0">
                <a:ea typeface="+mn-lt"/>
                <a:cs typeface="+mn-lt"/>
              </a:rPr>
              <a:t>IS</a:t>
            </a:r>
            <a:r>
              <a:rPr lang="uk-UA" sz="2400" dirty="0">
                <a:ea typeface="+mn-lt"/>
                <a:cs typeface="+mn-lt"/>
              </a:rPr>
              <a:t>, які взаємозалежності ілюструє?</a:t>
            </a:r>
            <a:endParaRPr lang="uk-UA" dirty="0"/>
          </a:p>
          <a:p>
            <a:r>
              <a:rPr lang="uk-UA" sz="2400" dirty="0">
                <a:ea typeface="+mn-lt"/>
                <a:cs typeface="+mn-lt"/>
              </a:rPr>
              <a:t>Яким чином можна побудувати криву </a:t>
            </a:r>
            <a:r>
              <a:rPr lang="en-US" sz="2400" dirty="0">
                <a:ea typeface="+mn-lt"/>
                <a:cs typeface="+mn-lt"/>
              </a:rPr>
              <a:t>LM</a:t>
            </a:r>
            <a:r>
              <a:rPr lang="uk-UA" sz="2400" dirty="0">
                <a:ea typeface="+mn-lt"/>
                <a:cs typeface="+mn-lt"/>
              </a:rPr>
              <a:t>, які співвідношення вона ілюструє?</a:t>
            </a:r>
            <a:endParaRPr lang="uk-UA" dirty="0"/>
          </a:p>
          <a:p>
            <a:r>
              <a:rPr lang="uk-UA" sz="2400" dirty="0">
                <a:ea typeface="+mn-lt"/>
                <a:cs typeface="+mn-lt"/>
              </a:rPr>
              <a:t>Яким чином встановлюється рівновага моделі </a:t>
            </a:r>
            <a:r>
              <a:rPr lang="en-US" sz="2400" dirty="0">
                <a:ea typeface="+mn-lt"/>
                <a:cs typeface="+mn-lt"/>
              </a:rPr>
              <a:t>IS</a:t>
            </a:r>
            <a:r>
              <a:rPr lang="uk-UA" sz="2400" dirty="0">
                <a:ea typeface="+mn-lt"/>
                <a:cs typeface="+mn-lt"/>
              </a:rPr>
              <a:t>-</a:t>
            </a:r>
            <a:r>
              <a:rPr lang="en-US" sz="2400" dirty="0">
                <a:ea typeface="+mn-lt"/>
                <a:cs typeface="+mn-lt"/>
              </a:rPr>
              <a:t>LM</a:t>
            </a:r>
            <a:r>
              <a:rPr lang="uk-UA" sz="2400" dirty="0">
                <a:ea typeface="+mn-lt"/>
                <a:cs typeface="+mn-lt"/>
              </a:rPr>
              <a:t>. Про що вона свідчить?</a:t>
            </a:r>
            <a:endParaRPr lang="uk-UA" dirty="0"/>
          </a:p>
          <a:p>
            <a:r>
              <a:rPr lang="uk-UA" sz="2400" dirty="0">
                <a:ea typeface="+mn-lt"/>
                <a:cs typeface="+mn-lt"/>
              </a:rPr>
              <a:t>Яким чином бюджетно-податкова політика може впливати на модель </a:t>
            </a:r>
            <a:r>
              <a:rPr lang="en-US" sz="2400" dirty="0">
                <a:ea typeface="+mn-lt"/>
                <a:cs typeface="+mn-lt"/>
              </a:rPr>
              <a:t>IS</a:t>
            </a:r>
            <a:r>
              <a:rPr lang="uk-UA" sz="2400" dirty="0">
                <a:ea typeface="+mn-lt"/>
                <a:cs typeface="+mn-lt"/>
              </a:rPr>
              <a:t>-</a:t>
            </a:r>
            <a:r>
              <a:rPr lang="en-US" sz="2400" dirty="0">
                <a:ea typeface="+mn-lt"/>
                <a:cs typeface="+mn-lt"/>
              </a:rPr>
              <a:t>LM</a:t>
            </a:r>
            <a:r>
              <a:rPr lang="uk-UA" sz="2400" dirty="0">
                <a:ea typeface="+mn-lt"/>
                <a:cs typeface="+mn-lt"/>
              </a:rPr>
              <a:t>?</a:t>
            </a:r>
            <a:endParaRPr lang="uk-UA" dirty="0"/>
          </a:p>
          <a:p>
            <a:r>
              <a:rPr lang="uk-UA" sz="2400" dirty="0">
                <a:ea typeface="+mn-lt"/>
                <a:cs typeface="+mn-lt"/>
              </a:rPr>
              <a:t>Який вплив здійснює грошово-кредитна політика на модель </a:t>
            </a:r>
            <a:r>
              <a:rPr lang="en-US" sz="2400" dirty="0">
                <a:ea typeface="+mn-lt"/>
                <a:cs typeface="+mn-lt"/>
              </a:rPr>
              <a:t>IS</a:t>
            </a:r>
            <a:r>
              <a:rPr lang="uk-UA" sz="2400" dirty="0">
                <a:ea typeface="+mn-lt"/>
                <a:cs typeface="+mn-lt"/>
              </a:rPr>
              <a:t>-</a:t>
            </a:r>
            <a:r>
              <a:rPr lang="en-US" sz="2400" dirty="0">
                <a:ea typeface="+mn-lt"/>
                <a:cs typeface="+mn-lt"/>
              </a:rPr>
              <a:t>LM</a:t>
            </a:r>
            <a:r>
              <a:rPr lang="uk-UA" sz="2400" dirty="0">
                <a:ea typeface="+mn-lt"/>
                <a:cs typeface="+mn-lt"/>
              </a:rPr>
              <a:t>?</a:t>
            </a:r>
            <a:endParaRPr lang="uk-UA" dirty="0"/>
          </a:p>
          <a:p>
            <a:r>
              <a:rPr lang="uk-UA" sz="2400" dirty="0">
                <a:ea typeface="+mn-lt"/>
                <a:cs typeface="+mn-lt"/>
              </a:rPr>
              <a:t>Чим характеризується відносна ефективність грошово-кредитної та бюджетно-податкової політики у моделі </a:t>
            </a:r>
            <a:r>
              <a:rPr lang="en-US" sz="2400" dirty="0">
                <a:ea typeface="+mn-lt"/>
                <a:cs typeface="+mn-lt"/>
              </a:rPr>
              <a:t>IS</a:t>
            </a:r>
            <a:r>
              <a:rPr lang="ru" sz="2400" dirty="0">
                <a:ea typeface="+mn-lt"/>
                <a:cs typeface="+mn-lt"/>
              </a:rPr>
              <a:t>-</a:t>
            </a:r>
            <a:r>
              <a:rPr lang="en-US" sz="2400" dirty="0">
                <a:ea typeface="+mn-lt"/>
                <a:cs typeface="+mn-lt"/>
              </a:rPr>
              <a:t>LM</a:t>
            </a:r>
            <a:r>
              <a:rPr lang="uk-UA" sz="2400" dirty="0">
                <a:ea typeface="+mn-lt"/>
                <a:cs typeface="+mn-lt"/>
              </a:rPr>
              <a:t>?</a:t>
            </a:r>
            <a:endParaRPr lang="uk-UA" dirty="0"/>
          </a:p>
          <a:p>
            <a:r>
              <a:rPr lang="uk-UA" sz="2400" dirty="0">
                <a:ea typeface="+mn-lt"/>
                <a:cs typeface="+mn-lt"/>
              </a:rPr>
              <a:t>Охарактеризуйте вплив зовнішніх шоків на модель </a:t>
            </a:r>
            <a:r>
              <a:rPr lang="en-US" sz="2400" dirty="0">
                <a:ea typeface="+mn-lt"/>
                <a:cs typeface="+mn-lt"/>
              </a:rPr>
              <a:t>IS</a:t>
            </a:r>
            <a:r>
              <a:rPr lang="ru" sz="2400" dirty="0">
                <a:ea typeface="+mn-lt"/>
                <a:cs typeface="+mn-lt"/>
              </a:rPr>
              <a:t>-</a:t>
            </a:r>
            <a:r>
              <a:rPr lang="en-US" sz="2400" dirty="0">
                <a:ea typeface="+mn-lt"/>
                <a:cs typeface="+mn-lt"/>
              </a:rPr>
              <a:t>LM</a:t>
            </a:r>
            <a:r>
              <a:rPr lang="uk-UA" sz="2400" dirty="0">
                <a:ea typeface="+mn-lt"/>
                <a:cs typeface="+mn-lt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50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7E265-0A59-3460-E86E-E844D844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uk-UA" sz="4800">
                <a:ea typeface="+mj-lt"/>
                <a:cs typeface="+mj-lt"/>
              </a:rPr>
              <a:t>Питання для підготовки</a:t>
            </a:r>
            <a:endParaRPr lang="uk-UA" sz="4800">
              <a:cs typeface="Calibri Light"/>
            </a:endParaRPr>
          </a:p>
        </p:txBody>
      </p:sp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B5576D-F764-9E47-6A36-7FF33E56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" sz="2200" dirty="0">
                <a:solidFill>
                  <a:schemeClr val="bg1"/>
                </a:solidFill>
                <a:ea typeface="+mn-lt"/>
                <a:cs typeface="+mn-lt"/>
              </a:rPr>
              <a:t>1</a:t>
            </a:r>
            <a:r>
              <a:rPr lang="uk-UA" sz="2200" dirty="0">
                <a:solidFill>
                  <a:schemeClr val="bg1"/>
                </a:solidFill>
                <a:ea typeface="+mn-lt"/>
                <a:cs typeface="+mn-lt"/>
              </a:rPr>
              <a:t>. Сутність моделі IS-LM. </a:t>
            </a:r>
            <a:endParaRPr lang="uk-UA" sz="22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uk-UA" sz="2200" dirty="0">
                <a:solidFill>
                  <a:schemeClr val="bg1"/>
                </a:solidFill>
                <a:ea typeface="+mn-lt"/>
                <a:cs typeface="+mn-lt"/>
              </a:rPr>
              <a:t>2. Ринок товарів та крива IS. </a:t>
            </a:r>
            <a:endParaRPr lang="uk-UA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uk-UA" sz="2200" dirty="0">
                <a:solidFill>
                  <a:schemeClr val="bg1"/>
                </a:solidFill>
                <a:ea typeface="+mn-lt"/>
                <a:cs typeface="+mn-lt"/>
              </a:rPr>
              <a:t>3. Ринок грошей та крива LM. </a:t>
            </a:r>
            <a:endParaRPr lang="uk-UA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uk-UA" sz="2200" dirty="0">
                <a:solidFill>
                  <a:schemeClr val="bg1"/>
                </a:solidFill>
                <a:ea typeface="+mn-lt"/>
                <a:cs typeface="+mn-lt"/>
              </a:rPr>
              <a:t>4. Рівновага в моделі IS-LM у короткостроковому періоді. </a:t>
            </a:r>
            <a:endParaRPr lang="uk-UA" sz="22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uk-UA" sz="2200" dirty="0">
                <a:solidFill>
                  <a:schemeClr val="bg1"/>
                </a:solidFill>
                <a:ea typeface="+mn-lt"/>
                <a:cs typeface="+mn-lt"/>
              </a:rPr>
              <a:t>5. Порівняльна ефективність бюджетно-податкової та грошово-кредитної політики в моделі IS-LM. </a:t>
            </a:r>
            <a:endParaRPr lang="uk-UA" sz="2200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6970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E996A-833C-5AF1-98AA-7ABE741E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>
                <a:ea typeface="+mj-lt"/>
                <a:cs typeface="+mj-lt"/>
              </a:rPr>
              <a:t>1. Сутність моделі IS-LM. </a:t>
            </a:r>
            <a:endParaRPr lang="uk-UA">
              <a:ea typeface="+mj-lt"/>
              <a:cs typeface="+mj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381B10-45C9-0100-8900-02A466A2E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uk-UA" dirty="0">
                <a:ea typeface="+mn-lt"/>
                <a:cs typeface="+mn-lt"/>
              </a:rPr>
              <a:t>Основні передумови моделі: </a:t>
            </a:r>
            <a:endParaRPr lang="uk-UA">
              <a:cs typeface="Calibri"/>
            </a:endParaRPr>
          </a:p>
          <a:p>
            <a:pPr>
              <a:buFont typeface="Arial"/>
              <a:buChar char="•"/>
            </a:pPr>
            <a:r>
              <a:rPr lang="uk-UA" dirty="0">
                <a:ea typeface="+mn-lt"/>
                <a:cs typeface="+mn-lt"/>
              </a:rPr>
              <a:t>розглядається короткостроковий період;</a:t>
            </a:r>
            <a:endParaRPr lang="uk-UA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uk-UA" dirty="0">
                <a:ea typeface="+mn-lt"/>
                <a:cs typeface="+mn-lt"/>
              </a:rPr>
              <a:t>в короткостроковому періоді рівень цін припускається незмінним;</a:t>
            </a:r>
            <a:endParaRPr lang="uk-UA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uk-UA" dirty="0">
                <a:ea typeface="+mn-lt"/>
                <a:cs typeface="+mn-lt"/>
              </a:rPr>
              <a:t>всі змінні в моделі вимірюються в реальних одиницях;</a:t>
            </a:r>
            <a:endParaRPr lang="uk-UA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uk-UA" dirty="0">
                <a:ea typeface="+mn-lt"/>
                <a:cs typeface="+mn-lt"/>
              </a:rPr>
              <a:t>розглядається закрита економіка (без зовнішньої торгівлі).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2924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D4752-5A14-2F3C-F804-FDF3266D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Ринок товарів та крива IS.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ADA3669-A569-E618-BDC2-85971BEC5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r>
              <a:rPr lang="en-US" sz="2000" dirty="0" err="1"/>
              <a:t>Крива</a:t>
            </a:r>
            <a:r>
              <a:rPr lang="en-US" sz="2000" dirty="0"/>
              <a:t> IS </a:t>
            </a:r>
            <a:r>
              <a:rPr lang="en-US" sz="2000" dirty="0" err="1"/>
              <a:t>відображає</a:t>
            </a:r>
            <a:r>
              <a:rPr lang="en-US" sz="2000" dirty="0"/>
              <a:t> </a:t>
            </a:r>
            <a:r>
              <a:rPr lang="en-US" sz="2000" dirty="0" err="1"/>
              <a:t>взаємозв’язок</a:t>
            </a:r>
            <a:r>
              <a:rPr lang="en-US" sz="2000" dirty="0"/>
              <a:t> </a:t>
            </a:r>
            <a:r>
              <a:rPr lang="en-US" sz="2000" dirty="0" err="1"/>
              <a:t>між</a:t>
            </a:r>
            <a:r>
              <a:rPr lang="en-US" sz="2000" dirty="0"/>
              <a:t> </a:t>
            </a:r>
            <a:r>
              <a:rPr lang="en-US" sz="2000" dirty="0" err="1"/>
              <a:t>процентною</a:t>
            </a:r>
            <a:r>
              <a:rPr lang="en-US" sz="2000" dirty="0"/>
              <a:t> </a:t>
            </a:r>
            <a:r>
              <a:rPr lang="en-US" sz="2000" dirty="0" err="1"/>
              <a:t>ставкою</a:t>
            </a:r>
            <a:r>
              <a:rPr lang="en-US" sz="2000" dirty="0"/>
              <a:t> і </a:t>
            </a:r>
            <a:r>
              <a:rPr lang="en-US" sz="2000" dirty="0" err="1"/>
              <a:t>рівнем</a:t>
            </a:r>
            <a:r>
              <a:rPr lang="en-US" sz="2000" dirty="0"/>
              <a:t> </a:t>
            </a:r>
            <a:r>
              <a:rPr lang="en-US" sz="2000" dirty="0" err="1"/>
              <a:t>доходу</a:t>
            </a:r>
            <a:r>
              <a:rPr lang="en-US" sz="2000" dirty="0"/>
              <a:t> в </a:t>
            </a:r>
            <a:r>
              <a:rPr lang="en-US" sz="2000" dirty="0" err="1"/>
              <a:t>національній</a:t>
            </a:r>
            <a:r>
              <a:rPr lang="en-US" sz="2000" dirty="0"/>
              <a:t> </a:t>
            </a:r>
            <a:r>
              <a:rPr lang="en-US" sz="2000" dirty="0" err="1"/>
              <a:t>економіці</a:t>
            </a:r>
            <a:r>
              <a:rPr lang="en-US" sz="2000" dirty="0"/>
              <a:t>, </a:t>
            </a:r>
            <a:r>
              <a:rPr lang="en-US" sz="2000" dirty="0" err="1"/>
              <a:t>який</a:t>
            </a:r>
            <a:r>
              <a:rPr lang="en-US" sz="2000" dirty="0"/>
              <a:t> </a:t>
            </a:r>
            <a:r>
              <a:rPr lang="en-US" sz="2000" dirty="0" err="1"/>
              <a:t>виникає</a:t>
            </a:r>
            <a:r>
              <a:rPr lang="en-US" sz="2000" dirty="0"/>
              <a:t>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рівновазі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товарному</a:t>
            </a:r>
            <a:r>
              <a:rPr lang="en-US" sz="2000" dirty="0"/>
              <a:t> </a:t>
            </a:r>
            <a:r>
              <a:rPr lang="en-US" sz="2000" dirty="0" err="1"/>
              <a:t>ринку</a:t>
            </a:r>
            <a:r>
              <a:rPr lang="en-US" sz="2000" dirty="0"/>
              <a:t>.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того</a:t>
            </a:r>
            <a:r>
              <a:rPr lang="en-US" sz="2000" dirty="0"/>
              <a:t>, </a:t>
            </a:r>
            <a:r>
              <a:rPr lang="en-US" sz="2000" dirty="0" err="1"/>
              <a:t>щоб</a:t>
            </a:r>
            <a:r>
              <a:rPr lang="en-US" sz="2000" dirty="0"/>
              <a:t> </a:t>
            </a:r>
            <a:r>
              <a:rPr lang="en-US" sz="2000" dirty="0" err="1"/>
              <a:t>визначити</a:t>
            </a:r>
            <a:r>
              <a:rPr lang="en-US" sz="2000" dirty="0"/>
              <a:t>, </a:t>
            </a:r>
            <a:r>
              <a:rPr lang="en-US" sz="2000" dirty="0" err="1"/>
              <a:t>як</a:t>
            </a:r>
            <a:r>
              <a:rPr lang="en-US" sz="2000" dirty="0"/>
              <a:t> </a:t>
            </a:r>
            <a:r>
              <a:rPr lang="en-US" sz="2000" dirty="0" err="1"/>
              <a:t>змінюється</a:t>
            </a:r>
            <a:r>
              <a:rPr lang="en-US" sz="2000" dirty="0"/>
              <a:t> </a:t>
            </a:r>
            <a:r>
              <a:rPr lang="en-US" sz="2000" dirty="0" err="1"/>
              <a:t>рівноважний</a:t>
            </a:r>
            <a:r>
              <a:rPr lang="en-US" sz="2000" dirty="0"/>
              <a:t> </a:t>
            </a:r>
            <a:r>
              <a:rPr lang="en-US" sz="2000" dirty="0" err="1"/>
              <a:t>доход</a:t>
            </a:r>
            <a:r>
              <a:rPr lang="en-US" sz="2000" dirty="0"/>
              <a:t>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зміні</a:t>
            </a:r>
            <a:r>
              <a:rPr lang="en-US" sz="2000" dirty="0"/>
              <a:t> </a:t>
            </a:r>
            <a:r>
              <a:rPr lang="en-US" sz="2000" dirty="0" err="1"/>
              <a:t>процентної</a:t>
            </a:r>
            <a:r>
              <a:rPr lang="en-US" sz="2000" dirty="0"/>
              <a:t> </a:t>
            </a:r>
            <a:r>
              <a:rPr lang="en-US" sz="2000" dirty="0" err="1"/>
              <a:t>ставки</a:t>
            </a:r>
            <a:r>
              <a:rPr lang="en-US" sz="2000" dirty="0"/>
              <a:t> </a:t>
            </a:r>
            <a:r>
              <a:rPr lang="en-US" sz="2000" dirty="0" err="1"/>
              <a:t>використаємо</a:t>
            </a:r>
            <a:r>
              <a:rPr lang="en-US" sz="2000" dirty="0"/>
              <a:t> </a:t>
            </a:r>
            <a:r>
              <a:rPr lang="en-US" sz="2000" dirty="0" err="1"/>
              <a:t>функцію</a:t>
            </a:r>
            <a:r>
              <a:rPr lang="en-US" sz="2000" dirty="0"/>
              <a:t> </a:t>
            </a:r>
            <a:r>
              <a:rPr lang="en-US" sz="2000" dirty="0" err="1"/>
              <a:t>попиту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інвестиції</a:t>
            </a:r>
            <a:r>
              <a:rPr lang="en-US" sz="2000" dirty="0"/>
              <a:t> і </a:t>
            </a:r>
            <a:r>
              <a:rPr lang="en-US" sz="2000" dirty="0" err="1"/>
              <a:t>графік</a:t>
            </a:r>
            <a:r>
              <a:rPr lang="en-US" sz="2000" dirty="0"/>
              <a:t> “</a:t>
            </a:r>
            <a:r>
              <a:rPr lang="en-US" sz="2000" dirty="0" err="1"/>
              <a:t>кейнсіанського</a:t>
            </a:r>
            <a:r>
              <a:rPr lang="en-US" sz="2000" dirty="0"/>
              <a:t> </a:t>
            </a:r>
            <a:r>
              <a:rPr lang="en-US" sz="2000" dirty="0" err="1"/>
              <a:t>хреста</a:t>
            </a:r>
            <a:r>
              <a:rPr lang="en-US" sz="2000" dirty="0"/>
              <a:t>”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8C52C7A-D975-C3C0-FDD5-EEE75920F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910" y="807593"/>
            <a:ext cx="6005235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9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38F26-07E1-A0CE-DFFF-05D8A8C8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3. Ринок грошей та крива LM. 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311653-CA1C-4366-AF7B-2E9767F1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999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1" descr="Зображення, що містить текст&#10;&#10;Опис створено автоматично">
            <a:extLst>
              <a:ext uri="{FF2B5EF4-FFF2-40B4-BE49-F238E27FC236}">
                <a16:creationId xmlns:a16="http://schemas.microsoft.com/office/drawing/2014/main" id="{2800860B-C9F7-443B-81ED-44C939F97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347" y="319467"/>
            <a:ext cx="2270680" cy="1320163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884A0C2-AF8B-72CE-67F5-B80C62CE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27288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b="1" i="1" dirty="0" err="1"/>
              <a:t>Крива</a:t>
            </a:r>
            <a:r>
              <a:rPr lang="en-US" sz="1400" b="1" i="1" dirty="0"/>
              <a:t> LM </a:t>
            </a:r>
            <a:r>
              <a:rPr lang="en-US" sz="1400" b="1" i="1" dirty="0" err="1"/>
              <a:t>демонструє</a:t>
            </a:r>
            <a:r>
              <a:rPr lang="en-US" sz="1400" b="1" i="1" dirty="0"/>
              <a:t> </a:t>
            </a:r>
            <a:r>
              <a:rPr lang="en-US" sz="1400" b="1" i="1" dirty="0" err="1"/>
              <a:t>залежність</a:t>
            </a:r>
            <a:r>
              <a:rPr lang="en-US" sz="1400" b="1" i="1" dirty="0"/>
              <a:t> </a:t>
            </a:r>
            <a:r>
              <a:rPr lang="en-US" sz="1400" b="1" i="1" dirty="0" err="1"/>
              <a:t>між</a:t>
            </a:r>
            <a:r>
              <a:rPr lang="en-US" sz="1400" b="1" i="1" dirty="0"/>
              <a:t> </a:t>
            </a:r>
            <a:r>
              <a:rPr lang="en-US" sz="1400" b="1" i="1" dirty="0" err="1"/>
              <a:t>процентною</a:t>
            </a:r>
            <a:r>
              <a:rPr lang="en-US" sz="1400" b="1" i="1" dirty="0"/>
              <a:t> </a:t>
            </a:r>
            <a:r>
              <a:rPr lang="en-US" sz="1400" b="1" i="1" dirty="0" err="1"/>
              <a:t>ставкою</a:t>
            </a:r>
            <a:r>
              <a:rPr lang="en-US" sz="1400" b="1" i="1" dirty="0"/>
              <a:t> </a:t>
            </a:r>
            <a:r>
              <a:rPr lang="en-US" sz="1400" b="1" i="1" dirty="0" err="1"/>
              <a:t>та</a:t>
            </a:r>
            <a:r>
              <a:rPr lang="en-US" sz="1400" b="1" i="1" dirty="0"/>
              <a:t> </a:t>
            </a:r>
            <a:r>
              <a:rPr lang="en-US" sz="1400" b="1" i="1" dirty="0" err="1"/>
              <a:t>рівнем</a:t>
            </a:r>
            <a:r>
              <a:rPr lang="en-US" sz="1400" b="1" i="1" dirty="0"/>
              <a:t> </a:t>
            </a:r>
            <a:r>
              <a:rPr lang="en-US" sz="1400" b="1" i="1" dirty="0" err="1"/>
              <a:t>доходу</a:t>
            </a:r>
            <a:r>
              <a:rPr lang="en-US" sz="1400" b="1" i="1" dirty="0"/>
              <a:t>, </a:t>
            </a:r>
            <a:r>
              <a:rPr lang="en-US" sz="1400" b="1" i="1" dirty="0" err="1"/>
              <a:t>яка</a:t>
            </a:r>
            <a:r>
              <a:rPr lang="en-US" sz="1400" b="1" i="1" dirty="0"/>
              <a:t> </a:t>
            </a:r>
            <a:r>
              <a:rPr lang="en-US" sz="1400" b="1" i="1" dirty="0" err="1"/>
              <a:t>виникає</a:t>
            </a:r>
            <a:r>
              <a:rPr lang="en-US" sz="1400" b="1" i="1" dirty="0"/>
              <a:t> </a:t>
            </a:r>
            <a:r>
              <a:rPr lang="en-US" sz="1400" b="1" i="1" dirty="0" err="1"/>
              <a:t>за</a:t>
            </a:r>
            <a:r>
              <a:rPr lang="en-US" sz="1400" b="1" i="1" dirty="0"/>
              <a:t> </a:t>
            </a:r>
            <a:r>
              <a:rPr lang="en-US" sz="1400" b="1" i="1" dirty="0" err="1"/>
              <a:t>стану</a:t>
            </a:r>
            <a:r>
              <a:rPr lang="en-US" sz="1400" b="1" i="1" dirty="0"/>
              <a:t> </a:t>
            </a:r>
            <a:r>
              <a:rPr lang="en-US" sz="1400" b="1" i="1" dirty="0" err="1"/>
              <a:t>рівноваги</a:t>
            </a:r>
            <a:r>
              <a:rPr lang="en-US" sz="1400" b="1" i="1" dirty="0"/>
              <a:t> </a:t>
            </a:r>
            <a:r>
              <a:rPr lang="en-US" sz="1400" b="1" i="1" dirty="0" err="1"/>
              <a:t>грошового</a:t>
            </a:r>
            <a:r>
              <a:rPr lang="en-US" sz="1400" b="1" i="1" dirty="0"/>
              <a:t> </a:t>
            </a:r>
            <a:r>
              <a:rPr lang="en-US" sz="1400" b="1" i="1" dirty="0" err="1"/>
              <a:t>ринку</a:t>
            </a:r>
            <a:r>
              <a:rPr lang="en-US" sz="1400" b="1" i="1" dirty="0"/>
              <a:t>.</a:t>
            </a:r>
            <a:r>
              <a:rPr lang="en-US" sz="1400" dirty="0"/>
              <a:t> 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ринку</a:t>
            </a:r>
            <a:r>
              <a:rPr lang="en-US" sz="1400" dirty="0"/>
              <a:t> </a:t>
            </a:r>
            <a:r>
              <a:rPr lang="en-US" sz="1400" dirty="0" err="1"/>
              <a:t>грошей</a:t>
            </a:r>
            <a:r>
              <a:rPr lang="en-US" sz="1400" dirty="0"/>
              <a:t> </a:t>
            </a:r>
            <a:r>
              <a:rPr lang="en-US" sz="1400" dirty="0" err="1"/>
              <a:t>величина</a:t>
            </a:r>
            <a:r>
              <a:rPr lang="en-US" sz="1400" dirty="0"/>
              <a:t> </a:t>
            </a:r>
            <a:r>
              <a:rPr lang="en-US" sz="1400" dirty="0" err="1"/>
              <a:t>пропозиції</a:t>
            </a:r>
            <a:r>
              <a:rPr lang="en-US" sz="1400" dirty="0"/>
              <a:t> </a:t>
            </a:r>
            <a:r>
              <a:rPr lang="en-US" sz="1400" dirty="0" err="1"/>
              <a:t>грошей</a:t>
            </a:r>
            <a:r>
              <a:rPr lang="en-US" sz="1400" dirty="0"/>
              <a:t> М є </a:t>
            </a:r>
            <a:r>
              <a:rPr lang="en-US" sz="1400" dirty="0" err="1"/>
              <a:t>екзогенною</a:t>
            </a:r>
            <a:r>
              <a:rPr lang="en-US" sz="1400" dirty="0"/>
              <a:t> (</a:t>
            </a:r>
            <a:r>
              <a:rPr lang="en-US" sz="1400" dirty="0" err="1"/>
              <a:t>тобто</a:t>
            </a:r>
            <a:r>
              <a:rPr lang="en-US" sz="1400" dirty="0"/>
              <a:t> </a:t>
            </a:r>
            <a:r>
              <a:rPr lang="en-US" sz="1400" dirty="0" err="1"/>
              <a:t>наперед</a:t>
            </a:r>
            <a:r>
              <a:rPr lang="en-US" sz="1400" dirty="0"/>
              <a:t> </a:t>
            </a:r>
            <a:r>
              <a:rPr lang="en-US" sz="1400" dirty="0" err="1"/>
              <a:t>заданою</a:t>
            </a:r>
            <a:r>
              <a:rPr lang="en-US" sz="1400" dirty="0"/>
              <a:t>) </a:t>
            </a:r>
            <a:r>
              <a:rPr lang="en-US" sz="1400" dirty="0" err="1"/>
              <a:t>змінною</a:t>
            </a:r>
            <a:r>
              <a:rPr lang="en-US" sz="1400" dirty="0"/>
              <a:t>, </a:t>
            </a:r>
            <a:r>
              <a:rPr lang="en-US" sz="1400" dirty="0" err="1"/>
              <a:t>оскільки</a:t>
            </a:r>
            <a:r>
              <a:rPr lang="en-US" sz="1400" dirty="0"/>
              <a:t> </a:t>
            </a:r>
            <a:r>
              <a:rPr lang="en-US" sz="1400" dirty="0" err="1"/>
              <a:t>її</a:t>
            </a:r>
            <a:r>
              <a:rPr lang="en-US" sz="1400" dirty="0"/>
              <a:t> </a:t>
            </a:r>
            <a:r>
              <a:rPr lang="en-US" sz="1400" dirty="0" err="1"/>
              <a:t>визначає</a:t>
            </a:r>
            <a:r>
              <a:rPr lang="en-US" sz="1400" dirty="0"/>
              <a:t> </a:t>
            </a:r>
            <a:r>
              <a:rPr lang="en-US" sz="1400" dirty="0" err="1"/>
              <a:t>центральний</a:t>
            </a:r>
            <a:r>
              <a:rPr lang="en-US" sz="1400" dirty="0"/>
              <a:t> </a:t>
            </a:r>
            <a:r>
              <a:rPr lang="en-US" sz="1400" dirty="0" err="1"/>
              <a:t>банк</a:t>
            </a:r>
            <a:r>
              <a:rPr lang="en-US" sz="1400" dirty="0"/>
              <a:t> (в </a:t>
            </a:r>
            <a:r>
              <a:rPr lang="en-US" sz="1400" dirty="0" err="1"/>
              <a:t>Україні</a:t>
            </a:r>
            <a:r>
              <a:rPr lang="en-US" sz="1400" dirty="0"/>
              <a:t> – НБУ). </a:t>
            </a:r>
            <a:r>
              <a:rPr lang="en-US" sz="1400" dirty="0" err="1"/>
              <a:t>Так</a:t>
            </a:r>
            <a:r>
              <a:rPr lang="en-US" sz="1400" dirty="0"/>
              <a:t> </a:t>
            </a:r>
            <a:r>
              <a:rPr lang="en-US" sz="1400" dirty="0" err="1"/>
              <a:t>як</a:t>
            </a:r>
            <a:r>
              <a:rPr lang="en-US" sz="1400" dirty="0"/>
              <a:t> в </a:t>
            </a:r>
            <a:r>
              <a:rPr lang="en-US" sz="1400" dirty="0" err="1"/>
              <a:t>даній</a:t>
            </a:r>
            <a:r>
              <a:rPr lang="en-US" sz="1400" dirty="0"/>
              <a:t> </a:t>
            </a:r>
            <a:r>
              <a:rPr lang="en-US" sz="1400" dirty="0" err="1"/>
              <a:t>моделі</a:t>
            </a:r>
            <a:r>
              <a:rPr lang="en-US" sz="1400" dirty="0"/>
              <a:t> </a:t>
            </a:r>
            <a:r>
              <a:rPr lang="en-US" sz="1400" dirty="0" err="1"/>
              <a:t>ціни</a:t>
            </a:r>
            <a:r>
              <a:rPr lang="en-US" sz="1400" dirty="0"/>
              <a:t> </a:t>
            </a:r>
            <a:r>
              <a:rPr lang="en-US" sz="1400" dirty="0" err="1"/>
              <a:t>приймаються</a:t>
            </a:r>
            <a:r>
              <a:rPr lang="en-US" sz="1400" dirty="0"/>
              <a:t> </a:t>
            </a:r>
            <a:r>
              <a:rPr lang="en-US" sz="1400" dirty="0" err="1"/>
              <a:t>незмінними</a:t>
            </a:r>
            <a:r>
              <a:rPr lang="en-US" sz="1400" dirty="0"/>
              <a:t>, </a:t>
            </a:r>
            <a:r>
              <a:rPr lang="en-US" sz="1400" dirty="0" err="1"/>
              <a:t>то</a:t>
            </a:r>
            <a:r>
              <a:rPr lang="en-US" sz="1400" dirty="0"/>
              <a:t> </a:t>
            </a:r>
            <a:r>
              <a:rPr lang="en-US" sz="1400" dirty="0" err="1"/>
              <a:t>пропозиція</a:t>
            </a:r>
            <a:r>
              <a:rPr lang="en-US" sz="1400" dirty="0"/>
              <a:t> </a:t>
            </a:r>
            <a:r>
              <a:rPr lang="en-US" sz="1400" dirty="0" err="1"/>
              <a:t>грошей</a:t>
            </a:r>
            <a:r>
              <a:rPr lang="en-US" sz="1400" dirty="0"/>
              <a:t> </a:t>
            </a:r>
            <a:r>
              <a:rPr lang="en-US" sz="1400" dirty="0" err="1"/>
              <a:t>може</a:t>
            </a:r>
            <a:r>
              <a:rPr lang="en-US" sz="1400" dirty="0"/>
              <a:t> </a:t>
            </a:r>
            <a:r>
              <a:rPr lang="en-US" sz="1400" dirty="0" err="1"/>
              <a:t>бути</a:t>
            </a:r>
            <a:r>
              <a:rPr lang="en-US" sz="1400" dirty="0"/>
              <a:t> </a:t>
            </a:r>
            <a:r>
              <a:rPr lang="en-US" sz="1400" dirty="0" err="1"/>
              <a:t>записана</a:t>
            </a:r>
            <a:r>
              <a:rPr lang="en-US" sz="1400" dirty="0"/>
              <a:t> </a:t>
            </a:r>
            <a:r>
              <a:rPr lang="en-US" sz="1400" dirty="0" err="1"/>
              <a:t>так</a:t>
            </a:r>
            <a:r>
              <a:rPr lang="en-US" sz="1400" dirty="0"/>
              <a:t>: </a:t>
            </a:r>
            <a:endParaRPr lang="en-US" sz="1400">
              <a:cs typeface="Calibri" panose="020F0502020204030204"/>
            </a:endParaRPr>
          </a:p>
          <a:p>
            <a:r>
              <a:rPr lang="en-US" sz="1400" dirty="0"/>
              <a:t>, </a:t>
            </a:r>
            <a:r>
              <a:rPr lang="en-US" sz="1400" dirty="0" err="1"/>
              <a:t>де</a:t>
            </a:r>
            <a:r>
              <a:rPr lang="en-US" sz="1400" dirty="0"/>
              <a:t>  </a:t>
            </a:r>
            <a:endParaRPr lang="en-US" sz="1400">
              <a:cs typeface="Calibri" panose="020F0502020204030204"/>
            </a:endParaRPr>
          </a:p>
          <a:p>
            <a:r>
              <a:rPr lang="en-US" sz="1400" dirty="0"/>
              <a:t>М – </a:t>
            </a:r>
            <a:r>
              <a:rPr lang="en-US" sz="1400" err="1"/>
              <a:t>пропозиція</a:t>
            </a:r>
            <a:r>
              <a:rPr lang="en-US" sz="1400" dirty="0"/>
              <a:t> </a:t>
            </a:r>
            <a:r>
              <a:rPr lang="en-US" sz="1400" err="1"/>
              <a:t>грошей</a:t>
            </a:r>
            <a:r>
              <a:rPr lang="en-US" sz="1400" dirty="0"/>
              <a:t>, </a:t>
            </a:r>
            <a:r>
              <a:rPr lang="en-US" sz="1400" err="1"/>
              <a:t>задана</a:t>
            </a:r>
            <a:r>
              <a:rPr lang="en-US" sz="1400" dirty="0"/>
              <a:t> </a:t>
            </a:r>
            <a:r>
              <a:rPr lang="en-US" sz="1400" err="1"/>
              <a:t>центральним</a:t>
            </a:r>
            <a:r>
              <a:rPr lang="en-US" sz="1400" dirty="0"/>
              <a:t> </a:t>
            </a:r>
            <a:r>
              <a:rPr lang="en-US" sz="1400" err="1"/>
              <a:t>банком</a:t>
            </a:r>
            <a:r>
              <a:rPr lang="en-US" sz="1400" dirty="0"/>
              <a:t>; </a:t>
            </a:r>
            <a:endParaRPr lang="en-US" sz="1400">
              <a:cs typeface="Calibri" panose="020F0502020204030204"/>
            </a:endParaRPr>
          </a:p>
          <a:p>
            <a:r>
              <a:rPr lang="en-US" sz="1400" dirty="0"/>
              <a:t>Р – </a:t>
            </a:r>
            <a:r>
              <a:rPr lang="en-US" sz="1400" err="1"/>
              <a:t>рівень</a:t>
            </a:r>
            <a:r>
              <a:rPr lang="en-US" sz="1400" dirty="0"/>
              <a:t> </a:t>
            </a:r>
            <a:r>
              <a:rPr lang="en-US" sz="1400" err="1"/>
              <a:t>цін</a:t>
            </a:r>
            <a:r>
              <a:rPr lang="en-US" sz="1400" dirty="0"/>
              <a:t>; </a:t>
            </a:r>
            <a:endParaRPr lang="en-US" sz="1400">
              <a:cs typeface="Calibri" panose="020F0502020204030204"/>
            </a:endParaRPr>
          </a:p>
          <a:p>
            <a:r>
              <a:rPr lang="en-US" sz="1400" dirty="0"/>
              <a:t>М/P   - </a:t>
            </a:r>
            <a:r>
              <a:rPr lang="en-US" sz="1400" err="1"/>
              <a:t>пропозиція</a:t>
            </a:r>
            <a:r>
              <a:rPr lang="en-US" sz="1400" dirty="0"/>
              <a:t> </a:t>
            </a:r>
            <a:r>
              <a:rPr lang="en-US" sz="1400" err="1"/>
              <a:t>реальних</a:t>
            </a:r>
            <a:r>
              <a:rPr lang="en-US" sz="1400" dirty="0"/>
              <a:t> </a:t>
            </a:r>
            <a:r>
              <a:rPr lang="en-US" sz="1400" err="1"/>
              <a:t>грошових</a:t>
            </a:r>
            <a:r>
              <a:rPr lang="en-US" sz="1400" dirty="0"/>
              <a:t> </a:t>
            </a:r>
            <a:r>
              <a:rPr lang="en-US" sz="1400" err="1"/>
              <a:t>залишків</a:t>
            </a:r>
            <a:r>
              <a:rPr lang="en-US" sz="1400" dirty="0"/>
              <a:t>. </a:t>
            </a:r>
            <a:r>
              <a:rPr lang="en-US" sz="1400" err="1"/>
              <a:t>Очевидно</a:t>
            </a:r>
            <a:r>
              <a:rPr lang="en-US" sz="1400" dirty="0"/>
              <a:t>, в </a:t>
            </a:r>
            <a:r>
              <a:rPr lang="en-US" sz="1400" err="1"/>
              <a:t>даному</a:t>
            </a:r>
            <a:r>
              <a:rPr lang="en-US" sz="1400" dirty="0"/>
              <a:t> </a:t>
            </a:r>
            <a:r>
              <a:rPr lang="en-US" sz="1400" err="1"/>
              <a:t>випадку</a:t>
            </a:r>
            <a:r>
              <a:rPr lang="en-US" sz="1400" dirty="0"/>
              <a:t> </a:t>
            </a:r>
            <a:r>
              <a:rPr lang="en-US" sz="1400" i="1" err="1"/>
              <a:t>пропозиція</a:t>
            </a:r>
            <a:r>
              <a:rPr lang="en-US" sz="1400" i="1" dirty="0"/>
              <a:t> </a:t>
            </a:r>
            <a:r>
              <a:rPr lang="en-US" sz="1400" i="1" err="1"/>
              <a:t>грошей</a:t>
            </a:r>
            <a:r>
              <a:rPr lang="en-US" sz="1400" dirty="0"/>
              <a:t> </a:t>
            </a:r>
            <a:r>
              <a:rPr lang="en-US" sz="1400" err="1"/>
              <a:t>не</a:t>
            </a:r>
            <a:r>
              <a:rPr lang="en-US" sz="1400" dirty="0"/>
              <a:t> </a:t>
            </a:r>
            <a:r>
              <a:rPr lang="en-US" sz="1400" err="1"/>
              <a:t>залежить</a:t>
            </a:r>
            <a:r>
              <a:rPr lang="en-US" sz="1400" dirty="0"/>
              <a:t> </a:t>
            </a:r>
            <a:r>
              <a:rPr lang="en-US" sz="1400" err="1"/>
              <a:t>від</a:t>
            </a:r>
            <a:r>
              <a:rPr lang="en-US" sz="1400" dirty="0"/>
              <a:t> </a:t>
            </a:r>
            <a:r>
              <a:rPr lang="en-US" sz="1400" err="1"/>
              <a:t>рівня</a:t>
            </a:r>
            <a:r>
              <a:rPr lang="en-US" sz="1400" dirty="0"/>
              <a:t> </a:t>
            </a:r>
            <a:r>
              <a:rPr lang="en-US" sz="1400" err="1"/>
              <a:t>процентної</a:t>
            </a:r>
            <a:r>
              <a:rPr lang="en-US" sz="1400" dirty="0"/>
              <a:t> </a:t>
            </a:r>
            <a:r>
              <a:rPr lang="en-US" sz="1400" err="1"/>
              <a:t>ставки</a:t>
            </a:r>
            <a:r>
              <a:rPr lang="en-US" sz="1400" dirty="0"/>
              <a:t>, і </a:t>
            </a:r>
            <a:r>
              <a:rPr lang="en-US" sz="1400" err="1"/>
              <a:t>її</a:t>
            </a:r>
            <a:r>
              <a:rPr lang="en-US" sz="1400" dirty="0"/>
              <a:t> </a:t>
            </a:r>
            <a:r>
              <a:rPr lang="en-US" sz="1400" err="1"/>
              <a:t>графік</a:t>
            </a:r>
            <a:r>
              <a:rPr lang="en-US" sz="1400" dirty="0"/>
              <a:t> </a:t>
            </a:r>
            <a:r>
              <a:rPr lang="en-US" sz="1400" err="1"/>
              <a:t>матиме</a:t>
            </a:r>
            <a:r>
              <a:rPr lang="en-US" sz="1400" dirty="0"/>
              <a:t> </a:t>
            </a:r>
            <a:r>
              <a:rPr lang="en-US" sz="1400" err="1"/>
              <a:t>вигляд</a:t>
            </a:r>
            <a:r>
              <a:rPr lang="en-US" sz="1400" dirty="0"/>
              <a:t> </a:t>
            </a:r>
            <a:r>
              <a:rPr lang="en-US" sz="1400" i="1" err="1"/>
              <a:t>вертикальної</a:t>
            </a:r>
            <a:r>
              <a:rPr lang="en-US" sz="1400" i="1" dirty="0"/>
              <a:t> </a:t>
            </a:r>
            <a:r>
              <a:rPr lang="en-US" sz="1400" i="1" err="1"/>
              <a:t>лінії</a:t>
            </a:r>
            <a:endParaRPr lang="en-US" sz="1400" err="1">
              <a:cs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CABF795-F18F-494E-BBDE-C1415B786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C420CE9C-0F7C-6F48-01AA-40EBEECDC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11444" y="3794410"/>
            <a:ext cx="3264455" cy="28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67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FA207-5D88-A3FD-B8DF-04250D8C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Побудова кривої LM.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5083E7B-6BED-9759-1CE8-6FD32C4FE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Безпосередньо </a:t>
            </a:r>
            <a:r>
              <a:rPr lang="en-US" sz="2000" i="1">
                <a:solidFill>
                  <a:schemeClr val="bg1"/>
                </a:solidFill>
              </a:rPr>
              <a:t>крива LM</a:t>
            </a:r>
            <a:r>
              <a:rPr lang="en-US" sz="2000">
                <a:solidFill>
                  <a:schemeClr val="bg1"/>
                </a:solidFill>
              </a:rPr>
              <a:t> не визначає ані доходу, ані процентної ставки, вона </a:t>
            </a:r>
            <a:r>
              <a:rPr lang="en-US" sz="2000" i="1">
                <a:solidFill>
                  <a:schemeClr val="bg1"/>
                </a:solidFill>
              </a:rPr>
              <a:t>тільки демонструє ті комбінації процентної ставки та рівня доходу, які відповідають рівновазі на грошовому ринку</a:t>
            </a:r>
            <a:r>
              <a:rPr lang="en-US" sz="200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B93D40B-29A1-F5A7-B331-AB014450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7514" y="484632"/>
            <a:ext cx="6283055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2C3AA-8056-659B-ED9E-7E5935F5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84" y="640263"/>
            <a:ext cx="51297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Рівновага в моделі IS-LM у короткостроковому періоді. 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E4CCEAE-BD52-F04E-33DB-6E0CF500A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1659453"/>
            <a:ext cx="5126736" cy="3383645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6D03B70-7282-5FDB-33E3-718CBF1A6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1384" y="2121763"/>
            <a:ext cx="5129784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ea typeface="+mn-lt"/>
                <a:cs typeface="+mn-lt"/>
              </a:rPr>
              <a:t>Поєднання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кривих</a:t>
            </a:r>
            <a:r>
              <a:rPr lang="en-US" sz="2000" dirty="0">
                <a:ea typeface="+mn-lt"/>
                <a:cs typeface="+mn-lt"/>
              </a:rPr>
              <a:t> IS </a:t>
            </a:r>
            <a:r>
              <a:rPr lang="en-US" sz="2000" dirty="0" err="1">
                <a:ea typeface="+mn-lt"/>
                <a:cs typeface="+mn-lt"/>
              </a:rPr>
              <a:t>та</a:t>
            </a:r>
            <a:r>
              <a:rPr lang="en-US" sz="2000" dirty="0">
                <a:ea typeface="+mn-lt"/>
                <a:cs typeface="+mn-lt"/>
              </a:rPr>
              <a:t> LM в </a:t>
            </a:r>
            <a:r>
              <a:rPr lang="en-US" sz="2000" dirty="0" err="1">
                <a:ea typeface="+mn-lt"/>
                <a:cs typeface="+mn-lt"/>
              </a:rPr>
              <a:t>одній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системі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координат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дає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можливість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визначити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яка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саме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комбінація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доходу</a:t>
            </a:r>
            <a:r>
              <a:rPr lang="en-US" sz="2000" dirty="0">
                <a:ea typeface="+mn-lt"/>
                <a:cs typeface="+mn-lt"/>
              </a:rPr>
              <a:t> Y </a:t>
            </a:r>
            <a:r>
              <a:rPr lang="en-US" sz="2000" dirty="0" err="1">
                <a:ea typeface="+mn-lt"/>
                <a:cs typeface="+mn-lt"/>
              </a:rPr>
              <a:t>та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процентної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ставки</a:t>
            </a:r>
            <a:r>
              <a:rPr lang="en-US" sz="2000" dirty="0">
                <a:ea typeface="+mn-lt"/>
                <a:cs typeface="+mn-lt"/>
              </a:rPr>
              <a:t> і </a:t>
            </a:r>
            <a:r>
              <a:rPr lang="en-US" sz="2000" dirty="0" err="1">
                <a:ea typeface="+mn-lt"/>
                <a:cs typeface="+mn-lt"/>
              </a:rPr>
              <a:t>забезпечує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встановлення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рівноваги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ринках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товарів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грошей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при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будь-яких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заданих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величинах</a:t>
            </a:r>
            <a:r>
              <a:rPr lang="en-US" sz="2000" dirty="0">
                <a:ea typeface="+mn-lt"/>
                <a:cs typeface="+mn-lt"/>
              </a:rPr>
              <a:t> М </a:t>
            </a:r>
            <a:r>
              <a:rPr lang="en-US" sz="2000" dirty="0" err="1">
                <a:ea typeface="+mn-lt"/>
                <a:cs typeface="+mn-lt"/>
              </a:rPr>
              <a:t>та</a:t>
            </a:r>
            <a:r>
              <a:rPr lang="en-US" sz="2000" dirty="0">
                <a:ea typeface="+mn-lt"/>
                <a:cs typeface="+mn-lt"/>
              </a:rPr>
              <a:t> Р. </a:t>
            </a:r>
            <a:r>
              <a:rPr lang="en-US" sz="2000" dirty="0" err="1">
                <a:ea typeface="+mn-lt"/>
                <a:cs typeface="+mn-lt"/>
              </a:rPr>
              <a:t>Сполучивши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лінії</a:t>
            </a:r>
            <a:r>
              <a:rPr lang="en-US" sz="2000" dirty="0">
                <a:ea typeface="+mn-lt"/>
                <a:cs typeface="+mn-lt"/>
              </a:rPr>
              <a:t> IS </a:t>
            </a:r>
            <a:r>
              <a:rPr lang="en-US" sz="2000" dirty="0" err="1">
                <a:ea typeface="+mn-lt"/>
                <a:cs typeface="+mn-lt"/>
              </a:rPr>
              <a:t>та</a:t>
            </a:r>
            <a:r>
              <a:rPr lang="en-US" sz="2000" dirty="0">
                <a:ea typeface="+mn-lt"/>
                <a:cs typeface="+mn-lt"/>
              </a:rPr>
              <a:t> LM , </a:t>
            </a:r>
            <a:r>
              <a:rPr lang="en-US" sz="2000" dirty="0" err="1">
                <a:ea typeface="+mn-lt"/>
                <a:cs typeface="+mn-lt"/>
              </a:rPr>
              <a:t>ми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бачимо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що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існує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єдина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комбінація</a:t>
            </a:r>
            <a:r>
              <a:rPr lang="en-US" sz="2000" dirty="0">
                <a:ea typeface="+mn-lt"/>
                <a:cs typeface="+mn-lt"/>
              </a:rPr>
              <a:t> Y</a:t>
            </a:r>
            <a:r>
              <a:rPr lang="en-US" sz="2000" baseline="30000" dirty="0">
                <a:ea typeface="+mn-lt"/>
                <a:cs typeface="+mn-lt"/>
              </a:rPr>
              <a:t>*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та</a:t>
            </a:r>
            <a:r>
              <a:rPr lang="en-US" sz="2000" dirty="0">
                <a:ea typeface="+mn-lt"/>
                <a:cs typeface="+mn-lt"/>
              </a:rPr>
              <a:t> і</a:t>
            </a:r>
            <a:r>
              <a:rPr lang="en-US" sz="2000" baseline="30000" dirty="0">
                <a:ea typeface="+mn-lt"/>
                <a:cs typeface="+mn-lt"/>
              </a:rPr>
              <a:t>*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яка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забезпечує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одночасне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встановлення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рівноваги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товарному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грошовому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ринку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069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CBB8-B318-BF7F-62B0-284CDF68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Стимулююча бюджетно-податкова політика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1622896-9101-AB3B-85EF-CE818F75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78" y="1319094"/>
            <a:ext cx="6436548" cy="42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5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675CD54-DEE6-BDB9-52AB-7D4787A84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1777179"/>
            <a:ext cx="5890683" cy="3456808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01A28-49B0-F159-E63F-21709D19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Cтимулююча грошово-кредитна політика</a:t>
            </a:r>
          </a:p>
        </p:txBody>
      </p:sp>
    </p:spTree>
    <p:extLst>
      <p:ext uri="{BB962C8B-B14F-4D97-AF65-F5344CB8AC3E}">
        <p14:creationId xmlns:p14="http://schemas.microsoft.com/office/powerpoint/2010/main" val="19462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Office Theme</vt:lpstr>
      <vt:lpstr>Тема 23. Взаємодія фіскальної та монетарної політики: модель IS-LM </vt:lpstr>
      <vt:lpstr>Питання для підготовки</vt:lpstr>
      <vt:lpstr>1. Сутність моделі IS-LM. </vt:lpstr>
      <vt:lpstr>2. Ринок товарів та крива IS. </vt:lpstr>
      <vt:lpstr>3. Ринок грошей та крива LM. </vt:lpstr>
      <vt:lpstr>Побудова кривої LM.</vt:lpstr>
      <vt:lpstr>4. Рівновага в моделі IS-LM у короткостроковому періоді. </vt:lpstr>
      <vt:lpstr>Стимулююча бюджетно-податкова політика</vt:lpstr>
      <vt:lpstr> Cтимулююча грошово-кредитна політика</vt:lpstr>
      <vt:lpstr>5. Порівняльна ефективність бюджетно-податкової та грошово-кредитної політики в моделі IS-LM. </vt:lpstr>
      <vt:lpstr> Умови ефективності монетарної політики</vt:lpstr>
      <vt:lpstr> Питання для самоперевірки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/>
  <cp:lastModifiedBy/>
  <cp:revision>151</cp:revision>
  <dcterms:created xsi:type="dcterms:W3CDTF">2022-08-16T18:07:30Z</dcterms:created>
  <dcterms:modified xsi:type="dcterms:W3CDTF">2022-08-16T18:55:08Z</dcterms:modified>
</cp:coreProperties>
</file>